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279" r:id="rId5"/>
    <p:sldId id="268" r:id="rId6"/>
    <p:sldId id="284" r:id="rId7"/>
    <p:sldId id="295" r:id="rId8"/>
    <p:sldId id="285" r:id="rId9"/>
    <p:sldId id="280" r:id="rId10"/>
    <p:sldId id="290" r:id="rId11"/>
    <p:sldId id="282" r:id="rId12"/>
    <p:sldId id="283" r:id="rId13"/>
    <p:sldId id="362" r:id="rId14"/>
    <p:sldId id="287" r:id="rId15"/>
    <p:sldId id="297" r:id="rId16"/>
    <p:sldId id="305" r:id="rId17"/>
    <p:sldId id="299" r:id="rId18"/>
    <p:sldId id="328" r:id="rId19"/>
    <p:sldId id="300" r:id="rId20"/>
    <p:sldId id="333" r:id="rId21"/>
    <p:sldId id="272" r:id="rId22"/>
    <p:sldId id="276" r:id="rId23"/>
    <p:sldId id="343" r:id="rId24"/>
    <p:sldId id="308" r:id="rId25"/>
    <p:sldId id="383" r:id="rId26"/>
    <p:sldId id="304" r:id="rId27"/>
    <p:sldId id="309" r:id="rId28"/>
    <p:sldId id="373" r:id="rId29"/>
    <p:sldId id="278" r:id="rId30"/>
    <p:sldId id="294" r:id="rId31"/>
    <p:sldId id="303" r:id="rId32"/>
    <p:sldId id="277" r:id="rId33"/>
    <p:sldId id="377" r:id="rId34"/>
    <p:sldId id="380" r:id="rId35"/>
    <p:sldId id="381" r:id="rId36"/>
    <p:sldId id="366" r:id="rId37"/>
    <p:sldId id="36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8D526B-CDDF-43D4-B9F2-E2D34C2DE67B}">
          <p14:sldIdLst>
            <p14:sldId id="279"/>
            <p14:sldId id="268"/>
            <p14:sldId id="284"/>
            <p14:sldId id="295"/>
            <p14:sldId id="285"/>
            <p14:sldId id="280"/>
            <p14:sldId id="290"/>
            <p14:sldId id="282"/>
            <p14:sldId id="283"/>
            <p14:sldId id="362"/>
            <p14:sldId id="287"/>
            <p14:sldId id="297"/>
            <p14:sldId id="305"/>
            <p14:sldId id="299"/>
            <p14:sldId id="328"/>
            <p14:sldId id="300"/>
            <p14:sldId id="333"/>
            <p14:sldId id="272"/>
            <p14:sldId id="276"/>
            <p14:sldId id="343"/>
            <p14:sldId id="308"/>
            <p14:sldId id="383"/>
            <p14:sldId id="304"/>
            <p14:sldId id="309"/>
            <p14:sldId id="373"/>
            <p14:sldId id="278"/>
            <p14:sldId id="294"/>
            <p14:sldId id="303"/>
            <p14:sldId id="277"/>
            <p14:sldId id="377"/>
            <p14:sldId id="380"/>
            <p14:sldId id="381"/>
            <p14:sldId id="366"/>
            <p14:sldId id="361"/>
          </p14:sldIdLst>
        </p14:section>
        <p14:section name="Раздел без заголовка" id="{91131756-86B1-4EC2-A8C8-23C559B4B5B8}">
          <p14:sldIdLst/>
        </p14:section>
        <p14:section name="Раздел без заголовка" id="{D6958D66-EB66-4C49-A559-706008C3F03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4" autoAdjust="0"/>
  </p:normalViewPr>
  <p:slideViewPr>
    <p:cSldViewPr snapToGrid="0">
      <p:cViewPr varScale="1">
        <p:scale>
          <a:sx n="104" d="100"/>
          <a:sy n="104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DF859-A20A-4E1D-B6CC-84EEB08A08AC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C7D60-6BE3-4DBB-8DEA-B0756675D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C7D60-6BE3-4DBB-8DEA-B0756675D2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09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C7D60-6BE3-4DBB-8DEA-B0756675D20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96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70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10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709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0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6004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41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944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13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07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40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5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64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5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4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3EADF-E912-4A65-AF83-81BC034AA1B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C2C4F0-DF24-4238-AAFC-307EE9C2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95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hyperlink" Target="https://flot.com/publications/books/shelf/explorations/3.htm#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g"/><Relationship Id="rId7" Type="http://schemas.openxmlformats.org/officeDocument/2006/relationships/image" Target="../media/image10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jpg"/><Relationship Id="rId10" Type="http://schemas.openxmlformats.org/officeDocument/2006/relationships/image" Target="../media/image109.png"/><Relationship Id="rId4" Type="http://schemas.openxmlformats.org/officeDocument/2006/relationships/image" Target="../media/image103.jpg"/><Relationship Id="rId9" Type="http://schemas.openxmlformats.org/officeDocument/2006/relationships/image" Target="../media/image10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pn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lib.ru/item/334706" TargetMode="External"/><Relationship Id="rId3" Type="http://schemas.openxmlformats.org/officeDocument/2006/relationships/hyperlink" Target="https://biblioclub.ru/index.php?page=book&amp;id=72276" TargetMode="External"/><Relationship Id="rId7" Type="http://schemas.openxmlformats.org/officeDocument/2006/relationships/hyperlink" Target="https://biblioclub.ru/index.php?page=book&amp;id=75107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rlib.ru/item/323055" TargetMode="External"/><Relationship Id="rId5" Type="http://schemas.openxmlformats.org/officeDocument/2006/relationships/hyperlink" Target="https://urait.ru/bcode/514837" TargetMode="External"/><Relationship Id="rId4" Type="http://schemas.openxmlformats.org/officeDocument/2006/relationships/hyperlink" Target="https://www.prlib.ru/item/324867" TargetMode="External"/><Relationship Id="rId9" Type="http://schemas.openxmlformats.org/officeDocument/2006/relationships/hyperlink" Target="https://rusneb.ru/catalog/000200_000018_RU_NLR_DIGIT_12132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oclub.ru/index.php?page=book&amp;id=72397" TargetMode="External"/><Relationship Id="rId3" Type="http://schemas.openxmlformats.org/officeDocument/2006/relationships/hyperlink" Target="https://rusneb.ru/catalog/000200_000018_RU_NLR_BIBL_A_011497249/" TargetMode="External"/><Relationship Id="rId7" Type="http://schemas.openxmlformats.org/officeDocument/2006/relationships/hyperlink" Target="https://biblioclub.ru/index.php?page=book&amp;id=25784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sneb.ru/catalog/000199_000009_006758153/" TargetMode="External"/><Relationship Id="rId11" Type="http://schemas.openxmlformats.org/officeDocument/2006/relationships/hyperlink" Target="https://biblioclub.ru/index.php?page=book&amp;id=270525" TargetMode="External"/><Relationship Id="rId5" Type="http://schemas.openxmlformats.org/officeDocument/2006/relationships/hyperlink" Target="https://rusneb.ru/catalog/000199_000009_006758143/" TargetMode="External"/><Relationship Id="rId10" Type="http://schemas.openxmlformats.org/officeDocument/2006/relationships/hyperlink" Target="https://biblioclub.ru/index.php?page=book&amp;id=72392" TargetMode="External"/><Relationship Id="rId4" Type="http://schemas.openxmlformats.org/officeDocument/2006/relationships/hyperlink" Target="https://biblioclub.ru/index.php?page=book&amp;id=461078" TargetMode="External"/><Relationship Id="rId9" Type="http://schemas.openxmlformats.org/officeDocument/2006/relationships/hyperlink" Target="https://biblioclub.ru/index.php?page=book&amp;id=7239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lib.ru/item/82970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oksite.ru/fulltext/russ_america/pdf/439/index.htm" TargetMode="External"/><Relationship Id="rId5" Type="http://schemas.openxmlformats.org/officeDocument/2006/relationships/hyperlink" Target="https://urait.ru/bcode/517702" TargetMode="External"/><Relationship Id="rId4" Type="http://schemas.openxmlformats.org/officeDocument/2006/relationships/hyperlink" Target="https://rusneb.ru/catalog/000207_000017_RU_RGDB_BIBL_0000356356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touristam.com/wp-content/uploads/2018/12/kruzenshtern-i-lisyanskiy-krugosvetnoe-puteshestvie-41-1.jpg" TargetMode="External"/><Relationship Id="rId13" Type="http://schemas.openxmlformats.org/officeDocument/2006/relationships/hyperlink" Target="https://upload.wikimedia.org/wikipedia/commons/thumb/5/53/Apianus_%2B_Krusenstern_-_LROC_-_WAC.JPG/400px-Apianus_%2B_Krusenstern_-_LROC_-_WAC.JPG" TargetMode="External"/><Relationship Id="rId18" Type="http://schemas.openxmlformats.org/officeDocument/2006/relationships/hyperlink" Target="http://history.syktnet.ru/07/img_kalend/12_19_01.jpg" TargetMode="External"/><Relationship Id="rId3" Type="http://schemas.openxmlformats.org/officeDocument/2006/relationships/hyperlink" Target="http://rezanov.krasu.ru/epoch/img/map.jpg" TargetMode="External"/><Relationship Id="rId21" Type="http://schemas.openxmlformats.org/officeDocument/2006/relationships/hyperlink" Target="http://smakeev.com/userfiles/News/Nauchniy%20risunok/risunok6.jpg" TargetMode="External"/><Relationship Id="rId7" Type="http://schemas.openxmlformats.org/officeDocument/2006/relationships/hyperlink" Target="https://rusneb.ru/catalog/000207_000017_RU_RGDB_BIBL_0000356356/" TargetMode="External"/><Relationship Id="rId12" Type="http://schemas.openxmlformats.org/officeDocument/2006/relationships/hyperlink" Target="https://upload.wikimedia.org/wikipedia/commons/thumb/c/c6/Diomede_Islands_Bering_Sea_Jul_2006.jpg/280px-Diomede_Islands_Bering_Sea_Jul_2006.jpg" TargetMode="External"/><Relationship Id="rId17" Type="http://schemas.openxmlformats.org/officeDocument/2006/relationships/hyperlink" Target="https://n1s1.hsmedia.ru/1f/4d/f1/1f4df152436aff53d435dd0c47be41ca/728x518_1_0ca36671d874031e05a7b177c72b7197@1200x854_0xac120003_18123850911615831522.gif" TargetMode="External"/><Relationship Id="rId2" Type="http://schemas.openxmlformats.org/officeDocument/2006/relationships/image" Target="../media/image1.jpg"/><Relationship Id="rId16" Type="http://schemas.openxmlformats.org/officeDocument/2006/relationships/hyperlink" Target="https://upload.wikimedia.org/wikipedia/commons/thumb/f/f9/Russia_Khabarovsk_Krai_relief_location_map.png/280px-Russia_Khabarovsk_Krai_relief_location_map.png" TargetMode="External"/><Relationship Id="rId20" Type="http://schemas.openxmlformats.org/officeDocument/2006/relationships/hyperlink" Target="https://topwar.ru/uploads/posts/2019-04/thumbs/1554428011_rezanov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makeev.com/news/388/" TargetMode="External"/><Relationship Id="rId11" Type="http://schemas.openxmlformats.org/officeDocument/2006/relationships/hyperlink" Target="https://mikluho-maclay.ru/wp-content/uploads/2019/09/3.jpg" TargetMode="External"/><Relationship Id="rId24" Type="http://schemas.openxmlformats.org/officeDocument/2006/relationships/hyperlink" Target="https://mmflota.ru/img/gallery/new9/karta2.jpg" TargetMode="External"/><Relationship Id="rId5" Type="http://schemas.openxmlformats.org/officeDocument/2006/relationships/hyperlink" Target="http://elib.shpl.ru/system/pages/004/681/50/images/small/02c3ca3b44ace03136010e7d3cc5fa596656796e.jpg?1379299681" TargetMode="External"/><Relationship Id="rId15" Type="http://schemas.openxmlformats.org/officeDocument/2006/relationships/hyperlink" Target="https://upload.wikimedia.org/wikipedia/commons/thumb/f/f9/Lisianski_Island_-_Hawaiian_Chain.jpg/280px-Lisianski_Island_-_Hawaiian_Chain.jpg" TargetMode="External"/><Relationship Id="rId23" Type="http://schemas.openxmlformats.org/officeDocument/2006/relationships/hyperlink" Target="https://pomnisvoih.ru/wp-content/uploads/2022/05/22bd57b1d9ac360d210a9e02d6afb251.jpg" TargetMode="External"/><Relationship Id="rId10" Type="http://schemas.openxmlformats.org/officeDocument/2006/relationships/hyperlink" Target="https://ru-sled.ru/pervaya-russkaya-krugosvetnaya-ekspediciya/" TargetMode="External"/><Relationship Id="rId19" Type="http://schemas.openxmlformats.org/officeDocument/2006/relationships/hyperlink" Target="https://encyclopedia.mil.ru/images/ratmanov_MI.jpg" TargetMode="External"/><Relationship Id="rId4" Type="http://schemas.openxmlformats.org/officeDocument/2006/relationships/hyperlink" Target="https://www.prlib.ru/collections/1159783" TargetMode="External"/><Relationship Id="rId9" Type="http://schemas.openxmlformats.org/officeDocument/2006/relationships/hyperlink" Target="https://touristam.com/wp-content/uploads/2018/12/kruzenshtern-i-lisyanskiy-krugosvetnoe-puteshestvie-5.jpg" TargetMode="External"/><Relationship Id="rId14" Type="http://schemas.openxmlformats.org/officeDocument/2006/relationships/hyperlink" Target="https://upload.wikimedia.org/wikipedia/commons/thumb/c/cd/Krusenstiern_COA.png/220px-Krusenstiern_COA.png" TargetMode="External"/><Relationship Id="rId22" Type="http://schemas.openxmlformats.org/officeDocument/2006/relationships/hyperlink" Target="https://kulturologia.ru/files/u23691/236911971.jp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p4.wallpaperbetter.com/wallpaper/739/160/910/artwork-globes-map-compass-wallpaper-preview.jpg" TargetMode="External"/><Relationship Id="rId13" Type="http://schemas.openxmlformats.org/officeDocument/2006/relationships/hyperlink" Target="https://icdn.lenta.ru/images/2020/02/19/13/20200219134110477/preview_deb2f48401d95671d819be53ed789ae3.png" TargetMode="External"/><Relationship Id="rId3" Type="http://schemas.openxmlformats.org/officeDocument/2006/relationships/hyperlink" Target="https://podparusami.club/wp-content/uploads/2020/04/dee009ab637f5ffd366b0beb0683c4b0.jpg" TargetMode="External"/><Relationship Id="rId7" Type="http://schemas.openxmlformats.org/officeDocument/2006/relationships/hyperlink" Target="https://www.rgo.ru/sites/default/files/styles/full_view/public/media/2022-02-28/portrait_of_karl_ernst_von_baer._wellcome_foto_foto_wikipedia.org_wellcome_collection_gallery.jpg?itok=5bOD-qPs" TargetMode="External"/><Relationship Id="rId12" Type="http://schemas.openxmlformats.org/officeDocument/2006/relationships/hyperlink" Target="http://smakeev.com/news/38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oksite.ru/fulltext/russ_america/04_23_clip_image004.jpg" TargetMode="External"/><Relationship Id="rId11" Type="http://schemas.openxmlformats.org/officeDocument/2006/relationships/hyperlink" Target="https://icdn.lenta.ru/images/2020/02/19/13/20200219135420292/preview_df2a6c63b66641fd9628de355a0339f5.png" TargetMode="External"/><Relationship Id="rId5" Type="http://schemas.openxmlformats.org/officeDocument/2006/relationships/hyperlink" Target="https://proza.ru/pics/2021/05/15/305.jpg" TargetMode="External"/><Relationship Id="rId15" Type="http://schemas.openxmlformats.org/officeDocument/2006/relationships/hyperlink" Target="https://media.izi.travel/50d0094e-92f2-4e70-b773-53f70d86c81a/b2219f93-8a28-4a12-8e4c-dca2b473fbd2_800x600.jpg" TargetMode="External"/><Relationship Id="rId10" Type="http://schemas.openxmlformats.org/officeDocument/2006/relationships/hyperlink" Target="https://icdn.lenta.ru/images/2020/02/19/13/20200219130614398/preview_56d2c7db4a7c10428f0abc17b89d5583.png" TargetMode="External"/><Relationship Id="rId4" Type="http://schemas.openxmlformats.org/officeDocument/2006/relationships/hyperlink" Target="https://sailngstamps.ru/wp-content/uploads/2017/03/kruzenshtern-lisansky.jpg" TargetMode="External"/><Relationship Id="rId9" Type="http://schemas.openxmlformats.org/officeDocument/2006/relationships/hyperlink" Target="https://gamerwall.pro/uploads/posts/2022-06/thumbs/1655526013_13-gamerwall-pro-p-parusnik-kruzenshtern-v-more-priroda-krasi-14.jpg" TargetMode="External"/><Relationship Id="rId14" Type="http://schemas.openxmlformats.org/officeDocument/2006/relationships/hyperlink" Target="https://mikluho-maclay.ru/wp-content/uploads/2019/09/5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hyperlink" Target="https://ru.wikipedia.org/wiki/%D0%9F%D0%B5%D1%80%D0%B2%D0%B0%D1%8F_%D1%80%D1%83%D1%81%D1%81%D0%BA%D0%B0%D1%8F_%D0%BA%D1%80%D1%83%D0%B3%D0%BE%D1%81%D0%B2%D0%B5%D1%82%D0%BD%D0%B0%D1%8F_%D1%8D%D0%BA%D1%81%D0%BF%D0%B5%D0%B4%D0%B8%D1%86%D0%B8%D1%8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97926" y="4406310"/>
            <a:ext cx="63648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Когда путешествуешь, главное - не забывать, что смысл - в самом путешествии, а не в его конце. Если ты будешь чересчур спешить, то упустишь цель, ради которой путешествуешь.</a:t>
            </a:r>
          </a:p>
          <a:p>
            <a:r>
              <a:rPr lang="ru-RU" sz="1400" i="1" dirty="0" smtClean="0">
                <a:solidFill>
                  <a:srgbClr val="002060"/>
                </a:solidFill>
              </a:rPr>
              <a:t>                                                                  </a:t>
            </a:r>
            <a:r>
              <a:rPr lang="ru-RU" sz="1400" i="1" dirty="0" err="1" smtClean="0">
                <a:solidFill>
                  <a:srgbClr val="002060"/>
                </a:solidFill>
              </a:rPr>
              <a:t>Фелисите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Робер</a:t>
            </a:r>
            <a:r>
              <a:rPr lang="ru-RU" sz="1400" i="1" dirty="0">
                <a:solidFill>
                  <a:srgbClr val="002060"/>
                </a:solidFill>
              </a:rPr>
              <a:t> де </a:t>
            </a:r>
            <a:r>
              <a:rPr lang="ru-RU" sz="1400" i="1" dirty="0" err="1">
                <a:solidFill>
                  <a:srgbClr val="002060"/>
                </a:solidFill>
              </a:rPr>
              <a:t>Ламеннэ</a:t>
            </a:r>
            <a:r>
              <a:rPr lang="ru-RU" sz="1400" dirty="0">
                <a:solidFill>
                  <a:srgbClr val="002060"/>
                </a:solidFill>
              </a:rPr>
              <a:t/>
            </a:r>
            <a:br>
              <a:rPr lang="ru-RU" sz="1400" dirty="0">
                <a:solidFill>
                  <a:srgbClr val="002060"/>
                </a:solidFill>
              </a:rPr>
            </a:b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451" y="1672785"/>
            <a:ext cx="1015236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220 лет кругосветному плаванию И. Ф. Крузенштерна и Ю. Ф. Лисянского</a:t>
            </a:r>
            <a:endParaRPr lang="ru-RU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2851" y="286488"/>
            <a:ext cx="6906638" cy="83099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   </a:t>
            </a:r>
            <a:r>
              <a:rPr lang="ru-RU" sz="4800" b="1" dirty="0" smtClean="0">
                <a:solidFill>
                  <a:srgbClr val="002060"/>
                </a:solidFill>
              </a:rPr>
              <a:t>ВОКРУГ СВЕТА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" y="2971215"/>
            <a:ext cx="5311142" cy="359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7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4"/>
          <a:stretch/>
        </p:blipFill>
        <p:spPr>
          <a:xfrm>
            <a:off x="10271581" y="3480871"/>
            <a:ext cx="1699156" cy="237217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268274" y="5946657"/>
            <a:ext cx="1920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Ил. 23. Граф Федор Иванович Толстой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«Американец»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Коцебу О.Е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34" b="18230"/>
          <a:stretch/>
        </p:blipFill>
        <p:spPr bwMode="auto">
          <a:xfrm>
            <a:off x="1820992" y="556078"/>
            <a:ext cx="1733550" cy="2394310"/>
          </a:xfrm>
          <a:prstGeom prst="rect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59851" y="53775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2" t="1931" r="6868" b="25676"/>
          <a:stretch/>
        </p:blipFill>
        <p:spPr>
          <a:xfrm>
            <a:off x="45434" y="566032"/>
            <a:ext cx="1733550" cy="238435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43024" y="0"/>
            <a:ext cx="12048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первом российском кругосветном плавании также приняли участие ряд мореплавателей и ученых, которые в будущем обретут большую известность 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32" y="543442"/>
            <a:ext cx="1809750" cy="240694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5" r="3000" b="13423"/>
          <a:stretch/>
        </p:blipFill>
        <p:spPr>
          <a:xfrm>
            <a:off x="10271581" y="516157"/>
            <a:ext cx="1747591" cy="2368273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6466" y="2950388"/>
            <a:ext cx="184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16.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Фаддей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Фаддеевич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Беллинсгаузен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21074" y="2987806"/>
            <a:ext cx="1672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17. Отто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Евстафьевич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Коцебу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2909" y="2987758"/>
            <a:ext cx="16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18. Макар Иванович Ратманов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8" t="9986" r="33716" b="38099"/>
          <a:stretch/>
        </p:blipFill>
        <p:spPr>
          <a:xfrm>
            <a:off x="11931" y="3640205"/>
            <a:ext cx="1800556" cy="238368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35831" y="5988625"/>
            <a:ext cx="176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20. Иоганн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Каспар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Горнер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11277" r="62058" b="37660"/>
          <a:stretch/>
        </p:blipFill>
        <p:spPr>
          <a:xfrm>
            <a:off x="1832567" y="3656271"/>
            <a:ext cx="1706798" cy="238631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840066" y="6041020"/>
            <a:ext cx="1714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21.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Вильгельм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Готтлиб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Тилезиус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фон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Тиленау</a:t>
            </a:r>
            <a:r>
              <a:rPr lang="ru-RU" dirty="0">
                <a:solidFill>
                  <a:srgbClr val="0070C0"/>
                </a:solidFill>
              </a:rPr>
              <a:t> 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4" t="11277" r="3121" b="37660"/>
          <a:stretch/>
        </p:blipFill>
        <p:spPr>
          <a:xfrm>
            <a:off x="3585487" y="3645271"/>
            <a:ext cx="1751073" cy="239731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3583486" y="6023887"/>
            <a:ext cx="170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22. Георг Генрих Григорий Иванович)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Лангсдорф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68274" y="2884430"/>
            <a:ext cx="17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19. Граф Николай Петрович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Резанов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69655" y="1031601"/>
            <a:ext cx="46257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мичман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Фаддей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Беллинсгаузен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который в 1820 г. откроет Антарктиду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мичман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Отто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Коцебу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впоследствии прославивший русский флот своими экспедициями, будущий руководитель двух кругосветных плаваний (1815–1818 и 1823–1826 гг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.);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старший лейтенант (будущий адмирал)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Макар Ратманов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 </a:t>
            </a:r>
          </a:p>
          <a:p>
            <a:pPr marL="285750" indent="-285750">
              <a:buFontTx/>
              <a:buChar char="-"/>
            </a:pP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Резанов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Николай Петрович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русский дипломат. Первый официальный посол России в Японии (для установления дипотношений с Японией);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астроном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Иоганн Горнер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натуралисты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Вильгельм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Тилезиус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Григорий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врач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Карл фон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Эспенберг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загадочным образом в экспедицию попал и известный скандалист и дуэлянт граф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Федор Толстой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вошедший в историю как Толстой-Американец.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8447" y="723019"/>
            <a:ext cx="67700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1803 году корабли вышли из Кронштадта, обошли мыс Горн и вступили в Тихий океан. После посещения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Гавайских островов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«Нева»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направилась в Новоархангельск, а «Надежда» на Камчатку и затем в Японию. В августе 1806 года экспедиция вернулась в Кронштадт через Индийский и Атлантический океаны.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0657" y="198567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5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Маршрут</a:t>
            </a:r>
            <a:endParaRPr lang="ru-RU" u="sng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6" b="1891"/>
          <a:stretch/>
        </p:blipFill>
        <p:spPr>
          <a:xfrm>
            <a:off x="6928544" y="78693"/>
            <a:ext cx="5018946" cy="63790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82685" y="5972741"/>
            <a:ext cx="6192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24. Маршрут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и карта кругосветной экспедиции Крузенштерна и Лисянского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5" y="1992383"/>
            <a:ext cx="5943600" cy="3926096"/>
          </a:xfrm>
          <a:prstGeom prst="rect">
            <a:avLst/>
          </a:prstGeom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9" name="TextBox 8"/>
          <p:cNvSpPr txBox="1"/>
          <p:nvPr/>
        </p:nvSpPr>
        <p:spPr>
          <a:xfrm>
            <a:off x="7961278" y="6457726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25. История и карта маршрута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10025" y="22076"/>
            <a:ext cx="350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6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Открытия (и заблуждения)</a:t>
            </a:r>
            <a:endParaRPr lang="ru-RU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9381" y="722534"/>
            <a:ext cx="849671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-На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карту мира были нанесены новые острова, проливы, рифы, бухты и мысы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-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Исправлены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неточности карт Тихого океана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-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Русские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моряки составили описание побережья Японии, Сахалина, Курильской гряды и многих других районов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-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 Лисянский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провели всесторонние исследования океанических вод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(с установлением причины свечения вод)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-Русским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мореплавателям удалось изучить различные течения и открыть Межпассатные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противотечения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в Атлантическом и Тихом океанах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-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Экспедиция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собрала богатые сведения о прозрачности, удельном весе, плотности и температуре морской воды на различных глубинах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-Экспедиция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собрала богатые сведения о климате, давлении атмосферы, приливах и отливах в различных районах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океанов</a:t>
            </a:r>
          </a:p>
          <a:p>
            <a:r>
              <a:rPr lang="ru-RU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Собраны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этнографические материалы и сделаны разнообразные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рисунки с</a:t>
            </a:r>
            <a:r>
              <a:rPr lang="ru-RU" dirty="0" smtClean="0"/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описаниями обычаев, верований и даже языка островитян Тихого океана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Собраны ценные коллекции: ботанические, зоологические, этнографические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7989" y="3495104"/>
            <a:ext cx="33970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карту был положен Сахалин почти на всем его протяжении. Но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Крузенштерну н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е удалось завершить исследования в лимане Амура, и он сделал неверный вывод о полуостровном положении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Сахалина.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Лишь в 1849 г. б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ыло установлено,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что Сахалин является островом.</a:t>
            </a:r>
            <a:endParaRPr lang="ru-RU" sz="1400" b="0" i="0" dirty="0">
              <a:solidFill>
                <a:srgbClr val="00206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270" y="3275111"/>
            <a:ext cx="9024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28936" y="2826814"/>
            <a:ext cx="3657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Карта полуострова Сахалин (Карты Атлас к путешествию вокруг света капитана Крузенштерна (1813))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7629" y="465464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6250" y="577320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4131" y="900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4"/>
          <p:cNvSpPr/>
          <p:nvPr/>
        </p:nvSpPr>
        <p:spPr>
          <a:xfrm>
            <a:off x="6436273" y="58541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6"/>
          <p:cNvSpPr/>
          <p:nvPr/>
        </p:nvSpPr>
        <p:spPr>
          <a:xfrm>
            <a:off x="-119372" y="58768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7"/>
          <p:cNvSpPr/>
          <p:nvPr/>
        </p:nvSpPr>
        <p:spPr>
          <a:xfrm>
            <a:off x="476250" y="577320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8"/>
          <p:cNvSpPr/>
          <p:nvPr/>
        </p:nvSpPr>
        <p:spPr>
          <a:xfrm>
            <a:off x="5485264" y="2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4"/>
          <p:cNvSpPr/>
          <p:nvPr/>
        </p:nvSpPr>
        <p:spPr>
          <a:xfrm>
            <a:off x="6436273" y="58541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6"/>
          <p:cNvSpPr/>
          <p:nvPr/>
        </p:nvSpPr>
        <p:spPr>
          <a:xfrm>
            <a:off x="-132342" y="57954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7" name="Прямоугольник 7"/>
          <p:cNvSpPr/>
          <p:nvPr/>
        </p:nvSpPr>
        <p:spPr>
          <a:xfrm>
            <a:off x="476250" y="577320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8"/>
          <p:cNvSpPr/>
          <p:nvPr/>
        </p:nvSpPr>
        <p:spPr>
          <a:xfrm>
            <a:off x="5394131" y="900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9" name="Прямоугольник 4"/>
          <p:cNvSpPr/>
          <p:nvPr/>
        </p:nvSpPr>
        <p:spPr>
          <a:xfrm>
            <a:off x="8485624" y="630264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6"/>
          <p:cNvSpPr/>
          <p:nvPr/>
        </p:nvSpPr>
        <p:spPr>
          <a:xfrm>
            <a:off x="-85732" y="61188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7"/>
          <p:cNvSpPr/>
          <p:nvPr/>
        </p:nvSpPr>
        <p:spPr>
          <a:xfrm>
            <a:off x="476250" y="577320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Прямоугольник 8"/>
          <p:cNvSpPr/>
          <p:nvPr/>
        </p:nvSpPr>
        <p:spPr>
          <a:xfrm>
            <a:off x="5394131" y="900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3" name="Прямоугольник 4"/>
          <p:cNvSpPr/>
          <p:nvPr/>
        </p:nvSpPr>
        <p:spPr>
          <a:xfrm>
            <a:off x="7895422" y="61198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6"/>
          <p:cNvSpPr/>
          <p:nvPr/>
        </p:nvSpPr>
        <p:spPr>
          <a:xfrm>
            <a:off x="231589" y="555381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7"/>
          <p:cNvSpPr/>
          <p:nvPr/>
        </p:nvSpPr>
        <p:spPr>
          <a:xfrm>
            <a:off x="4083774" y="6118628"/>
            <a:ext cx="3653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Карта открытий и описей, сделанных в 1804 и 1805 годах на корабле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Надежда (Карты 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8"/>
          <p:cNvSpPr/>
          <p:nvPr/>
        </p:nvSpPr>
        <p:spPr>
          <a:xfrm>
            <a:off x="5394131" y="900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7" name="Прямоугольник 4"/>
          <p:cNvSpPr/>
          <p:nvPr/>
        </p:nvSpPr>
        <p:spPr>
          <a:xfrm>
            <a:off x="8533264" y="6257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8" name="Прямоугольник 6"/>
          <p:cNvSpPr/>
          <p:nvPr/>
        </p:nvSpPr>
        <p:spPr>
          <a:xfrm>
            <a:off x="-92765" y="57156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9" name="Прямоугольник 7"/>
          <p:cNvSpPr/>
          <p:nvPr/>
        </p:nvSpPr>
        <p:spPr>
          <a:xfrm>
            <a:off x="5394131" y="52448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8"/>
          <p:cNvSpPr/>
          <p:nvPr/>
        </p:nvSpPr>
        <p:spPr>
          <a:xfrm>
            <a:off x="5394131" y="900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28610" y="390392"/>
            <a:ext cx="8201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Открытия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стали настоящим прорывом не только в России, но и для всего мира: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4057859"/>
            <a:ext cx="3660657" cy="210693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53640" y="6161157"/>
            <a:ext cx="377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Меркаторская карта всего света или генеральная карта к путешествию капитана Крузенштерна с показанием пути (Карты 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6056"/>
          <a:stretch/>
        </p:blipFill>
        <p:spPr>
          <a:xfrm rot="10800000">
            <a:off x="8462826" y="651203"/>
            <a:ext cx="3612446" cy="212817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5703"/>
          <a:stretch/>
        </p:blipFill>
        <p:spPr>
          <a:xfrm>
            <a:off x="4060006" y="4057859"/>
            <a:ext cx="3653195" cy="210385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38" name="TextBox 33"/>
          <p:cNvSpPr txBox="1"/>
          <p:nvPr/>
        </p:nvSpPr>
        <p:spPr>
          <a:xfrm>
            <a:off x="-173882" y="5750406"/>
            <a:ext cx="3776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3" name="TextBox 33"/>
          <p:cNvSpPr txBox="1"/>
          <p:nvPr/>
        </p:nvSpPr>
        <p:spPr>
          <a:xfrm>
            <a:off x="124562" y="5680918"/>
            <a:ext cx="3776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64" y="3266170"/>
            <a:ext cx="3429000" cy="23812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897954" y="5652544"/>
            <a:ext cx="3556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27. И.Ф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. Крузенштерн и Ю.Ф. Лисянский. Художник П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. Павлинов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9365" y="96005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7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Итоги</a:t>
            </a:r>
            <a:endParaRPr lang="ru-RU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62" y="152762"/>
            <a:ext cx="3726034" cy="238125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054161" y="2493636"/>
            <a:ext cx="3577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28. Команда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Крузенштерна в Авачинской губе у побережья Камчатки, 1808 г. </a:t>
            </a:r>
            <a:endParaRPr lang="ru-RU" sz="1200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Картина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Фридриха Вейча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.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4" y="3300188"/>
            <a:ext cx="3452192" cy="234723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7152" y="5647420"/>
            <a:ext cx="3241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26. Шлюпы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«Нева» и «Надежда» во время кругосветного плавания. </a:t>
            </a:r>
            <a:endParaRPr lang="ru-RU" sz="1200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Художник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С.В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. Пен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2" y="635569"/>
            <a:ext cx="80469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Российские корабли впервые выведены в Мировой океан;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Создан положительный пример осуществления морской торговли России по всему миру, утверждено ее место среди главных морских держав;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Получен первый опыт проведения дальнего морского (не каботажного) плавания русских матросов под руководством российских офицеров, открывшего череду кругосветных морских путешествий, увенчанных открытием Антарктиды;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Заложен фундамент школы свободного мореплавания, на основе которой был создан Офицерский класс, позже преобразованный в Морскую академию;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Проведены обширнейшие океанографические, естественнонаучные, этнографические, лингвистические исследования, до сих пор являющиеся источником бесценной информации.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579" r="-577" b="-579"/>
          <a:stretch/>
        </p:blipFill>
        <p:spPr>
          <a:xfrm>
            <a:off x="8054162" y="3371987"/>
            <a:ext cx="3830288" cy="25376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69512" y="5865623"/>
            <a:ext cx="399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29.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Ю. Ф. Лисянский и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И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. Ф. Крузенштерн.</a:t>
            </a:r>
            <a:b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Гравюра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Ф. С. и Л. С. Бычковых по рисунку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худ.</a:t>
            </a: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Н. А.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Шишловского</a:t>
            </a:r>
            <a:endParaRPr lang="ru-RU" sz="1200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579" r="-577" b="-579"/>
          <a:stretch/>
        </p:blipFill>
        <p:spPr>
          <a:xfrm>
            <a:off x="8054162" y="3371987"/>
            <a:ext cx="3830288" cy="253769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641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68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49439" y="36710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8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Научное наследие</a:t>
            </a:r>
            <a:endParaRPr lang="ru-RU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9270" y="751344"/>
            <a:ext cx="11767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49" y="558162"/>
            <a:ext cx="9955642" cy="1169551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Первая русская кругосветная экспедиция составила эпоху в истории русского флота, результатом которой стали, прежде всего, выдающиеся научные достижения в области географии, океанографии, этнографии, минералогии, ботаники, зоологии. </a:t>
            </a:r>
            <a:endParaRPr lang="ru-RU" sz="1400" dirty="0"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Как писал академик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Карл Эрнест Бэр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она «обогатила науку открытиями и исследованиями, далеко раздвинувшими пределы естествознания и географии» (Переписка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К. Бэра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по вопросам географии)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65883" y="2401285"/>
            <a:ext cx="91021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Впервые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 помощью астрономических наблюдений были положены на карту восточные берега острова Сахалин, составлено описание северо-западных берегов Японии, сделана опись северных островов Курильской гряды и восточного побережья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Камчатки;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Систематически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проводились исследования динамики океанских течений, температур, атмосферных явлений Мирового океана. Так были 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заложены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основы новой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морской комплексной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науки —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океанографии.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 Производились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первые в истории науки метеорологические наблюдения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97959" y="3785633"/>
            <a:ext cx="7149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65797" y="1915755"/>
            <a:ext cx="7085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00206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Географические науки (картография, гидрография, климатология, океанология)</a:t>
            </a:r>
            <a:endParaRPr lang="ru-RU" sz="1400" b="1" u="sng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65798" y="4212007"/>
            <a:ext cx="6557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Страноведение. Экономическая география</a:t>
            </a:r>
            <a:endParaRPr lang="ru-RU" sz="1400" b="1" u="sng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421" y="4549450"/>
            <a:ext cx="9741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Первая российская  кругосветная экспедиция имела важное значение для усиления позиций России в северной части Тихого океана, для развития русских поселений в Америке и привлекла внимание не только к Камчатке, Сахалину, но и к полярным районам, лежащим к северу от Берингова пролива.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02439" y="3469671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8525783" y="3654511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8881600" y="3236148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10195392" y="1921924"/>
            <a:ext cx="1832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30.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Портрет Карла Эрнста фон Бэра.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12" y="43406"/>
            <a:ext cx="1550476" cy="1875433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1915" r="10148" b="14043"/>
          <a:stretch/>
        </p:blipFill>
        <p:spPr>
          <a:xfrm>
            <a:off x="91091" y="1706443"/>
            <a:ext cx="1434196" cy="1981974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72607" y="3589291"/>
            <a:ext cx="139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Карта островов Курильских (Карты 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5985" r="7881" b="5800"/>
          <a:stretch/>
        </p:blipFill>
        <p:spPr>
          <a:xfrm rot="5400000">
            <a:off x="1328796" y="1983704"/>
            <a:ext cx="1981973" cy="141858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1500346" y="3627853"/>
            <a:ext cx="1748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Виды Камчатского берега (Карты 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80886" y="5830413"/>
            <a:ext cx="178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Лицеизображение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сахалинских татар (Атлас к путешествию)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13465" r="23981" b="17756"/>
          <a:stretch/>
        </p:blipFill>
        <p:spPr>
          <a:xfrm>
            <a:off x="10368530" y="3728898"/>
            <a:ext cx="1486506" cy="204478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-377378" y="5590886"/>
            <a:ext cx="10121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lvl="1"/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Богатейшие коллекции, собранные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Крузенштерном и Лисянским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снабженные подробными описаниями, значительно пополнили этнографию сведениями о странах, в которых побывали русские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корабли. 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Привезённая мореплавателями этнографическая коллекция поступила в Музей Адмиралтейского департамента, и после его разделения в 1825 году перешла в Кунсткамеру. </a:t>
            </a: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6" name="TextBox 30"/>
          <p:cNvSpPr txBox="1"/>
          <p:nvPr/>
        </p:nvSpPr>
        <p:spPr>
          <a:xfrm>
            <a:off x="10076155" y="6047627"/>
            <a:ext cx="1787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32"/>
          <p:cNvSpPr/>
          <p:nvPr/>
        </p:nvSpPr>
        <p:spPr>
          <a:xfrm>
            <a:off x="1658529" y="5311042"/>
            <a:ext cx="10099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5797" y="5360799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Музейные коллекции </a:t>
            </a:r>
            <a:endParaRPr lang="ru-RU" sz="1400" b="1" u="sng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39465" y="12922"/>
            <a:ext cx="48195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           </a:t>
            </a:r>
            <a:r>
              <a:rPr lang="ru-RU" sz="1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Этнография</a:t>
            </a:r>
            <a:r>
              <a:rPr lang="ru-RU" sz="1400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. Филология</a:t>
            </a:r>
          </a:p>
          <a:p>
            <a:endParaRPr lang="ru-RU" sz="1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- Впервые были собраны этнографические материалы и сделаны разнообразные рисунки 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Японии;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- Получены новые сведения о малоисследованных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странах, жизни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одежды, оружия, предметов хозяйственного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обихода;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34028" y="3112022"/>
            <a:ext cx="5995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одном только Атласе Крузенштерна представлено 32 подлинно художественных пейзажа островов, 44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этнических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типа.</a:t>
            </a: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Участники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плавания составили несколько словариков: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маркизского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языка, гавайского,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айнского,чукотского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кадьякского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кенайского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ситкинского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уналашкинского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японского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7997" y="4482757"/>
            <a:ext cx="41823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Биология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олучено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большое количество научных материалов и заметок по результатам наблюдений над растительным и животным миром полинезийских островов 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Японии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Хоккайдо, Сахалина.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Натуралисты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Лангсдорф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и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Тилезиус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обобщили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ботанические и зоологические исследования экспедиции. </a:t>
            </a:r>
          </a:p>
        </p:txBody>
      </p:sp>
      <p:sp>
        <p:nvSpPr>
          <p:cNvPr id="5" name="Прямоугольник 7"/>
          <p:cNvSpPr/>
          <p:nvPr/>
        </p:nvSpPr>
        <p:spPr>
          <a:xfrm>
            <a:off x="6413186" y="36916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1" t="23038" r="26971" b="30910"/>
          <a:stretch/>
        </p:blipFill>
        <p:spPr>
          <a:xfrm>
            <a:off x="144119" y="20697"/>
            <a:ext cx="2406355" cy="1514251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245" y="140922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Беседование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японских чиновников</a:t>
            </a: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2082" y="1448877"/>
            <a:ext cx="245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Лицеизображения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японцев 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t="16576" r="17775" b="24504"/>
          <a:stretch/>
        </p:blipFill>
        <p:spPr>
          <a:xfrm>
            <a:off x="9734083" y="20697"/>
            <a:ext cx="2422876" cy="148024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739204" y="1381073"/>
            <a:ext cx="254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Японские флаги, вымпелы и другие знаки почести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18150" r="18242" b="22954"/>
          <a:stretch/>
        </p:blipFill>
        <p:spPr>
          <a:xfrm>
            <a:off x="7278663" y="-9133"/>
            <a:ext cx="2406355" cy="149054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t="28750" r="30322" b="29722"/>
          <a:stretch/>
        </p:blipFill>
        <p:spPr>
          <a:xfrm>
            <a:off x="40508" y="1846128"/>
            <a:ext cx="1557302" cy="239543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18574" r="16868" b="21764"/>
          <a:stretch/>
        </p:blipFill>
        <p:spPr>
          <a:xfrm>
            <a:off x="9720382" y="1988461"/>
            <a:ext cx="2402081" cy="1508188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5" t="26862" r="31144" b="30912"/>
          <a:stretch/>
        </p:blipFill>
        <p:spPr>
          <a:xfrm>
            <a:off x="1888016" y="1835789"/>
            <a:ext cx="1598326" cy="23905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3534028" y="2095826"/>
            <a:ext cx="6145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-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Этнографические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коллекции, вместе с описаниями жизни, обычаев, одежды, оружия, предметов хозяйственного обихода и даже языка островитян Тихого океана, обогатили всю мировую науку, послужив ценными источниками для изучения первобытных народов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Океании.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8" t="24846" r="36209" b="29756"/>
          <a:stretch/>
        </p:blipFill>
        <p:spPr>
          <a:xfrm>
            <a:off x="10736600" y="3860928"/>
            <a:ext cx="1409700" cy="206692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t="18010" r="16023" b="20132"/>
          <a:stretch/>
        </p:blipFill>
        <p:spPr>
          <a:xfrm>
            <a:off x="81405" y="4930370"/>
            <a:ext cx="2361309" cy="1545115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14584" r="15409" b="22222"/>
          <a:stretch/>
        </p:blipFill>
        <p:spPr>
          <a:xfrm>
            <a:off x="2639465" y="4967510"/>
            <a:ext cx="2371602" cy="1533646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9" t="22834" r="37064" b="24503"/>
          <a:stretch/>
        </p:blipFill>
        <p:spPr>
          <a:xfrm>
            <a:off x="9333063" y="3881162"/>
            <a:ext cx="1409700" cy="204669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9246019" y="5862236"/>
            <a:ext cx="2933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Словари наречий народов, из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книги </a:t>
            </a:r>
            <a:r>
              <a:rPr lang="ru-RU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Крузенштерн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. Путешествие вокруг света в 1803, 1804, 1805 и 1806 годах. Часть 3. — СПб., 1812., дореформенная орфография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81779" y="6425476"/>
            <a:ext cx="3105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Горный голубь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нукагивский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, попугай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Пигиди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21242" y="4156228"/>
            <a:ext cx="19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Изображение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айно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, жителя острова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Эзо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79839" y="3424484"/>
            <a:ext cx="298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Лицеизображения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нукагивцев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36516" y="4162819"/>
            <a:ext cx="2110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Грудное изображение женщины острова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Нукагивы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62023" y="6419777"/>
            <a:ext cx="2587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Мягкие японские черви и пр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.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7992" y="229226"/>
            <a:ext cx="11902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  В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1806 г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з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авершилось трехгодичное кругосветное плавание на кораблях «Надежда» и «Нева»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под командованием 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И. Ф. Крузенштерна и Ю. Ф. Лисянского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 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01" y="733589"/>
            <a:ext cx="117812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   Совершение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успешной кругосветки означало, что Российская империя способна как минимум на две вещи:</a:t>
            </a:r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 поддерживать торговые пути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в планетарном масштабе и </a:t>
            </a:r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защищать </a:t>
            </a:r>
            <a:r>
              <a:rPr lang="ru-RU" sz="1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русские торговые пути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а также заморские колонии.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То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есть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кругосветное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путешествие обеспечивало место в </a:t>
            </a:r>
            <a:r>
              <a:rPr lang="ru-RU" sz="1400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«круге великих морских держа­в».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17969" y="7052175"/>
            <a:ext cx="45719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01" y="1514403"/>
            <a:ext cx="11632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Зарубежная пресса тех лет с изумлением и даже разочарованием констатировала, что никаких особенных бедствий «эти русские» во время плавания не пережили.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Г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азета «Вестник Европы» в 1822 г. сообщала об окончании кругосветного плавания «</a:t>
            </a:r>
            <a:r>
              <a:rPr lang="ru-RU" sz="1400" i="1" dirty="0">
                <a:solidFill>
                  <a:srgbClr val="002060"/>
                </a:solidFill>
              </a:rPr>
              <a:t>Крузенштерн </a:t>
            </a:r>
            <a:r>
              <a:rPr lang="ru-RU" sz="1400" dirty="0">
                <a:solidFill>
                  <a:srgbClr val="002060"/>
                </a:solidFill>
              </a:rPr>
              <a:t>объехал кругом </a:t>
            </a:r>
            <a:r>
              <a:rPr lang="ru-RU" sz="1400" dirty="0" err="1">
                <a:solidFill>
                  <a:srgbClr val="002060"/>
                </a:solidFill>
              </a:rPr>
              <a:t>земный</a:t>
            </a:r>
            <a:r>
              <a:rPr lang="ru-RU" sz="1400" dirty="0">
                <a:solidFill>
                  <a:srgbClr val="002060"/>
                </a:solidFill>
              </a:rPr>
              <a:t> шар, не претерпевши ни кораблекрушения, ни болезней, и не встретив никакой важной неприятности; со всем тем его повествование крайне любопытно для наблюдателя нравов и Природы</a:t>
            </a:r>
            <a:r>
              <a:rPr lang="ru-RU" sz="1400" dirty="0" smtClean="0">
                <a:solidFill>
                  <a:srgbClr val="002060"/>
                </a:solidFill>
              </a:rPr>
              <a:t>».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755" y="3015350"/>
            <a:ext cx="116329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 экспедиции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И. Ф. Крузенштерна и Ю. Ф. Лисянского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начинается блестящая эпоха русских океанских торговых и научных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плаваний.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1615" y="2541063"/>
            <a:ext cx="11720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Проделанную адмиралом и его командой работу в 1806 году оценил император Александр I, особо отметив заслуги начальника экспедиции и провозгласив итоги «путешествия кругом света» вожделенным успехом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13001" y="3888529"/>
            <a:ext cx="30764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Путешественникам удалось добиться главной цели — организации активного участия России в мировой торговле, которую Крузенштерн считал «основанием истинного могущества морской державы и непоколебимого ее величия».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389815" y="6169605"/>
            <a:ext cx="207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31. Старый глобус 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3811" y="3267000"/>
            <a:ext cx="11663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Именем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назван четырехмачтовый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барк, который неоднократно отправлялся в кругосветные путешествия 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экспедиции.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56207" y="38157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682191" y="61234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29" y="3647438"/>
            <a:ext cx="4145762" cy="2575835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1" y="3613889"/>
            <a:ext cx="4194482" cy="2522525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2905125" y="2541063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44443" y="6241637"/>
            <a:ext cx="413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32.  </a:t>
            </a:r>
            <a:r>
              <a:rPr lang="ru-RU" sz="1200" dirty="0">
                <a:solidFill>
                  <a:srgbClr val="0070C0"/>
                </a:solidFill>
              </a:rPr>
              <a:t>С</a:t>
            </a:r>
            <a:r>
              <a:rPr lang="ru-RU" sz="1200" dirty="0" smtClean="0">
                <a:solidFill>
                  <a:srgbClr val="0070C0"/>
                </a:solidFill>
              </a:rPr>
              <a:t>овременный </a:t>
            </a:r>
            <a:r>
              <a:rPr lang="ru-RU" sz="1200" dirty="0">
                <a:solidFill>
                  <a:srgbClr val="0070C0"/>
                </a:solidFill>
              </a:rPr>
              <a:t>барк “ Крузенштерн “ ( учебное судно для курсантов 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95916" y="115924"/>
            <a:ext cx="300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9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Научная деятельность</a:t>
            </a:r>
            <a:endParaRPr lang="ru-RU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216" y="625682"/>
            <a:ext cx="12058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первой четверти XIX в. участники российской кругосветной экспедиции опубликовали серию своих отчетов и описаний этого эпохального для России плавания.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215" y="1138480"/>
            <a:ext cx="11348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Самым значительным из них было «Путешествие вокруг света»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вышедшее в свет в 1809—1812 гг.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87" y="1466905"/>
            <a:ext cx="11572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Описание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путешествия и результаты океанологических и этнографических исследований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изложил в трёхтомном труде «Путешествие вокруг света в 1803, 1804, 1805 и 1806 годах на кораблях "Надежда" и "Нева«, который был издан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сразу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на русском и немецком языках.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87" y="2239436"/>
            <a:ext cx="11572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Первые две части содержали детальное описание путешествия, третья часть была научной — в нее вошли результаты наблюдений, таблицы долгот и температур и т. 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6" y="2930094"/>
            <a:ext cx="1428750" cy="2072217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714094" y="3077375"/>
            <a:ext cx="29059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 этой части изложены подготовка к первому русскому кругосветному путешествию и исполнение поставленной перед экспедицией задачи до завершения визита чрезвычайного и полномочного посланника России в Японию камергера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Николая Петровича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Резанова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66" y="2930095"/>
            <a:ext cx="1428750" cy="203835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31" y="2930095"/>
            <a:ext cx="1389084" cy="2072217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3587" y="5529068"/>
            <a:ext cx="31334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Крузенштерн, И. Ф. Путешествие вокруг света в 1803 - 1806 гг. / </a:t>
            </a:r>
            <a:r>
              <a:rPr lang="ru-RU" sz="1200" i="1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И. Ф. Крузенштерн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. – Санкт-Петербург : Морская Типография, 1809. – Часть 1.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5984" y="2975755"/>
            <a:ext cx="2281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Повествование начинается от выхода шлюпа «Надежда» из японского порта Нагасаки и заканчивается благополучным прибытием корабля 7 (19) августа 1806 года в Кронштадт.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89438" y="5543461"/>
            <a:ext cx="31656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Крузенштерн, И. Ф. Путешествие вокруг света в 1803 - 1806 гг. / </a:t>
            </a:r>
            <a:r>
              <a:rPr lang="ru-RU" sz="1200" i="1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И. Ф. Крузенштерн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. – Санкт-Петербург : Морская Типография, 1810. – Часть 2.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870018" y="2957010"/>
            <a:ext cx="23411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Изложены все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научные материалы, полученные экспедицией под руководством капитан-лейтенанта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Ивана Фёдоровича Крузенштерна.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71065" y="5529067"/>
            <a:ext cx="33599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Крузенштерн, И. Ф. Путешествие вокруг света в 1803 - 1806 гг. / </a:t>
            </a:r>
            <a:r>
              <a:rPr lang="ru-RU" sz="1200" i="1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И. Ф. Крузенштерн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. – Санкт-Петербург : Морская Типография, 1812. – Часть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3.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8" y="-74497"/>
            <a:ext cx="12192000" cy="70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8398" y="703194"/>
            <a:ext cx="98283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ru-RU" altLang="ru-RU" sz="33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7801" y="548439"/>
            <a:ext cx="91831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 1813 году был издан «Атлас к путешествию вокруг света капитана Крузенштерна», который стал основой атласа Южного моря.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По предложению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И. Ф. Крузенштерна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картографические и изобразительные работы разделили. Весь иллюстративный материал был собран как приложение к «Путешествию…» в виде большеформатного атласа, основу которого составляли материалы и различные рисунки, иллюстрирующие описание природы стран, народов и их быта.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13" y="3821992"/>
            <a:ext cx="8807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Атлас первого кругосветного путешествия является самым крупным изданием русской гравюры начала XIX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века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 до сих пор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остается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одним из ценных иконографических источников в области этнографии.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13" y="3130647"/>
            <a:ext cx="120723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Атлас,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как и текст книги «Путешествия...», отпечатали в Морской типографии, а рисунки, собранные в «Атлас к путешествию вокруг света капитана Крузенштерна», «дабы не искусною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гравировкою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не умалить совершенства их», гравировали и печатали в Акаде­мии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художеств Санкт-Петербурга. Над изготовлением гравюр трудились 12 гравёров на протяжении шести лет.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8831" y="5384623"/>
            <a:ext cx="7680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28731" y="36222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43435" y="53755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PT Sans"/>
              </a:rPr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5792" r="72040" b="31022"/>
          <a:stretch/>
        </p:blipFill>
        <p:spPr>
          <a:xfrm>
            <a:off x="110752" y="779227"/>
            <a:ext cx="1435627" cy="1922578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9" t="34510" r="28948" b="34801"/>
          <a:stretch/>
        </p:blipFill>
        <p:spPr>
          <a:xfrm>
            <a:off x="1708222" y="795016"/>
            <a:ext cx="1434151" cy="192934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8766862" y="5999692"/>
            <a:ext cx="1731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Главный начальник татарского селения на северном берегу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Сахалина 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532151" y="5795700"/>
            <a:ext cx="1739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Изображение совы, пойманной на корабле близ Японского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берега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66746" y="1919711"/>
            <a:ext cx="875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тлас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содержит 107 листов, из которых  на 20 листах карты и планы и на 20 же листах 83 линии профилей берегов, составленных Ф.Ф. Беллинсгаузеном в ходе экспедиции.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Остальные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66 листов отведены панорамным, сюжетным, этнографическим изображениям, флоре и фауне России, Японии, Китая, Южной Америки, Африки,  зарисованным во время плавания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</a:t>
            </a:r>
            <a:endParaRPr lang="ru-RU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0" t="18594" r="20742" b="20152"/>
          <a:stretch/>
        </p:blipFill>
        <p:spPr>
          <a:xfrm>
            <a:off x="145564" y="4358104"/>
            <a:ext cx="2533650" cy="1954031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140958" y="6318967"/>
            <a:ext cx="234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Вид Петро-Павловской гавани с морской стороны 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t="5278" r="12296" b="6250"/>
          <a:stretch/>
        </p:blipFill>
        <p:spPr>
          <a:xfrm rot="5400000">
            <a:off x="3233570" y="4071073"/>
            <a:ext cx="1975301" cy="2506824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3054850" y="6284760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Виды Курильских островов</a:t>
            </a: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8566" r="6045" b="12714"/>
          <a:stretch/>
        </p:blipFill>
        <p:spPr>
          <a:xfrm rot="5400000">
            <a:off x="6147731" y="4039373"/>
            <a:ext cx="1968211" cy="2563134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55" name="Прямоугольник 54"/>
          <p:cNvSpPr/>
          <p:nvPr/>
        </p:nvSpPr>
        <p:spPr>
          <a:xfrm>
            <a:off x="6009230" y="6238814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План залива Нагасаки</a:t>
            </a: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t="27500" r="31646" b="30694"/>
          <a:stretch/>
        </p:blipFill>
        <p:spPr>
          <a:xfrm>
            <a:off x="8766862" y="3870568"/>
            <a:ext cx="1715784" cy="215103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4860" r="7994" b="11112"/>
          <a:stretch/>
        </p:blipFill>
        <p:spPr>
          <a:xfrm>
            <a:off x="10398775" y="3622200"/>
            <a:ext cx="1732679" cy="221601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7413" y="2673501"/>
            <a:ext cx="326825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Крузенштерн, И. Ф.  Атлас к путешествию вокруг света капитана Крузенштерна, 1813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23" y="63617"/>
            <a:ext cx="1185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ышедший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без иллюстраций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многотомник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не мог претендовать на то, чтобы представить материалы экспедиции во всем их многообразии, поэтому одновременно с подготовкой отчета велась работа над «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Атласом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 Путешествию вокруг света капитана Крузенштерна». </a:t>
            </a:r>
          </a:p>
        </p:txBody>
      </p:sp>
    </p:spTree>
    <p:extLst>
      <p:ext uri="{BB962C8B-B14F-4D97-AF65-F5344CB8AC3E}">
        <p14:creationId xmlns:p14="http://schemas.microsoft.com/office/powerpoint/2010/main" val="41792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3963" y="140757"/>
            <a:ext cx="1169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1812 г. вышло в свет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описание плавания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Лисянского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: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«Путешествие вокруг света в 1803, 1804 и 1806 годах на корабле "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Нева«.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57146"/>
            <a:ext cx="370211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Лисянский, Ю. Ф. Путешествие вокруг света на корабле «Нева» в 1803–1806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годах, 2014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1" t="23692" r="37082" b="13177"/>
          <a:stretch/>
        </p:blipFill>
        <p:spPr>
          <a:xfrm>
            <a:off x="5093806" y="4639338"/>
            <a:ext cx="1537744" cy="21255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0" t="19794" r="37363" b="20375"/>
          <a:stretch/>
        </p:blipFill>
        <p:spPr>
          <a:xfrm>
            <a:off x="6969131" y="4648200"/>
            <a:ext cx="1494387" cy="211669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5" t="21593" r="36614" b="17976"/>
          <a:stretch/>
        </p:blipFill>
        <p:spPr>
          <a:xfrm>
            <a:off x="8801099" y="4651532"/>
            <a:ext cx="1489809" cy="216212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1" t="23692" r="36707" b="14527"/>
          <a:stretch/>
        </p:blipFill>
        <p:spPr>
          <a:xfrm>
            <a:off x="10496550" y="4651532"/>
            <a:ext cx="1489809" cy="216212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33963" y="469009"/>
            <a:ext cx="11958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Это яркий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увлекательный рассказ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одного из участников исторического первого российского кругосветного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плавания, командира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корабля "Нева"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Ю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Ф. Лисянского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который совместно с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Ф. Крузенштерном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осуществил это знаменательное для России, русского флота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мероприятие. В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отличие от корабля "Надежда", руководимого И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Ф. Крузенштерном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"Нева" совершила рейс в Русскую Америку (на Аляску).</a:t>
            </a:r>
            <a:b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95562" y="1271006"/>
            <a:ext cx="771669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книге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Ю.Ф. Лисянского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напечатано обширное  авторское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предисловие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… «Читатель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уже имел удовольствие познакомиться с сочинённым Крузенштерном описанием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эной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экспедиции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… Потому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по всей справедливости он может заключить, что всякое другое описание одного и того же предмета было бы совершенно излишним… Но так как частью непредвиденные обстоятельства и жестокие, встречавшиеся нам бури, а частью и само назначение предстоявшего нам пути нередко заставляли меня разлучаться с кораблём «Надежда», то мне представились многие случаи не только совершать особое плавание, но даже обозревать и описывать такие места, в которые Крузенштерн не имел никакого случая заходить, особенно во время годичного пребывания моего на северо-западных берегах Америки. Поэтому я поставил себе долгом издать в свет и мои краткие записки, чтобы почтенная публика, удостоив их прочтения, как и обширное описание Крузенштерна, могла иметь полные сведения о всём путешествии, предпринятом и благополучно оконченном обоими кораблями. Желая, сколько возможно, сделать это сочинение полезным и достойным внимания, я приложил к нему сочинённые мною карты и несколько нужных любопытнейших рисунков.»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9" t="43327" r="44842" b="29748"/>
          <a:stretch/>
        </p:blipFill>
        <p:spPr>
          <a:xfrm>
            <a:off x="116094" y="2738173"/>
            <a:ext cx="1991446" cy="23306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3" y="1635074"/>
            <a:ext cx="1989055" cy="27089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2" t="21330" r="44981" b="13950"/>
          <a:stretch/>
        </p:blipFill>
        <p:spPr>
          <a:xfrm>
            <a:off x="2146395" y="1635074"/>
            <a:ext cx="1555724" cy="421995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247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" y="679410"/>
            <a:ext cx="11838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        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 истории первой половины 19 в. известен ряд блестящих географических исследований. Среди них одно из наиболее видных мест принадлежит русским кругосветным путешествиям. </a:t>
            </a: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Россия  в начале 19 века занимает ведущее место в  организации и проведении кругосветных плаваний и исследований океанов.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 Первое плавание русских кораблей вокруг света под начальством капитан-лейтенантов И. Ф. Крузенштерна и Ю. Ф. Лисянского продолжалось три года. Этим путешествием в 1803 году открывается плеяда кругосветных плаваний, совершенных под русским флагом.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087" y="13610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Введение</a:t>
            </a:r>
            <a:endParaRPr lang="ru-RU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24" y="2238375"/>
            <a:ext cx="6616433" cy="292691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/>
          <a:stretch/>
        </p:blipFill>
        <p:spPr>
          <a:xfrm>
            <a:off x="143821" y="2524199"/>
            <a:ext cx="5166139" cy="336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32484" y="5884619"/>
            <a:ext cx="512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1. Важнейшие русские кругосветные и дальние плавания первой 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п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оловины 19 в. 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48050" y="17912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10"/>
          <p:cNvSpPr/>
          <p:nvPr/>
        </p:nvSpPr>
        <p:spPr>
          <a:xfrm>
            <a:off x="3448050" y="17912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TextBox 11"/>
          <p:cNvSpPr txBox="1"/>
          <p:nvPr/>
        </p:nvSpPr>
        <p:spPr>
          <a:xfrm>
            <a:off x="5395424" y="5183624"/>
            <a:ext cx="595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2.</a:t>
            </a:r>
            <a:r>
              <a:rPr lang="ru-RU" sz="1200" cap="all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Р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усские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кругосветные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путешествия первой половины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19 в.  </a:t>
            </a:r>
          </a:p>
          <a:p>
            <a:endParaRPr lang="ru-RU" sz="1200" cap="all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78113" y="5955811"/>
            <a:ext cx="512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0"/>
          <p:cNvSpPr/>
          <p:nvPr/>
        </p:nvSpPr>
        <p:spPr>
          <a:xfrm>
            <a:off x="3448050" y="17912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5" name="TextBox 11"/>
          <p:cNvSpPr txBox="1"/>
          <p:nvPr/>
        </p:nvSpPr>
        <p:spPr>
          <a:xfrm>
            <a:off x="5572656" y="5607620"/>
            <a:ext cx="632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cap="all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9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33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7584" y="229945"/>
            <a:ext cx="11687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1812 г. в Санкт-Петербурге  вышло «Собрание карт и рисунков, принадлежащих к путешествию флота капитана 1 ранга и кавалера Юрия Лисянского на корабле "Нева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"».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2" y="1071600"/>
            <a:ext cx="2912984" cy="2148457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26848" y="3211092"/>
            <a:ext cx="2921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33. Шлюп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«Нева». Рисунок с гравюры Ю.Ф. Лисянского </a:t>
            </a:r>
          </a:p>
        </p:txBody>
      </p:sp>
      <p:pic>
        <p:nvPicPr>
          <p:cNvPr id="11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1" t="34546" r="41762" b="23787"/>
          <a:stretch/>
        </p:blipFill>
        <p:spPr>
          <a:xfrm>
            <a:off x="9598389" y="903285"/>
            <a:ext cx="2053606" cy="2653831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36363" r="30172" b="20000"/>
          <a:stretch/>
        </p:blipFill>
        <p:spPr>
          <a:xfrm>
            <a:off x="3226787" y="1114821"/>
            <a:ext cx="2870049" cy="2027671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1" t="36522" r="41041" b="20949"/>
          <a:stretch/>
        </p:blipFill>
        <p:spPr>
          <a:xfrm>
            <a:off x="227584" y="3811790"/>
            <a:ext cx="1683918" cy="220209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9234" y="6009415"/>
            <a:ext cx="2338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Корпус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трехлючной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байдарки жителей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острова  (Собрание карт и рисунков…)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30909" r="30019" b="24697"/>
          <a:stretch/>
        </p:blipFill>
        <p:spPr>
          <a:xfrm>
            <a:off x="6305067" y="1091002"/>
            <a:ext cx="2839246" cy="207822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6328813" y="3186407"/>
            <a:ext cx="2749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Карта российских владений в северо-западной части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Америки (Собрание карт и рисунков…)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00938" y="3138300"/>
            <a:ext cx="2957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Карта земного шара, выправленная по новейшим описаниям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Ю.Лисянским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с показанием пути корабля "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Нева (Собрание карт и рисунков…)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3" t="27121" r="39868" b="28940"/>
          <a:stretch/>
        </p:blipFill>
        <p:spPr>
          <a:xfrm>
            <a:off x="3324523" y="3965953"/>
            <a:ext cx="1635759" cy="2236683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3018556" y="6202636"/>
            <a:ext cx="259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Вещи, употребляемые жителями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Вашингтоновых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островов (Собрание карт и рисунков…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6" t="39091" r="40719" b="16818"/>
          <a:stretch/>
        </p:blipFill>
        <p:spPr>
          <a:xfrm>
            <a:off x="6373303" y="3896649"/>
            <a:ext cx="1635759" cy="2242075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5942951" y="6059949"/>
            <a:ext cx="2962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Вещи, принадлежащие жителям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Сандвичевых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островов и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Ситкенских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, острова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Кадьяка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(Собрание карт и рисунков…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0516" y="3730359"/>
            <a:ext cx="258159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Лисянский, Ю. Ф. Собрание карт и рисунков, принадлежащих к путешествию флота капитана 1 ранга и кавалера Юрия Лисянского на корабле «Нева», 1812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43274" y="131337"/>
            <a:ext cx="871537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1824  и в 1826 годах  был издан труд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Ф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Крузенштерна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«Атлас Южного моря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» в двух томах, 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который в XIX столетии был единственным практическим руководством для плавания по Тихому океану. Он включил  35 карт Тихого океана.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Это были самые совершенные карты южной и северной частей Тихого океана.</a:t>
            </a: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«Ни одна из них, — писал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о картах своего Атласа, — не списана рабски с другой, уже существующей, но все они, напротив того, проверены с величайшей точностью, а при малейшем сомнении подвержены строгим разысканиям, заключающимся в моих записках» 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(Крузенштерн, Собрание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сочинений, служащих разбором и изъяснением Атласа Южного моря).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Государственный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деятель граф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М. М. Сперанский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рассматривал его «как драгоценное произведение, которое, став известным всей просвещенной Европе, доставит честь Отечеству».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6" t="24190" r="38966" b="16997"/>
          <a:stretch/>
        </p:blipFill>
        <p:spPr>
          <a:xfrm>
            <a:off x="1732922" y="196368"/>
            <a:ext cx="1610352" cy="210453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2" descr="https://encyclopedia.mil.ru/files/morf/kruzenshtern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" y="182700"/>
            <a:ext cx="1610352" cy="213187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2" y="2954350"/>
            <a:ext cx="8722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«Атлас Южного моря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»,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содержащий историко-географический анализ обширных русских и иностранных источников, был издан на русском и немецком языках, вскоре переведен на французский, а затем на все без исключения европейские языки. Эта работа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была удостоена полной Демидовской премии.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4462" y="2365937"/>
            <a:ext cx="314387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Крузенштерн, И. Ф. Атлас Южного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моря, 1824, 1826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5" t="4918" r="5220" b="13583"/>
          <a:stretch/>
        </p:blipFill>
        <p:spPr>
          <a:xfrm>
            <a:off x="8758437" y="2752643"/>
            <a:ext cx="1610549" cy="21318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0" t="11838" r="9470" b="7032"/>
          <a:stretch/>
        </p:blipFill>
        <p:spPr>
          <a:xfrm>
            <a:off x="10475317" y="2779749"/>
            <a:ext cx="1610352" cy="213187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8728067" y="4919698"/>
            <a:ext cx="335760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Крузенштерн, И. Ф. Собрание </a:t>
            </a:r>
            <a:r>
              <a:rPr lang="ru-RU" sz="1200" dirty="0">
                <a:solidFill>
                  <a:srgbClr val="0070C0"/>
                </a:solidFill>
              </a:rPr>
              <a:t>сочинений, служащих разбором и изъяснением Атласа </a:t>
            </a:r>
            <a:r>
              <a:rPr lang="ru-RU" sz="1200" dirty="0" err="1">
                <a:solidFill>
                  <a:srgbClr val="0070C0"/>
                </a:solidFill>
              </a:rPr>
              <a:t>Южнаго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моря, 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Ч. 1 , 1824                           Ч. 2,1826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048" y="4273029"/>
            <a:ext cx="8479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Первое кругосветное плавание русских моряков не было научной экспедицией, однако вклад его участников в исследование Мирового океана значителен. Успешному решению научных задач способствовали  и ученые, включенные в состав экспедиции по настоянию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 при активном содействии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Румянцева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5310983"/>
            <a:ext cx="88393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Карты были составлены по материалам гидрографических работ и астрономических наблюдений, выполненных астрономом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Горнером,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лейтенантами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Е.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Левенштерном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Ф. Беллинсгаузеном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 многочисленные иллюстрации, изображающие людей, животных, птиц, жанровые сцены, пейзажи, этнографические предметы  выполнены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В. Г.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Тилезиусом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фон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Тиленау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 коллекции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Лангсдорфа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составили гордость нескольких музеев естественной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20970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30176" r="38636" b="17121"/>
          <a:stretch/>
        </p:blipFill>
        <p:spPr>
          <a:xfrm>
            <a:off x="38141" y="4336310"/>
            <a:ext cx="1907267" cy="1838191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812" y="6196393"/>
            <a:ext cx="221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Папоротники </a:t>
            </a:r>
            <a:r>
              <a:rPr lang="ru-RU" sz="1200" dirty="0" err="1" smtClean="0">
                <a:solidFill>
                  <a:srgbClr val="0070C0"/>
                </a:solidFill>
              </a:rPr>
              <a:t>Нуку</a:t>
            </a:r>
            <a:r>
              <a:rPr lang="ru-RU" sz="1200" dirty="0" smtClean="0">
                <a:solidFill>
                  <a:srgbClr val="0070C0"/>
                </a:solidFill>
              </a:rPr>
              <a:t>-Хивы. Рисунок Г. </a:t>
            </a:r>
            <a:r>
              <a:rPr lang="ru-RU" sz="1200" dirty="0" err="1" smtClean="0">
                <a:solidFill>
                  <a:srgbClr val="0070C0"/>
                </a:solidFill>
              </a:rPr>
              <a:t>Лансдорфа</a:t>
            </a:r>
            <a:r>
              <a:rPr lang="ru-RU" sz="1200" dirty="0" smtClean="0">
                <a:solidFill>
                  <a:srgbClr val="0070C0"/>
                </a:solidFill>
              </a:rPr>
              <a:t>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7" t="50757" r="28598" b="22879"/>
          <a:stretch/>
        </p:blipFill>
        <p:spPr>
          <a:xfrm>
            <a:off x="8961175" y="4098125"/>
            <a:ext cx="3124200" cy="213360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72550" y="6202393"/>
            <a:ext cx="284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Второй вид острова </a:t>
            </a:r>
            <a:r>
              <a:rPr lang="ru-RU" sz="1200" dirty="0" err="1" smtClean="0">
                <a:solidFill>
                  <a:srgbClr val="0070C0"/>
                </a:solidFill>
              </a:rPr>
              <a:t>Нуку</a:t>
            </a:r>
            <a:r>
              <a:rPr lang="ru-RU" sz="1200" dirty="0" smtClean="0">
                <a:solidFill>
                  <a:srgbClr val="0070C0"/>
                </a:solidFill>
              </a:rPr>
              <a:t>-Хивы. Рисунок Г. </a:t>
            </a:r>
            <a:r>
              <a:rPr lang="ru-RU" sz="1200" dirty="0" err="1" smtClean="0">
                <a:solidFill>
                  <a:srgbClr val="0070C0"/>
                </a:solidFill>
              </a:rPr>
              <a:t>Лансдорфа</a:t>
            </a:r>
            <a:r>
              <a:rPr lang="ru-RU" sz="1200" dirty="0" smtClean="0">
                <a:solidFill>
                  <a:srgbClr val="0070C0"/>
                </a:solidFill>
              </a:rPr>
              <a:t> (Атлас к путешествию…)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5488" y="3568492"/>
            <a:ext cx="69322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Описание путешествия, выполненное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Г.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Г. </a:t>
            </a:r>
            <a:r>
              <a:rPr lang="ru-RU" sz="1400" i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Лангсдорфом</a:t>
            </a:r>
            <a:endParaRPr lang="ru-RU" sz="1400" i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(</a:t>
            </a:r>
            <a:r>
              <a:rPr lang="en-US" sz="1400" i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Langsdorff</a:t>
            </a:r>
            <a:r>
              <a:rPr lang="en-US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  <a:r>
              <a:rPr lang="en-US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G. </a:t>
            </a:r>
            <a:r>
              <a:rPr lang="en-US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H. von . </a:t>
            </a:r>
            <a:r>
              <a:rPr lang="en-US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Bemerkungen</a:t>
            </a:r>
            <a:r>
              <a:rPr lang="en-US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auf </a:t>
            </a:r>
            <a:r>
              <a:rPr lang="en-US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einer</a:t>
            </a:r>
            <a:r>
              <a:rPr lang="en-US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Reise</a:t>
            </a:r>
            <a:r>
              <a:rPr lang="en-US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um die Welt in den </a:t>
            </a:r>
            <a:r>
              <a:rPr lang="en-US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Jahren</a:t>
            </a:r>
            <a:r>
              <a:rPr lang="en-US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1803 </a:t>
            </a:r>
            <a:r>
              <a:rPr lang="en-US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bis</a:t>
            </a:r>
            <a:r>
              <a:rPr lang="en-US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1807. Bd. I, II. Frankfurt / Main , 1812</a:t>
            </a:r>
            <a:r>
              <a:rPr lang="en-US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включает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рисунки натуралиста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— 12 пейзажей, 5 жанровых сцен, 3 портрета, 13 листов этнографических рисунков; 2 пейзажа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6 чертежей лодок 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байдар.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62150" y="5205634"/>
            <a:ext cx="66960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</a:t>
            </a:r>
            <a:r>
              <a:rPr lang="ru-RU" sz="1400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Каждый наблюдатель, - писал </a:t>
            </a:r>
            <a:r>
              <a:rPr lang="ru-RU" sz="1400" b="1" i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Лангсдорф</a:t>
            </a:r>
            <a:r>
              <a:rPr lang="ru-RU" sz="1400" b="1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определяя характер </a:t>
            </a:r>
            <a:r>
              <a:rPr lang="ru-RU" sz="1400" b="1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книги</a:t>
            </a:r>
            <a:r>
              <a:rPr lang="ru-RU" sz="1400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, - имеет собственную точку зрения, с которой он видит новые предметы и судит о них, у него своя особая сфера, в которую он стремится включить все, что стоит в более тесной связи с его знаниями и интересами... Я старался выбрать то, что мне казалось представляющим общий интерес - нравы и обычаи разных народов, их образ жизни, продукты стран и общую историю нашего путешествия» </a:t>
            </a:r>
            <a:endParaRPr lang="ru-RU" sz="1400" b="1" i="1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271" y="4755123"/>
            <a:ext cx="7032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Два изданных тома объемом почти в 650 страниц были дополнены двумя альбомами, включающими 43 гравюры.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705074" y="26789"/>
            <a:ext cx="46236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Нечего и придумывать приключений в путешествии столь дальнем, как наше, или сочинять сказки о нем, оно само по себе дает такую массу замечательного и интересного, что надо стараться, лишь бы все заметить и не пропустить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ничего. </a:t>
            </a:r>
            <a:endParaRPr lang="ru-RU" sz="14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                                          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Г.И.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</a:t>
            </a:r>
            <a:endParaRPr lang="ru-RU" sz="14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" y="551862"/>
            <a:ext cx="1733110" cy="2338824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3812" y="2887264"/>
            <a:ext cx="1842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Ил. 34. Портрет одного из жителей острова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Нуку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-Хива в Северной группе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Маркизских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островов.</a:t>
            </a:r>
          </a:p>
          <a:p>
            <a:pPr fontAlgn="base"/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Гравюра по рисунку Георга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Лангсдорфа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3" t="22134" r="54084" b="49306"/>
          <a:stretch/>
        </p:blipFill>
        <p:spPr>
          <a:xfrm>
            <a:off x="8884050" y="1609320"/>
            <a:ext cx="3278450" cy="21744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9194926" y="3751764"/>
            <a:ext cx="2403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Ил. 35. Рисунки Г. </a:t>
            </a:r>
            <a:r>
              <a:rPr lang="ru-RU" sz="1200" dirty="0" err="1">
                <a:solidFill>
                  <a:srgbClr val="0070C0"/>
                </a:solidFill>
              </a:rPr>
              <a:t>Лансдорфа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79209" y="404070"/>
            <a:ext cx="57891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«Слепая любовь к естественной истории» пробудила в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Лангсдорфе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горячее желание отправиться в большое путешествие. Ученый проявил большую настойчивость, чтобы присоединиться к предстоящей экспедиции. Хотя экипаж был уже полностью укомплектован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по словам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«победил невозможности» и был включен в состав экспедиции в качестве ботаника.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03331" y="1996715"/>
            <a:ext cx="74231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Проводил исследования морской флоры и фауны, а во время стоянок его занятия зоологией, ботаникой, геологией и минералогией дополнялись изучением жизни и обычаев населения края, собрал много интересных сведений о жизни обитателей островов, составил один из словарей языка жителей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Маркизских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островов.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1813 г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Г. И.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издал два тома своих замечаний о кругосветном путешествии на немецком языке</a:t>
            </a:r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Его первый том был посвящен Александру I, а второй — И. Ф. Крузенштерну.</a:t>
            </a:r>
          </a:p>
          <a:p>
            <a:r>
              <a:rPr lang="ru-RU" sz="1400" u="sng" dirty="0">
                <a:solidFill>
                  <a:srgbClr val="002060"/>
                </a:solidFill>
                <a:latin typeface="Trebuchet MS" panose="020B0603020202020204" pitchFamily="34" charset="0"/>
                <a:hlinkClick r:id="rId7"/>
              </a:rPr>
              <a:t>(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61431" y="9538"/>
            <a:ext cx="3648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Барон Георг-Генрих фон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Лангсдорф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7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2534" y="475863"/>
            <a:ext cx="10390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При изучении наследия первой российской кругосветной экспедиции был почти забыт один из участников плавания — математик, физик, астроном на «Надежде»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Иоганн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Каспар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Горнер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который был вызван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из Цюриха для участия в экспедиции в качестве штатного астронома.</a:t>
            </a: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73005"/>
            <a:ext cx="105837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2004 г., т. е. через двести лет после плавания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сотрудники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Цюрихского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этнографического музея неожиданно обнаружили папку рисунков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Горнера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ней 103 карты и рисунка, выполненные во время экспедиции.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Рисунки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Горнера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дополняют информацию и рисунки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Лангсдорфа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, В.Т.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Тилезиуса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и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Левенштерна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иногда по сюжету почти полностью совпадая с ними. Однако и в Швейцарии, кажется, не знают о путевых записках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Горнера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связанных с первой русской кругосветной экспедицией. Между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тем,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Горнер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первым из участников экспедиции опубликовал серию писем, полностью отражающих все этапы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плавания.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13913" r="36792" b="21107"/>
          <a:stretch/>
        </p:blipFill>
        <p:spPr>
          <a:xfrm>
            <a:off x="8984380" y="2183616"/>
            <a:ext cx="1431411" cy="20600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3" t="21186" r="37385" b="13676"/>
          <a:stretch/>
        </p:blipFill>
        <p:spPr>
          <a:xfrm>
            <a:off x="10542624" y="22946"/>
            <a:ext cx="1426418" cy="204498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4" t="18024" r="36594" b="13676"/>
          <a:stretch/>
        </p:blipFill>
        <p:spPr>
          <a:xfrm>
            <a:off x="10626324" y="3429000"/>
            <a:ext cx="1418048" cy="201930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21173" y="1490860"/>
            <a:ext cx="103854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Выполненные Крузенштерном и Горнером гидрометеорологические исследования послужили началом широкого изучения океана и заложили основы новой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науки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— океанологии. </a:t>
            </a:r>
            <a:r>
              <a:rPr lang="ru-RU" sz="1400" dirty="0" smtClean="0">
                <a:solidFill>
                  <a:srgbClr val="002060"/>
                </a:solidFill>
              </a:rPr>
              <a:t>Сочинения </a:t>
            </a:r>
            <a:r>
              <a:rPr lang="ru-RU" sz="1400" i="1" dirty="0">
                <a:solidFill>
                  <a:srgbClr val="002060"/>
                </a:solidFill>
              </a:rPr>
              <a:t>И. К. </a:t>
            </a:r>
            <a:r>
              <a:rPr lang="ru-RU" sz="1400" i="1" dirty="0" smtClean="0">
                <a:solidFill>
                  <a:srgbClr val="002060"/>
                </a:solidFill>
              </a:rPr>
              <a:t>Горнера</a:t>
            </a:r>
            <a:r>
              <a:rPr lang="ru-RU" sz="1400" dirty="0" smtClean="0">
                <a:solidFill>
                  <a:srgbClr val="002060"/>
                </a:solidFill>
              </a:rPr>
              <a:t>, посвященные метеорологии,</a:t>
            </a:r>
            <a:r>
              <a:rPr lang="ru-RU" sz="1400" dirty="0">
                <a:solidFill>
                  <a:srgbClr val="002060"/>
                </a:solidFill>
              </a:rPr>
              <a:t> помещены в третьей части труда </a:t>
            </a:r>
            <a:r>
              <a:rPr lang="ru-RU" sz="1400" i="1" dirty="0">
                <a:solidFill>
                  <a:srgbClr val="002060"/>
                </a:solidFill>
              </a:rPr>
              <a:t>И. Ф. </a:t>
            </a:r>
            <a:r>
              <a:rPr lang="ru-RU" sz="1400" i="1" dirty="0" smtClean="0">
                <a:solidFill>
                  <a:srgbClr val="002060"/>
                </a:solidFill>
              </a:rPr>
              <a:t>Крузенштерна </a:t>
            </a:r>
            <a:r>
              <a:rPr lang="ru-RU" sz="1400" dirty="0" smtClean="0">
                <a:solidFill>
                  <a:srgbClr val="002060"/>
                </a:solidFill>
              </a:rPr>
              <a:t>«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Путешествие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вокруг света в 1803 - 1806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гг.»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5610"/>
            <a:ext cx="10787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534" y="1161601"/>
            <a:ext cx="102813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Осуществил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«астрономическую часть снятия берегов», проявив при этом «чрезвычайную неутомимость».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7" y="2436782"/>
            <a:ext cx="3144825" cy="2309684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25564" y="4701406"/>
            <a:ext cx="3191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36. Вид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города Санта-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Крус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на острове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Тенерифе.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fontAlgn="base"/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Гравюра по рисунку Иоганна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Горнера</a:t>
            </a:r>
            <a:endParaRPr lang="ru-RU" sz="1200" b="0" dirty="0">
              <a:solidFill>
                <a:srgbClr val="0070C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10"/>
          <p:cNvSpPr/>
          <p:nvPr/>
        </p:nvSpPr>
        <p:spPr>
          <a:xfrm>
            <a:off x="0" y="685610"/>
            <a:ext cx="10787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29512" r="49185" b="16160"/>
          <a:stretch/>
        </p:blipFill>
        <p:spPr>
          <a:xfrm>
            <a:off x="3825275" y="2443927"/>
            <a:ext cx="3026882" cy="2295395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4265671" y="460002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41"/>
          <p:cNvSpPr txBox="1"/>
          <p:nvPr/>
        </p:nvSpPr>
        <p:spPr>
          <a:xfrm>
            <a:off x="3763832" y="4750837"/>
            <a:ext cx="352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37. Изображение острова </a:t>
            </a:r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Нуку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-Хива. Рисунок Иоганна Горнера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11894" y="4169845"/>
            <a:ext cx="2027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Горнер, И. О колебаниях барометра между тропиками. – В кн. : </a:t>
            </a:r>
            <a:r>
              <a:rPr lang="ru-RU" sz="1200" i="1" dirty="0" smtClean="0">
                <a:solidFill>
                  <a:srgbClr val="0070C0"/>
                </a:solidFill>
              </a:rPr>
              <a:t>И. Ф. Крузенштерн.</a:t>
            </a:r>
            <a:r>
              <a:rPr lang="ru-RU" sz="1200" dirty="0" smtClean="0">
                <a:solidFill>
                  <a:srgbClr val="0070C0"/>
                </a:solidFill>
              </a:rPr>
              <a:t> Путешествие вокруг света… Ч. 3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70565" y="2058712"/>
            <a:ext cx="17341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Горнер, И. </a:t>
            </a:r>
            <a:r>
              <a:rPr lang="ru-RU" sz="1200" dirty="0" smtClean="0">
                <a:solidFill>
                  <a:srgbClr val="0070C0"/>
                </a:solidFill>
              </a:rPr>
              <a:t>Степень теплоты морской воды в разных глубинах. </a:t>
            </a:r>
            <a:r>
              <a:rPr lang="ru-RU" sz="1200" dirty="0">
                <a:solidFill>
                  <a:srgbClr val="0070C0"/>
                </a:solidFill>
              </a:rPr>
              <a:t>– В кн. : </a:t>
            </a:r>
            <a:r>
              <a:rPr lang="ru-RU" sz="1200" i="1" dirty="0">
                <a:solidFill>
                  <a:srgbClr val="0070C0"/>
                </a:solidFill>
              </a:rPr>
              <a:t>И. Ф. Крузенштерн. </a:t>
            </a:r>
            <a:r>
              <a:rPr lang="ru-RU" sz="1200" dirty="0">
                <a:solidFill>
                  <a:srgbClr val="0070C0"/>
                </a:solidFill>
              </a:rPr>
              <a:t>Путешествие вокруг света… Ч. 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583746" y="5433597"/>
            <a:ext cx="16450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Горнер, И. </a:t>
            </a:r>
            <a:r>
              <a:rPr lang="ru-RU" sz="1200" dirty="0" smtClean="0">
                <a:solidFill>
                  <a:srgbClr val="0070C0"/>
                </a:solidFill>
              </a:rPr>
              <a:t>Удельная тяжесть морской воды. </a:t>
            </a:r>
            <a:r>
              <a:rPr lang="ru-RU" sz="1200" dirty="0">
                <a:solidFill>
                  <a:srgbClr val="0070C0"/>
                </a:solidFill>
              </a:rPr>
              <a:t>– В кн. : </a:t>
            </a:r>
            <a:r>
              <a:rPr lang="ru-RU" sz="1200" i="1" dirty="0">
                <a:solidFill>
                  <a:srgbClr val="0070C0"/>
                </a:solidFill>
              </a:rPr>
              <a:t>И. Ф. Крузенштерн</a:t>
            </a:r>
            <a:r>
              <a:rPr lang="ru-RU" sz="1200" dirty="0">
                <a:solidFill>
                  <a:srgbClr val="0070C0"/>
                </a:solidFill>
              </a:rPr>
              <a:t>. Путешествие вокруг света… Ч. 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46580" y="51133"/>
            <a:ext cx="2383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Иоганн 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Каспар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Горнер</a:t>
            </a:r>
            <a:r>
              <a:rPr lang="ru-RU" sz="1600" dirty="0">
                <a:solidFill>
                  <a:srgbClr val="4D5156"/>
                </a:solidFill>
                <a:latin typeface="Trebuchet MS" panose="020B0603020202020204" pitchFamily="34" charset="0"/>
              </a:rPr>
              <a:t> </a:t>
            </a:r>
            <a:endParaRPr lang="ru-RU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" y="4517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5448" y="541911"/>
            <a:ext cx="96866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амый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большой вклад в научные результаты этой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экспедиции внес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В. Г. </a:t>
            </a:r>
            <a:r>
              <a:rPr lang="ru-RU" sz="1400" i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Тилезиус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фон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Тиленау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немецкий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врач, ботаник, зоолог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 натуралист,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еликолепный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рисовальщик, составивший рисованную хронику экспедиции. </a:t>
            </a:r>
            <a:endParaRPr lang="ru-RU" alt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«Предуведомлении» к своей книге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Ф. Крузенштерн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пишет: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«Виды берегов и изображения предметов, касающихся до натуральной истории, в атласе все рисованы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Тилезиусом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Исторические виды также его работы, хотя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Тилезиус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 не был в должности живописца. Как ни была принята учёная, особливо географическая, часть сего путешествия, но в художественном отношении всегда будут иметь свою цену богатым и любопытным атласом, приложенным к оному, и которому я обязан единственно трудам </a:t>
            </a:r>
            <a:r>
              <a:rPr lang="ru-RU" sz="14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Тилезиуса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».</a:t>
            </a:r>
          </a:p>
          <a:p>
            <a:endParaRPr lang="ru-RU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dirty="0"/>
          </a:p>
          <a:p>
            <a:endParaRPr lang="ru-RU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63" y="2263966"/>
            <a:ext cx="89234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тлас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изданный Российской Академией Наук в 1813 году, включает эстампы, сделанные по рисункам В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Г. </a:t>
            </a:r>
            <a:r>
              <a:rPr lang="ru-RU" sz="1400" i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Тилезиуса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Это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одно из самых крупных изданий гравюр в царской России. На них изображены виды Сахалина, Камчатки и Курильских островов, местные жители Сибири и другие люди, повстречавшиеся путешественникам, флора и фауна разных частей южного и северного регионов Тихого океана.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3" t="42031" r="4855" b="1"/>
          <a:stretch/>
        </p:blipFill>
        <p:spPr>
          <a:xfrm>
            <a:off x="9645604" y="58463"/>
            <a:ext cx="2477722" cy="290036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4" name="Прямоугольник 38"/>
          <p:cNvSpPr/>
          <p:nvPr/>
        </p:nvSpPr>
        <p:spPr>
          <a:xfrm>
            <a:off x="5619964" y="32897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9729628" y="2900360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 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8" t="22717" r="36500" b="19265"/>
          <a:stretch/>
        </p:blipFill>
        <p:spPr>
          <a:xfrm>
            <a:off x="8741419" y="3377797"/>
            <a:ext cx="1476574" cy="201736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9" t="19806" r="37299" b="21857"/>
          <a:stretch/>
        </p:blipFill>
        <p:spPr>
          <a:xfrm>
            <a:off x="10550053" y="3502909"/>
            <a:ext cx="1476575" cy="201736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4051" r="15503" b="18066"/>
          <a:stretch/>
        </p:blipFill>
        <p:spPr>
          <a:xfrm>
            <a:off x="58731" y="3682220"/>
            <a:ext cx="2895276" cy="2208911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88013" y="5880374"/>
            <a:ext cx="252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Вид канала, ведущего к Гонаму напротив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Кантона 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t="21970" r="26956" b="30303"/>
          <a:stretch/>
        </p:blipFill>
        <p:spPr>
          <a:xfrm>
            <a:off x="5447376" y="3510740"/>
            <a:ext cx="2876397" cy="220761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5427557" y="5726786"/>
            <a:ext cx="28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Обряды при взаимном приветствии японцев 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0" t="20833" r="23461" b="20000"/>
          <a:stretch/>
        </p:blipFill>
        <p:spPr>
          <a:xfrm>
            <a:off x="3096236" y="3349659"/>
            <a:ext cx="2208911" cy="2922558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3078271" y="6219997"/>
            <a:ext cx="2226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Мужчина острова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Нукагивы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в испещрённом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виде (Атлас к путешествию…)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38"/>
          <p:cNvSpPr/>
          <p:nvPr/>
        </p:nvSpPr>
        <p:spPr>
          <a:xfrm>
            <a:off x="5619964" y="32897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1" name="TextBox 39"/>
          <p:cNvSpPr txBox="1"/>
          <p:nvPr/>
        </p:nvSpPr>
        <p:spPr>
          <a:xfrm>
            <a:off x="9645604" y="2980969"/>
            <a:ext cx="2488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Ил.  38. </a:t>
            </a:r>
            <a:r>
              <a:rPr lang="ru-RU" sz="1200" dirty="0" err="1" smtClean="0">
                <a:solidFill>
                  <a:srgbClr val="0070C0"/>
                </a:solidFill>
              </a:rPr>
              <a:t>Тилезиус</a:t>
            </a:r>
            <a:r>
              <a:rPr lang="ru-RU" sz="1200" dirty="0" smtClean="0">
                <a:solidFill>
                  <a:srgbClr val="0070C0"/>
                </a:solidFill>
              </a:rPr>
              <a:t> фон </a:t>
            </a:r>
            <a:r>
              <a:rPr lang="ru-RU" sz="1200" dirty="0" err="1" smtClean="0">
                <a:solidFill>
                  <a:srgbClr val="0070C0"/>
                </a:solidFill>
              </a:rPr>
              <a:t>Тиленау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41419" y="5317272"/>
            <a:ext cx="1782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</a:rPr>
              <a:t>Тилезиус</a:t>
            </a:r>
            <a:r>
              <a:rPr lang="ru-RU" sz="1200" dirty="0" smtClean="0">
                <a:solidFill>
                  <a:srgbClr val="0070C0"/>
                </a:solidFill>
              </a:rPr>
              <a:t>, В. Камчадальская медвежья пляска. </a:t>
            </a:r>
            <a:r>
              <a:rPr lang="ru-RU" sz="1200" dirty="0">
                <a:solidFill>
                  <a:srgbClr val="0070C0"/>
                </a:solidFill>
              </a:rPr>
              <a:t>– В кн. : </a:t>
            </a:r>
            <a:r>
              <a:rPr lang="ru-RU" sz="1200" i="1" dirty="0">
                <a:solidFill>
                  <a:srgbClr val="0070C0"/>
                </a:solidFill>
              </a:rPr>
              <a:t>И. Ф. Крузенштерн. </a:t>
            </a:r>
            <a:r>
              <a:rPr lang="ru-RU" sz="1200" dirty="0">
                <a:solidFill>
                  <a:srgbClr val="0070C0"/>
                </a:solidFill>
              </a:rPr>
              <a:t>Путешествие вокруг света… Ч. 3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556945" y="5487109"/>
            <a:ext cx="1635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70C0"/>
                </a:solidFill>
              </a:rPr>
              <a:t>Тилезиус</a:t>
            </a:r>
            <a:r>
              <a:rPr lang="ru-RU" sz="1200" dirty="0">
                <a:solidFill>
                  <a:srgbClr val="0070C0"/>
                </a:solidFill>
              </a:rPr>
              <a:t>, В. </a:t>
            </a:r>
            <a:r>
              <a:rPr lang="ru-RU" sz="1200" dirty="0" smtClean="0">
                <a:solidFill>
                  <a:srgbClr val="0070C0"/>
                </a:solidFill>
              </a:rPr>
              <a:t>Песнь Людоеда. </a:t>
            </a:r>
            <a:r>
              <a:rPr lang="ru-RU" sz="1200" dirty="0">
                <a:solidFill>
                  <a:srgbClr val="0070C0"/>
                </a:solidFill>
              </a:rPr>
              <a:t>– В кн. : </a:t>
            </a:r>
            <a:r>
              <a:rPr lang="ru-RU" sz="1200" i="1" dirty="0">
                <a:solidFill>
                  <a:srgbClr val="0070C0"/>
                </a:solidFill>
              </a:rPr>
              <a:t>И. Ф. Крузенштерн</a:t>
            </a:r>
            <a:r>
              <a:rPr lang="ru-RU" sz="1200" dirty="0">
                <a:solidFill>
                  <a:srgbClr val="0070C0"/>
                </a:solidFill>
              </a:rPr>
              <a:t>. Путешествие вокруг света… Ч. 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48160" y="42705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Вильгельм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Готтлиб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Тилезиус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фон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Тиленау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thumbs/1613513797_50-p-fon-dlya-prezentatsii-morskaya-tema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486" y="1012616"/>
            <a:ext cx="5789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событиях, предшествовавших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знаменитой экспедиции, и самом кругосветном плавании рассказывают записи Ивана Федоровича Крузенштерна (1770–1846), руководившего этим походом.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0315" y="3884042"/>
            <a:ext cx="413125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Крузенштерн, И. Ф. Путешествие вокруг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света, 2014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16195" r="36613" b="22024"/>
          <a:stretch/>
        </p:blipFill>
        <p:spPr>
          <a:xfrm>
            <a:off x="3461890" y="1778945"/>
            <a:ext cx="1568437" cy="203835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2" y="4331831"/>
            <a:ext cx="1666620" cy="2284895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9196811" y="5111266"/>
            <a:ext cx="24030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Адмирал И. Ф. Крузенштерн. Первый русский </a:t>
            </a:r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плаватель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вокруг света: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публицистика, 1873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1" y="1778945"/>
            <a:ext cx="1559893" cy="203835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1" t="21502" r="7148" b="21106"/>
          <a:stretch/>
        </p:blipFill>
        <p:spPr>
          <a:xfrm>
            <a:off x="6447434" y="1064755"/>
            <a:ext cx="1558974" cy="203835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29" y="2155751"/>
            <a:ext cx="3111910" cy="203835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008265" y="3230954"/>
            <a:ext cx="2504655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Отечеству полезным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быть, 1987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06408" y="1008188"/>
            <a:ext cx="4267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книгу включены (в сокращении) путевые очерки И. Ф. Крузенштерна и Ю. Ф. Лисянского о совершенном ими в 1803-1806 гг. на кораблях «Надежде» и «Неве» первом русском кругосветном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плавании.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971" y="6491911"/>
            <a:ext cx="594296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Ивашинцев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, Н. А. Русские кругосветные путешествия, с 1803 по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1849, 1872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6" t="32317" r="41619" b="56300"/>
          <a:stretch/>
        </p:blipFill>
        <p:spPr>
          <a:xfrm>
            <a:off x="78929" y="4218306"/>
            <a:ext cx="4472643" cy="227360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39" y="4227788"/>
            <a:ext cx="1712299" cy="230783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076379" y="-40938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10. Литература</a:t>
            </a:r>
            <a:endParaRPr lang="ru-RU" b="1" u="sng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1370" y="420727"/>
            <a:ext cx="1055325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Первое кругосветное плавание И.Ф. Крузенштерна и Ю.Ф. Лисянского на кораблях «Надежда» и «Нева» (1803-1806</a:t>
            </a:r>
            <a:r>
              <a:rPr lang="ru-RU" sz="1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</a:t>
            </a:r>
            <a:endParaRPr lang="ru-RU" sz="1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4" t="15296" r="37082" b="17376"/>
          <a:stretch/>
        </p:blipFill>
        <p:spPr>
          <a:xfrm>
            <a:off x="1856504" y="1778945"/>
            <a:ext cx="1559893" cy="203835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67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0" y="3044300"/>
            <a:ext cx="2480834" cy="3292805"/>
          </a:xfrm>
          <a:prstGeom prst="rect">
            <a:avLst/>
          </a:prstGeom>
          <a:ln w="1905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5652" y="471902"/>
            <a:ext cx="374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696" y="6189765"/>
            <a:ext cx="252951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Гордеева, З. И.  История географических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открытий, 2023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82" y="3436374"/>
            <a:ext cx="1772241" cy="2630079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70" y="3959866"/>
            <a:ext cx="1772242" cy="2630079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61987" r="1090" b="18417"/>
          <a:stretch/>
        </p:blipFill>
        <p:spPr>
          <a:xfrm>
            <a:off x="8582761" y="5274905"/>
            <a:ext cx="3544478" cy="132917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8" y="80815"/>
            <a:ext cx="1772241" cy="2638127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8696" y="2780524"/>
            <a:ext cx="280018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Богучарсков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, В. Т. История географии и современность, 2020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7894" y="207975"/>
            <a:ext cx="29318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В основе книги история путешествий и открытий, история географической мысли с элементами истории тех, кто участвовал в  грандиозных путешествиях, кто совершал открытия и тех, совокупная мудрость которых создала фундаментальную науку о сопряженных процессах в природе и обществе. </a:t>
            </a:r>
            <a:endParaRPr lang="ru-RU" sz="1400" dirty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96568" y="4370136"/>
            <a:ext cx="3033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Книга знакомит читателя с характеристикой первых русских кругосветных мореплавателей и их маршрутом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плавания.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09709" y="100253"/>
            <a:ext cx="5099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Особый интерес представляет книга капитана в отставке, писателя Владимира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Ергера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«Верь в надежду» 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Это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живо и эмоционально представленный обзор всех перипетий подготовки к путешествию, сложных организационных вопросов, итогов и результатов экспедиции, её значения для России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Автором сделана попытка в новых исторических условиях проанализировать итоги первого кругосветного плавания русских моряков и разгадать странную позицию царских чиновников того времени, поставивших своими противоречивыми инструкциями двух участников путешествия в океане в двусмысленное положение и жёсткое противостояние</a:t>
            </a: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1" t="27722" r="37826" b="12556"/>
          <a:stretch/>
        </p:blipFill>
        <p:spPr>
          <a:xfrm>
            <a:off x="4968817" y="155878"/>
            <a:ext cx="1872846" cy="2680501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524056" y="2938866"/>
            <a:ext cx="2735223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</a:rPr>
              <a:t>Ергер</a:t>
            </a:r>
            <a:r>
              <a:rPr lang="ru-RU" sz="1200" dirty="0" smtClean="0">
                <a:solidFill>
                  <a:srgbClr val="0070C0"/>
                </a:solidFill>
              </a:rPr>
              <a:t>, В. Э. Верь в Надежду, 2012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21899" y="5610194"/>
            <a:ext cx="216101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Молявко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,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 Г. И. Геологи.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Географы, 1985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/>
          <a:stretch/>
        </p:blipFill>
        <p:spPr>
          <a:xfrm>
            <a:off x="7328856" y="127300"/>
            <a:ext cx="1708123" cy="247550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213767" y="2700012"/>
            <a:ext cx="19382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Русские 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мореплаватели, 1953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/>
          <a:stretch/>
        </p:blipFill>
        <p:spPr>
          <a:xfrm>
            <a:off x="6260884" y="3237347"/>
            <a:ext cx="1600200" cy="216217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6" y="173157"/>
            <a:ext cx="1708123" cy="249184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</p:pic>
      <p:sp>
        <p:nvSpPr>
          <p:cNvPr id="11" name="Прямоугольник 10"/>
          <p:cNvSpPr/>
          <p:nvPr/>
        </p:nvSpPr>
        <p:spPr>
          <a:xfrm>
            <a:off x="69624" y="2713944"/>
            <a:ext cx="198902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Внуков,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 Н. А.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Великие путешественники, 2000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89" y="559991"/>
            <a:ext cx="1579037" cy="217851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285139" y="2792266"/>
            <a:ext cx="21079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Триста путешественников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 исследователей, 1966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71" y="3532419"/>
            <a:ext cx="1590675" cy="217851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3620605" y="5801447"/>
            <a:ext cx="204216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Творцы отечественной науки. </a:t>
            </a:r>
            <a:r>
              <a:rPr lang="ru-RU" sz="1200" dirty="0" smtClean="0">
                <a:solidFill>
                  <a:srgbClr val="0070C0"/>
                </a:solidFill>
              </a:rPr>
              <a:t>Географы, 1996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11" y="3627343"/>
            <a:ext cx="1596886" cy="2415209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8742717" y="6007689"/>
            <a:ext cx="340042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Люди русской науки : очерки о выдающихся деятелях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естествознания. Геология. География, 1962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b="12784"/>
          <a:stretch/>
        </p:blipFill>
        <p:spPr>
          <a:xfrm>
            <a:off x="810883" y="3443502"/>
            <a:ext cx="1672261" cy="2507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640736" y="6012815"/>
            <a:ext cx="201255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Гехтман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Г. Н. Выдающиеся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географы и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путешественники,1962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26" y="-100321"/>
            <a:ext cx="1735326" cy="2852038"/>
          </a:xfrm>
          <a:prstGeom prst="rect">
            <a:avLst/>
          </a:prstGeom>
          <a:ln w="19050"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9661657" y="2617456"/>
            <a:ext cx="213370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Нозиков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, Н. Н.  Русские кругосветные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мореплаватели, 2023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99" y="209683"/>
            <a:ext cx="1579037" cy="217851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4509099" y="2429930"/>
            <a:ext cx="230733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Пасецкий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В. M</a:t>
            </a:r>
            <a:r>
              <a:rPr lang="ru-RU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.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 Арктические путешествия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россиян, 1974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90" y="3363185"/>
            <a:ext cx="1686960" cy="2415209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571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48000" y="15823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09568" y="50892"/>
            <a:ext cx="777777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2005 году </a:t>
            </a: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>
                <a:solidFill>
                  <a:srgbClr val="002060"/>
                </a:solidFill>
              </a:rPr>
              <a:t>рамках проекта «Путь предков» (автор и руководитель </a:t>
            </a:r>
            <a:r>
              <a:rPr lang="ru-RU" sz="1400" i="1" dirty="0">
                <a:solidFill>
                  <a:srgbClr val="002060"/>
                </a:solidFill>
              </a:rPr>
              <a:t>А</a:t>
            </a:r>
            <a:r>
              <a:rPr lang="ru-RU" sz="1400" i="1" dirty="0" smtClean="0">
                <a:solidFill>
                  <a:srgbClr val="002060"/>
                </a:solidFill>
              </a:rPr>
              <a:t>. В</a:t>
            </a:r>
            <a:r>
              <a:rPr lang="ru-RU" sz="1400" i="1" dirty="0">
                <a:solidFill>
                  <a:srgbClr val="002060"/>
                </a:solidFill>
              </a:rPr>
              <a:t>. Крузенштерн</a:t>
            </a:r>
            <a:r>
              <a:rPr lang="ru-RU" sz="1400" dirty="0">
                <a:solidFill>
                  <a:srgbClr val="002060"/>
                </a:solidFill>
              </a:rPr>
              <a:t>) был издан большой альбом, посвященный историко-этнографическому наследию участников кругосветного плавания: </a:t>
            </a:r>
            <a:r>
              <a:rPr lang="ru-RU" sz="1400" i="1" dirty="0">
                <a:solidFill>
                  <a:srgbClr val="002060"/>
                </a:solidFill>
              </a:rPr>
              <a:t>«</a:t>
            </a:r>
            <a:r>
              <a:rPr lang="ru-RU" sz="1400" i="1" dirty="0" smtClean="0">
                <a:solidFill>
                  <a:srgbClr val="002060"/>
                </a:solidFill>
              </a:rPr>
              <a:t>Вокруг </a:t>
            </a:r>
            <a:r>
              <a:rPr lang="ru-RU" sz="1400" i="1" dirty="0">
                <a:solidFill>
                  <a:srgbClr val="002060"/>
                </a:solidFill>
              </a:rPr>
              <a:t>света с </a:t>
            </a:r>
            <a:r>
              <a:rPr lang="ru-RU" sz="1400" i="1" dirty="0" smtClean="0">
                <a:solidFill>
                  <a:srgbClr val="002060"/>
                </a:solidFill>
              </a:rPr>
              <a:t>Крузенштерном». </a:t>
            </a:r>
            <a:r>
              <a:rPr lang="ru-RU" sz="1400" dirty="0">
                <a:solidFill>
                  <a:srgbClr val="002060"/>
                </a:solidFill>
              </a:rPr>
              <a:t>Это  иллюстрированная хроника событий  и маршрута первой русской  кругосветной экспедиции. Весь иллюстративный ряд альбома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>
                <a:solidFill>
                  <a:srgbClr val="002060"/>
                </a:solidFill>
              </a:rPr>
              <a:t>более 700 гравюр рисунков, карт, снабжен комментариями – отрывками из дневников и путевых журналов участников плавания, как опубликованных, так и архивных – капитанов Крузенштерна и Лисянского, посла </a:t>
            </a:r>
            <a:r>
              <a:rPr lang="ru-RU" sz="1400" dirty="0" err="1">
                <a:solidFill>
                  <a:srgbClr val="002060"/>
                </a:solidFill>
              </a:rPr>
              <a:t>Резанова</a:t>
            </a:r>
            <a:r>
              <a:rPr lang="ru-RU" sz="1400" dirty="0">
                <a:solidFill>
                  <a:srgbClr val="002060"/>
                </a:solidFill>
              </a:rPr>
              <a:t>, лейтенантов </a:t>
            </a:r>
            <a:r>
              <a:rPr lang="ru-RU" sz="1400" dirty="0" err="1">
                <a:solidFill>
                  <a:srgbClr val="002060"/>
                </a:solidFill>
              </a:rPr>
              <a:t>Ратманова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ru-RU" sz="1400" dirty="0" err="1">
                <a:solidFill>
                  <a:srgbClr val="002060"/>
                </a:solidFill>
              </a:rPr>
              <a:t>Левенштерна</a:t>
            </a:r>
            <a:r>
              <a:rPr lang="ru-RU" sz="1400" dirty="0">
                <a:solidFill>
                  <a:srgbClr val="002060"/>
                </a:solidFill>
              </a:rPr>
              <a:t>, приказчиков </a:t>
            </a:r>
            <a:r>
              <a:rPr lang="ru-RU" sz="1400" dirty="0" smtClean="0">
                <a:solidFill>
                  <a:srgbClr val="002060"/>
                </a:solidFill>
              </a:rPr>
              <a:t>Российско-Американской</a:t>
            </a:r>
            <a:r>
              <a:rPr lang="ru-RU" sz="1400" dirty="0">
                <a:solidFill>
                  <a:srgbClr val="002060"/>
                </a:solidFill>
              </a:rPr>
              <a:t>  кампании </a:t>
            </a:r>
            <a:r>
              <a:rPr lang="ru-RU" sz="1400" dirty="0" err="1">
                <a:solidFill>
                  <a:srgbClr val="002060"/>
                </a:solidFill>
              </a:rPr>
              <a:t>Шемелина</a:t>
            </a:r>
            <a:r>
              <a:rPr lang="ru-RU" sz="1400" dirty="0">
                <a:solidFill>
                  <a:srgbClr val="002060"/>
                </a:solidFill>
              </a:rPr>
              <a:t> и </a:t>
            </a:r>
            <a:r>
              <a:rPr lang="ru-RU" sz="1400" dirty="0" err="1">
                <a:solidFill>
                  <a:srgbClr val="002060"/>
                </a:solidFill>
              </a:rPr>
              <a:t>Коробицына</a:t>
            </a:r>
            <a:r>
              <a:rPr lang="ru-RU" sz="1400" dirty="0">
                <a:solidFill>
                  <a:srgbClr val="002060"/>
                </a:solidFill>
              </a:rPr>
              <a:t>, штурмана Калинина, </a:t>
            </a:r>
            <a:r>
              <a:rPr lang="ru-RU" sz="1400" dirty="0" smtClean="0">
                <a:solidFill>
                  <a:srgbClr val="002060"/>
                </a:solidFill>
              </a:rPr>
              <a:t>натуралистов</a:t>
            </a:r>
          </a:p>
          <a:p>
            <a:r>
              <a:rPr lang="ru-RU" sz="1400" dirty="0" err="1" smtClean="0">
                <a:solidFill>
                  <a:srgbClr val="002060"/>
                </a:solidFill>
              </a:rPr>
              <a:t>Лангсдорфа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ru-RU" sz="1400" dirty="0" err="1">
                <a:solidFill>
                  <a:srgbClr val="002060"/>
                </a:solidFill>
              </a:rPr>
              <a:t>Тилезиуса</a:t>
            </a:r>
            <a:r>
              <a:rPr lang="ru-RU" sz="1400" dirty="0">
                <a:solidFill>
                  <a:srgbClr val="002060"/>
                </a:solidFill>
              </a:rPr>
              <a:t>, доктора </a:t>
            </a:r>
            <a:r>
              <a:rPr lang="ru-RU" sz="1400" dirty="0" err="1">
                <a:solidFill>
                  <a:srgbClr val="002060"/>
                </a:solidFill>
              </a:rPr>
              <a:t>Эспенберга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Издание включает  также  научную биографию Ивана Федоровича Крузенштерна. При ее написании была использована обширная документальная  литература и архивные материалы. Книга выполнена как строго научное издание, но рассчитана на широкий круг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читателей.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39520" y="20566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0000"/>
                </a:solidFill>
                <a:latin typeface="Georgia" panose="02040502050405020303" pitchFamily="18" charset="0"/>
              </a:rPr>
              <a:t>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8" t="16941" r="23091" b="25960"/>
          <a:stretch/>
        </p:blipFill>
        <p:spPr>
          <a:xfrm>
            <a:off x="10201213" y="2857978"/>
            <a:ext cx="1900068" cy="238196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138347" y="3299734"/>
            <a:ext cx="60924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Монография посвящена одной из самых ярких страниц отечественной военно-морской истории и науки – участию Российского флота в освоении и изучении Мирового океана. В фокусе внимания автора, известного петербургского историка, доктора исторических наук Д.Н. Копелева, оказались ключевые вопросы институциональной истории кругосветных плаваний, геополитической экспансии Российской империи в Мировом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океане.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Морские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экспедиции, связывавшие Европейскую Россию и российские территории в Северной Америке, анализируются автором в контексте развития мировой науки и исследуются как своеобразные научные «лаборатории» по изучению Мирового океана, а их руководители и участники, знаменитые русские моряки И.Ф. Крузенштерн, В.М. Головнин, Ф.Ф. Беллинсгаузен, М.П. Лазарев, Ф.П. Литке, Ф.П. Врангель, – как «офицеры-исследователи», представители нового типа научного социума.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r="-551" b="3550"/>
          <a:stretch/>
        </p:blipFill>
        <p:spPr>
          <a:xfrm>
            <a:off x="85441" y="50892"/>
            <a:ext cx="4024126" cy="250973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-123217" y="257630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5440" y="5442165"/>
            <a:ext cx="4024127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Вокруг света с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Крузенштерном: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[архивные иллюстрации, созданные участниками первого кругосветного плавания россиян на кораблях "Надежда" и "Нева" под  командованием И. Ф. Крузенштерна и Ю. Ф. Лисянского : альбом / составители: Алексей Крузенштерн, Ольга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Федорова,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2005. -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С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автографом А. В. Крузенштерна. 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19478" b="24072"/>
          <a:stretch/>
        </p:blipFill>
        <p:spPr>
          <a:xfrm>
            <a:off x="85441" y="2560628"/>
            <a:ext cx="4024126" cy="148833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t="23199" r="1801" b="25155"/>
          <a:stretch/>
        </p:blipFill>
        <p:spPr>
          <a:xfrm>
            <a:off x="94144" y="3996169"/>
            <a:ext cx="4015423" cy="146887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0110495" y="5351021"/>
            <a:ext cx="208150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Копелев, Д. Н. От мыса Головнина к Земле Александра I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. Российские кругосветные экспедиции в первой половине </a:t>
            </a:r>
            <a:r>
              <a:rPr lang="en-US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XIX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века, 2021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45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1" y="4205800"/>
            <a:ext cx="1745501" cy="2307898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132524" y="3428523"/>
            <a:ext cx="11880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Плавание Крузенштерна и Лисянского стало и предметом художественного осмысления в детской литературе. В 1930 году Николай Чуковский опубликовал повесть «Иван Крузенштерн и Юрий Лисянский — первые русские капитаны, которые обошли вокруг света», которая в 1941 году вошла в состав книги «Водители фрегатов».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733639" y="4740244"/>
            <a:ext cx="77434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книге рассказывается о кругосветных плаваниях знаменитых капитанов, открывателей и исследователей новых земель Мирового океана в XVIII - начале XIX века: англичанина Джеймса Кука и француза Жана Франсуа Лаперуза, русских моряков под командованием Ивана Крузенштерна и Юрия Лисянского и французского капитана Жюля </a:t>
            </a:r>
            <a:r>
              <a:rPr lang="ru-RU" sz="1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Дюмон-Дюрвиля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. Книга знакомит с континентами, океанами, островами и странами.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4" y="125456"/>
            <a:ext cx="1694438" cy="2347731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50464" r="3785" b="7883"/>
          <a:stretch/>
        </p:blipFill>
        <p:spPr>
          <a:xfrm rot="16200000">
            <a:off x="1469918" y="650153"/>
            <a:ext cx="2339171" cy="170505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37" name="Прямоугольник 36"/>
          <p:cNvSpPr/>
          <p:nvPr/>
        </p:nvSpPr>
        <p:spPr>
          <a:xfrm>
            <a:off x="3454355" y="633880"/>
            <a:ext cx="3249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Книга о полярных исследователях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открывается очерком «Очарованный надеждой», посвященном первому кругосветному мореплавателю России И. Ф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Крузенштерну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. Затем следуют этюды о его сыне 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внуке.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2" name="Picture 2" descr="https://www.morkniga.ru/catalog/mn32_060520_3d_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97" y="125456"/>
            <a:ext cx="1745501" cy="2339172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574343" y="560384"/>
            <a:ext cx="36196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Книга посвящена жизни и деятельности Ивана Федоровича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великого русского мореплавателя.</a:t>
            </a:r>
            <a:b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Под его командой корабли «Надежда» и «Нева» пронесли русский флаг вокруг света и открыли новую эру в исследовании Мирового океана. </a:t>
            </a:r>
            <a:b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525" y="2843663"/>
            <a:ext cx="3557348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rgbClr val="0070C0"/>
                </a:solidFill>
              </a:rPr>
              <a:t>Пасецкий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>
                <a:solidFill>
                  <a:srgbClr val="0070C0"/>
                </a:solidFill>
              </a:rPr>
              <a:t>В. М. </a:t>
            </a:r>
            <a:r>
              <a:rPr lang="ru-RU" sz="1200" dirty="0" smtClean="0">
                <a:solidFill>
                  <a:srgbClr val="0070C0"/>
                </a:solidFill>
              </a:rPr>
              <a:t>Очарованный надеждой, 1970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05348" y="2652755"/>
            <a:ext cx="23665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70C0"/>
                </a:solidFill>
              </a:rPr>
              <a:t>Пасецкий</a:t>
            </a:r>
            <a:r>
              <a:rPr lang="ru-RU" sz="1200" dirty="0">
                <a:solidFill>
                  <a:srgbClr val="0070C0"/>
                </a:solidFill>
              </a:rPr>
              <a:t>, В. М. </a:t>
            </a:r>
            <a:r>
              <a:rPr lang="ru-RU" sz="1200" dirty="0" smtClean="0">
                <a:solidFill>
                  <a:srgbClr val="0070C0"/>
                </a:solidFill>
              </a:rPr>
              <a:t>Иван Федорович Крузенштерн, 1974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2929" y="7370505"/>
            <a:ext cx="300809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Чуковский, Н. К. Водители фрегатов: Книга о великих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мореплавателях, 1986 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488" y="6678485"/>
            <a:ext cx="325281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Чуковский, Н. К. Водители фрегатов, 1986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6677" y="1734532"/>
            <a:ext cx="755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68260" y="80061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1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Предпосылки и предыстория</a:t>
            </a:r>
            <a:endParaRPr lang="ru-RU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" y="2188143"/>
            <a:ext cx="1603012" cy="2264813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64" y="3274278"/>
            <a:ext cx="1746651" cy="2270199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24" y="2188143"/>
            <a:ext cx="1608147" cy="2305514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23" y="2444551"/>
            <a:ext cx="1656271" cy="2291486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465314" y="3009545"/>
            <a:ext cx="458819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Крузенштерн был озабочен тем, что «все страны земного шара торгуют на морях мира, лишь Россия исключена из их числа… а ведь Россия так хорошо расположена для морской торговли, и у нее всего достаточно для построения кораблей… торговля цивилизует и просвещает страну, повышает ее благосостояние…»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>
                <a:latin typeface="Trebuchet MS" panose="020B0603020202020204" pitchFamily="34" charset="0"/>
              </a:rPr>
              <a:t> </a:t>
            </a:r>
            <a:r>
              <a:rPr lang="ru-RU" sz="1400" dirty="0" smtClean="0">
                <a:latin typeface="Trebuchet MS" panose="020B0603020202020204" pitchFamily="34" charset="0"/>
              </a:rPr>
              <a:t>      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Записка министру коммерции </a:t>
            </a:r>
            <a:r>
              <a:rPr lang="ru-RU" sz="1200" i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С</a:t>
            </a:r>
            <a:r>
              <a:rPr lang="ru-RU" sz="1200" i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оймонову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написанная на борту судна «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Б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омбей» под командой 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Г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амильтона, с проектом организации русской кругосветной экспедиции в интересах развития торговли и обогащения страны,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endParaRPr lang="ru-RU" sz="1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Ф. 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Крузенштерн,1799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/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6277" y="2096342"/>
            <a:ext cx="68399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…Экспедиция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которую я имею честь предложить, – это первая в таком роде предпринимаемая русскими; ввиду ее значимости она не может не привлечь внимание всей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Европы…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…Просвещенный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никогда не может терпеть затруднений в открытии способов, служащих к усугублению блага и славы нации...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                                              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Ф. 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Крузенштерн,1799</a:t>
            </a:r>
            <a:endParaRPr lang="ru-RU" sz="12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201" y="503426"/>
            <a:ext cx="117857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Первый проект кругосветного плавания был представлен в 1799 году. Необходимость такого предприятия назрела давно. Американские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владения России остро нуждались в регулярном и быстром снабжении продуктами, которые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доставлялись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посуху по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дорогам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через всю Сибирь в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Охотск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b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Столь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же непростым был путь американских меховых товаров на рынки Китая. Э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то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отнимало колоссальное количество времени и средств. По замыслу Крузенштерна, кругосветная экспедиция должна была доказать возможность и целесообразность подобных плаваний для России. А главное, позволяла вплотную заняться изучением Мирового океана и встать в один ряд с такими морскими державами, как Великобритания, Испания и Франция.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77" y="5463624"/>
            <a:ext cx="6634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0000"/>
                </a:solidFill>
                <a:latin typeface="Georgia" panose="02040502050405020303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2007 году 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вышла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 книга  </a:t>
            </a:r>
            <a:r>
              <a:rPr lang="ru-RU" sz="1400" b="1" i="1" dirty="0">
                <a:solidFill>
                  <a:srgbClr val="002060"/>
                </a:solidFill>
                <a:latin typeface="Trebuchet MS" panose="020B0603020202020204" pitchFamily="34" charset="0"/>
              </a:rPr>
              <a:t>Козлова, С. А. Путевые записки Ю Ф. Лисянского и И.Ф. Крузенштерна 1793 - 1800. Предыстория первого путешествия россиян вокруг </a:t>
            </a:r>
            <a:r>
              <a:rPr lang="ru-RU" sz="1400" b="1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света</a:t>
            </a:r>
            <a:r>
              <a:rPr lang="en-US" sz="1400" b="1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где полно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введены в научный оборот свидетельства </a:t>
            </a:r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русских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офицеров о пребывании на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флоте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конце XVIII века.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24062" r="833" b="58104"/>
          <a:stretch/>
        </p:blipFill>
        <p:spPr>
          <a:xfrm>
            <a:off x="66677" y="4316547"/>
            <a:ext cx="4766817" cy="1187778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9499" y="190750"/>
            <a:ext cx="1858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Список литературы: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125" y="689276"/>
            <a:ext cx="110109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1. Адмирал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И. Ф. Крузенштерн. Первый русский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плаватель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вокруг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света: публицистика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– Санкт-Петербург : Тип.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Тренке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Фюсно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1873. – 15 с.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Режим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доступа: по подписке. – URL: </a:t>
            </a:r>
            <a:r>
              <a:rPr lang="ru-RU" sz="1200" b="1" dirty="0">
                <a:solidFill>
                  <a:srgbClr val="C0000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3"/>
              </a:rPr>
              <a:t>https://biblioclub.ru/index.php?page=book&amp;id=72276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 (дата обращения: 10.05.2023). – Текст :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электронный </a:t>
            </a:r>
          </a:p>
          <a:p>
            <a:r>
              <a:rPr lang="ru-RU" alt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2. </a:t>
            </a:r>
            <a:r>
              <a:rPr lang="ru-RU" altLang="ru-RU" sz="12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Богучарсков</a:t>
            </a:r>
            <a:r>
              <a:rPr lang="ru-RU" alt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В. Т. История географии и современность / В. Т. </a:t>
            </a:r>
            <a:r>
              <a:rPr lang="ru-RU" alt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Богучарсков</a:t>
            </a:r>
            <a:r>
              <a:rPr lang="ru-RU" alt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— Москва : Академический Проект, 2020. — 560 с. — ISBN 978-5-8291-3598-0. — Текст : электронный // Лань : электронно-библиотечная система. — URL: https://</a:t>
            </a:r>
            <a:r>
              <a:rPr lang="ru-RU" alt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rPr>
              <a:t>e.lanbook.com/book/133192</a:t>
            </a:r>
            <a:r>
              <a:rPr lang="ru-RU" alt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alt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(</a:t>
            </a:r>
            <a:r>
              <a:rPr lang="ru-RU" alt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дата обращения: 31.05.2023). — Режим доступа: для </a:t>
            </a:r>
            <a:r>
              <a:rPr lang="ru-RU" alt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авториз</a:t>
            </a:r>
            <a:r>
              <a:rPr lang="ru-RU" alt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alt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пользователей </a:t>
            </a:r>
          </a:p>
          <a:p>
            <a:pPr marL="228600" indent="-228600">
              <a:buAutoNum type="arabicPeriod" startAt="3"/>
            </a:pP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Внуков,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Н. А. Великие путешественники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биогр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слов. / Н. А. Внуков. – СПб. : Азбука, 2000. – 734 с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4. 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Вокруг света с Крузенштерном </a:t>
            </a:r>
            <a:r>
              <a:rPr lang="ru-RU" sz="1200" dirty="0">
                <a:solidFill>
                  <a:srgbClr val="002060"/>
                </a:solidFill>
              </a:rPr>
              <a:t>[Электронный ресурс</a:t>
            </a:r>
            <a:r>
              <a:rPr lang="ru-RU" sz="1200" dirty="0" smtClean="0">
                <a:solidFill>
                  <a:srgbClr val="002060"/>
                </a:solidFill>
              </a:rPr>
              <a:t>]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: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[архивные иллюстрации, созданные участниками первого кругосветного плавания россиян на кораблях "Надежда" и "Нева" под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командованием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И. Ф. Крузенштерна и Ю. Ф. Лисянского : альбом / составители: Алексей Крузенштерн, Ольга Федорова, кандидат педагогических наук].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Санкт-Петербург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Крига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2005.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- 287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с. : ил.,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портр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., карт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.-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С автографом А. В. Крузенштерна.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Режим доступа: 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4"/>
              </a:rPr>
              <a:t>https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4"/>
              </a:rPr>
              <a:t>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4"/>
              </a:rPr>
              <a:t>www.prlib.ru/item/324867</a:t>
            </a:r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свободный.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</a:t>
            </a:r>
            <a:r>
              <a:rPr lang="ru-RU" sz="12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5. 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Гехтман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Г. Н. Выдающиеся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географы и путешественники: [Словарь-справочник] /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послесл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Г. И.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Зардалишвили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 — Академия наук Грузинской ССР. Географическое общество Грузинской ССР. — Тбилиси: издательство Академии наук Грузинской ССР, 1962. — 307 с.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6. Гордеева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З. И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. 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История географических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открытий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/ З. И. Гордеева. — 2-е изд.,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испр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и доп. — Москва : Издательство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Юрайт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2023. — 145 с. — (Профессиональное образование). — ISBN 978-5-534-08126-8. — Текст : электронный // Образовательная платформа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Юрайт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[сайт]. —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5"/>
              </a:rPr>
              <a:t>https://urait.ru/bcode/514837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(дата обращения: 10.05.2023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7. </a:t>
            </a:r>
            <a:r>
              <a:rPr lang="ru-RU" sz="1200" dirty="0" err="1" smtClean="0">
                <a:solidFill>
                  <a:srgbClr val="002060"/>
                </a:solidFill>
              </a:rPr>
              <a:t>Ергер</a:t>
            </a:r>
            <a:r>
              <a:rPr lang="ru-RU" sz="1200" dirty="0" smtClean="0">
                <a:solidFill>
                  <a:srgbClr val="002060"/>
                </a:solidFill>
              </a:rPr>
              <a:t>, В. Э. Верь в Надежду </a:t>
            </a:r>
            <a:r>
              <a:rPr lang="ru-RU" sz="1200" dirty="0">
                <a:solidFill>
                  <a:srgbClr val="002060"/>
                </a:solidFill>
              </a:rPr>
              <a:t>[Электронный ресурс]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:</a:t>
            </a:r>
            <a:r>
              <a:rPr lang="ru-RU" sz="1200" dirty="0" smtClean="0">
                <a:solidFill>
                  <a:srgbClr val="002060"/>
                </a:solidFill>
              </a:rPr>
              <a:t> / В. </a:t>
            </a:r>
            <a:r>
              <a:rPr lang="ru-RU" sz="1200" dirty="0" err="1" smtClean="0">
                <a:solidFill>
                  <a:srgbClr val="002060"/>
                </a:solidFill>
              </a:rPr>
              <a:t>Ергер</a:t>
            </a:r>
            <a:r>
              <a:rPr lang="ru-RU" sz="1200" dirty="0" smtClean="0">
                <a:solidFill>
                  <a:srgbClr val="002060"/>
                </a:solidFill>
              </a:rPr>
              <a:t>. – </a:t>
            </a:r>
            <a:r>
              <a:rPr lang="en-US" sz="1200" dirty="0" smtClean="0">
                <a:solidFill>
                  <a:srgbClr val="002060"/>
                </a:solidFill>
              </a:rPr>
              <a:t>[Gelsenkirchen] : </a:t>
            </a:r>
            <a:r>
              <a:rPr lang="en-US" sz="1200" dirty="0" err="1" smtClean="0">
                <a:solidFill>
                  <a:srgbClr val="002060"/>
                </a:solidFill>
              </a:rPr>
              <a:t>Edita</a:t>
            </a:r>
            <a:r>
              <a:rPr lang="en-US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</a:rPr>
              <a:t>Gelsen</a:t>
            </a:r>
            <a:r>
              <a:rPr lang="en-US" sz="1200" dirty="0" smtClean="0">
                <a:solidFill>
                  <a:srgbClr val="002060"/>
                </a:solidFill>
              </a:rPr>
              <a:t> e. V., 2012. – 194 </a:t>
            </a:r>
            <a:r>
              <a:rPr lang="ru-RU" sz="1200" dirty="0" smtClean="0">
                <a:solidFill>
                  <a:srgbClr val="002060"/>
                </a:solidFill>
              </a:rPr>
              <a:t>с.  - </a:t>
            </a:r>
            <a:r>
              <a:rPr lang="ru-RU" sz="1200" dirty="0">
                <a:solidFill>
                  <a:srgbClr val="002060"/>
                </a:solidFill>
              </a:rPr>
              <a:t>Режим доступа: </a:t>
            </a:r>
            <a:r>
              <a:rPr lang="en-US" sz="1200" b="1" dirty="0">
                <a:hlinkClick r:id="rId6"/>
              </a:rPr>
              <a:t>https://</a:t>
            </a:r>
            <a:r>
              <a:rPr lang="en-US" sz="1200" b="1" dirty="0" smtClean="0">
                <a:hlinkClick r:id="rId6"/>
              </a:rPr>
              <a:t>www.prlib.ru/item/323055</a:t>
            </a:r>
            <a:r>
              <a:rPr lang="ru-RU" sz="1200" b="1" dirty="0" smtClean="0">
                <a:solidFill>
                  <a:srgbClr val="002060"/>
                </a:solidFill>
              </a:rPr>
              <a:t>,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свободный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8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sz="12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Ивашинцев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Н. А. Русские кругосветные путешествия, с 1803 по 1849 год / Н. А. 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Ивашинцев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– Санкт-Петербург : Тип. Мор. М-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ва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1872. – 249 с. – Режим доступа: по подписке. –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7"/>
              </a:rPr>
              <a:t>https://biblioclub.ru/index.php?page=book&amp;id=75107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(дата обращения: 18.05.2023). – ISBN 9785998998119. – Текст : электронный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9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Инструкция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Главного правления Российско-Американской компании начальнику первой русской кругосветной экспедиции капитан-лейтенанту И. Ф. Крузенштерну [Документ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]</a:t>
            </a:r>
            <a:r>
              <a:rPr lang="ru-RU" sz="1200" dirty="0">
                <a:solidFill>
                  <a:srgbClr val="002060"/>
                </a:solidFill>
              </a:rPr>
              <a:t> [Электронный ресурс].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: 29 мая 1803 г. - 1803. -Л. 1-13. - (Фонд Санкт-Петербургский Главный архив, I-7. Опись № 6, 1802 г. ; Д. 1, п. 27).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-Копия</a:t>
            </a:r>
            <a:r>
              <a:rPr lang="ru-RU" sz="1200" dirty="0">
                <a:latin typeface="Trebuchet MS" panose="020B0603020202020204" pitchFamily="34" charset="0"/>
              </a:rPr>
              <a:t>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Режим доступа: </a:t>
            </a:r>
            <a:r>
              <a:rPr lang="en-US" sz="1200" b="1" dirty="0" smtClean="0">
                <a:latin typeface="Trebuchet MS" panose="020B0603020202020204" pitchFamily="34" charset="0"/>
                <a:hlinkClick r:id="rId8"/>
              </a:rPr>
              <a:t>https</a:t>
            </a:r>
            <a:r>
              <a:rPr lang="en-US" sz="1200" b="1" dirty="0">
                <a:latin typeface="Trebuchet MS" panose="020B0603020202020204" pitchFamily="34" charset="0"/>
                <a:hlinkClick r:id="rId8"/>
              </a:rPr>
              <a:t>://</a:t>
            </a:r>
            <a:r>
              <a:rPr lang="en-US" sz="1200" b="1" dirty="0" smtClean="0">
                <a:latin typeface="Trebuchet MS" panose="020B0603020202020204" pitchFamily="34" charset="0"/>
                <a:hlinkClick r:id="rId8"/>
              </a:rPr>
              <a:t>www.prlib.ru/item/334706</a:t>
            </a:r>
            <a:r>
              <a:rPr lang="ru-RU" sz="1200" b="1" dirty="0" smtClean="0">
                <a:latin typeface="Trebuchet MS" panose="020B0603020202020204" pitchFamily="34" charset="0"/>
              </a:rPr>
              <a:t>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10</a:t>
            </a:r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Козлов, </a:t>
            </a:r>
            <a:r>
              <a:rPr lang="ru-RU" sz="1200" dirty="0">
                <a:solidFill>
                  <a:srgbClr val="002060"/>
                </a:solidFill>
              </a:rPr>
              <a:t>С</a:t>
            </a:r>
            <a:r>
              <a:rPr lang="ru-RU" sz="1200" dirty="0" smtClean="0">
                <a:solidFill>
                  <a:srgbClr val="002060"/>
                </a:solidFill>
              </a:rPr>
              <a:t>. А</a:t>
            </a:r>
            <a:r>
              <a:rPr lang="ru-RU" sz="1200" dirty="0">
                <a:solidFill>
                  <a:srgbClr val="002060"/>
                </a:solidFill>
              </a:rPr>
              <a:t>. Путевые записки </a:t>
            </a:r>
            <a:r>
              <a:rPr lang="ru-RU" sz="1200" dirty="0" smtClean="0">
                <a:solidFill>
                  <a:srgbClr val="002060"/>
                </a:solidFill>
              </a:rPr>
              <a:t>Ю. </a:t>
            </a:r>
            <a:r>
              <a:rPr lang="ru-RU" sz="1200" dirty="0">
                <a:solidFill>
                  <a:srgbClr val="002060"/>
                </a:solidFill>
              </a:rPr>
              <a:t>Ф. Лисянского и </a:t>
            </a:r>
            <a:r>
              <a:rPr lang="ru-RU" sz="1200" dirty="0" err="1">
                <a:solidFill>
                  <a:srgbClr val="002060"/>
                </a:solidFill>
              </a:rPr>
              <a:t>И</a:t>
            </a:r>
            <a:r>
              <a:rPr lang="ru-RU" sz="1200" dirty="0" smtClean="0">
                <a:solidFill>
                  <a:srgbClr val="002060"/>
                </a:solidFill>
              </a:rPr>
              <a:t>. Ф</a:t>
            </a:r>
            <a:r>
              <a:rPr lang="ru-RU" sz="1200" dirty="0">
                <a:solidFill>
                  <a:srgbClr val="002060"/>
                </a:solidFill>
              </a:rPr>
              <a:t>. Крузенштерна 1793 - 1800. Предыстория первого путешествия россиян вокруг света. / С. А. Козлов. - [б. м.] : Историческая иллюстрация, 2007. - 303 с. : ил. - (Русский путешественник эпохи Просвещения. </a:t>
            </a:r>
            <a:r>
              <a:rPr lang="ru-RU" sz="1200" dirty="0" smtClean="0">
                <a:solidFill>
                  <a:srgbClr val="002060"/>
                </a:solidFill>
              </a:rPr>
              <a:t>Т.3)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11. Копелев, Д. Н.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От мыса Головнина к Земле Александра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I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/ Д. Н. Копелев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- Москва : Политическая энциклопедия, 2021. -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313 с. 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12. Крузенштерн, И. Ф. </a:t>
            </a:r>
            <a:r>
              <a:rPr lang="ru-RU" sz="1200" b="1" dirty="0" smtClean="0"/>
              <a:t>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Атлас к Путешествию вокруг света Капитана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Крузенштерна </a:t>
            </a:r>
            <a:r>
              <a:rPr lang="ru-RU" sz="1200" dirty="0">
                <a:solidFill>
                  <a:srgbClr val="002060"/>
                </a:solidFill>
              </a:rPr>
              <a:t>[Электронный ресурс</a:t>
            </a:r>
            <a:r>
              <a:rPr lang="ru-RU" sz="1200" dirty="0" smtClean="0">
                <a:solidFill>
                  <a:srgbClr val="002060"/>
                </a:solidFill>
              </a:rPr>
              <a:t>]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/ И. Ф. Крузенштерн. - Санкт-Петербург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</a:t>
            </a:r>
            <a:r>
              <a:rPr lang="en-US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1813, 64 отдельных листа. Режим доступа: </a:t>
            </a:r>
            <a:r>
              <a:rPr lang="en-US" sz="1200" b="1" dirty="0" smtClean="0">
                <a:latin typeface="Trebuchet MS" panose="020B0603020202020204" pitchFamily="34" charset="0"/>
                <a:hlinkClick r:id="rId9"/>
              </a:rPr>
              <a:t>https</a:t>
            </a:r>
            <a:r>
              <a:rPr lang="en-US" sz="1200" b="1" dirty="0">
                <a:latin typeface="Trebuchet MS" panose="020B0603020202020204" pitchFamily="34" charset="0"/>
                <a:hlinkClick r:id="rId9"/>
              </a:rPr>
              <a:t>://rusneb.ru/catalog/000200_000018_RU_NLR_DIGIT_12132</a:t>
            </a:r>
            <a:r>
              <a:rPr lang="en-US" sz="1200" b="1" dirty="0" smtClean="0">
                <a:latin typeface="Trebuchet MS" panose="020B0603020202020204" pitchFamily="34" charset="0"/>
                <a:hlinkClick r:id="rId9"/>
              </a:rPr>
              <a:t>/</a:t>
            </a:r>
            <a:r>
              <a:rPr lang="ru-RU" sz="1200" b="1" dirty="0" smtClean="0">
                <a:latin typeface="Trebuchet MS" panose="020B0603020202020204" pitchFamily="34" charset="0"/>
              </a:rPr>
              <a:t>,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>
              <a:latin typeface="Trebuchet MS" panose="020B0603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6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3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2"/>
            </a:pPr>
            <a:endParaRPr lang="ru-RU" altLang="ru-RU" sz="1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2"/>
            </a:pPr>
            <a:endParaRPr lang="ru-RU" sz="1200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9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8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3984" y="180476"/>
            <a:ext cx="1858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Список литературы: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549" y="672237"/>
            <a:ext cx="1102042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13. Крузенштерн, И. Ф. Карты «Атлас к путешествию вокруг света капитана Крузенштерна» </a:t>
            </a:r>
            <a:r>
              <a:rPr lang="ru-RU" sz="1200" dirty="0">
                <a:solidFill>
                  <a:srgbClr val="002060"/>
                </a:solidFill>
              </a:rPr>
              <a:t>[Электронный ресурс] / И. Ф. Крузенштерн. – Санкт-Петербург, 1813.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Содержит 1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атл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(2 с., 46 л. карт и видов). Режим доступа:  </a:t>
            </a:r>
            <a:r>
              <a:rPr lang="en-US" sz="1200" b="1" dirty="0">
                <a:latin typeface="Trebuchet MS" panose="020B0603020202020204" pitchFamily="34" charset="0"/>
                <a:hlinkClick r:id="rId3"/>
              </a:rPr>
              <a:t>https://rusneb.ru/catalog/000200_000018_RU_NLR_BIBL_A_011497249/</a:t>
            </a:r>
            <a:r>
              <a:rPr lang="ru-RU" sz="1200" b="1" dirty="0">
                <a:latin typeface="Trebuchet MS" panose="020B0603020202020204" pitchFamily="34" charset="0"/>
              </a:rPr>
              <a:t>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14</a:t>
            </a:r>
            <a:r>
              <a:rPr lang="ru-RU" sz="1200" dirty="0">
                <a:latin typeface="Trebuchet MS" panose="020B0603020202020204" pitchFamily="34" charset="0"/>
              </a:rPr>
              <a:t>.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Крузенштерн, И. Ф. Атлас Южного моря : [16+] / И. Ф. Крузенштерн. – Санкт-Петербург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б.и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., 1824. – 41 с. : ил. – Режим доступа: по подписке. –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4"/>
              </a:rPr>
              <a:t>https://biblioclub.ru/index.php?page=book&amp;id=461078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(дата обращения: 30.05.2023). – Текст : электронный.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15.</a:t>
            </a:r>
            <a:r>
              <a:rPr lang="ru-RU" sz="1200" dirty="0"/>
              <a:t> </a:t>
            </a:r>
            <a:r>
              <a:rPr lang="ru-RU" sz="1200" dirty="0">
                <a:solidFill>
                  <a:srgbClr val="002060"/>
                </a:solidFill>
              </a:rPr>
              <a:t>Крузенштерн, И. Ф. Собрание сочинений, служащих разбором и изъяснением Атласа </a:t>
            </a:r>
            <a:r>
              <a:rPr lang="ru-RU" sz="1200" dirty="0" err="1">
                <a:solidFill>
                  <a:srgbClr val="002060"/>
                </a:solidFill>
              </a:rPr>
              <a:t>Южнаго</a:t>
            </a:r>
            <a:r>
              <a:rPr lang="ru-RU" sz="1200" dirty="0">
                <a:solidFill>
                  <a:srgbClr val="002060"/>
                </a:solidFill>
              </a:rPr>
              <a:t> моря. / Капитан-командором Крузенштерном. Ч. 1,1823 [Электронный ресурс] / И. Ф. Крузенштерн. - Санкт-Петербург, 1823. -Режим доступа: </a:t>
            </a:r>
            <a:r>
              <a:rPr lang="ru-RU" sz="1200" dirty="0"/>
              <a:t> </a:t>
            </a:r>
            <a:r>
              <a:rPr lang="en-US" sz="1200" b="1" dirty="0">
                <a:hlinkClick r:id="rId5"/>
              </a:rPr>
              <a:t>https://rusneb.ru/catalog/000199_000009_006758143</a:t>
            </a:r>
            <a:r>
              <a:rPr lang="en-US" sz="1200" dirty="0">
                <a:hlinkClick r:id="rId5"/>
              </a:rPr>
              <a:t>/</a:t>
            </a:r>
            <a:r>
              <a:rPr lang="ru-RU" sz="1200" dirty="0"/>
              <a:t>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экрана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16. </a:t>
            </a:r>
            <a:r>
              <a:rPr lang="ru-RU" sz="1200" dirty="0">
                <a:solidFill>
                  <a:srgbClr val="002060"/>
                </a:solidFill>
              </a:rPr>
              <a:t>Крузенштерн, И. Ф. Собрание сочинений, служащих разбором и изъяснением Атласа </a:t>
            </a:r>
            <a:r>
              <a:rPr lang="ru-RU" sz="1200" dirty="0" err="1">
                <a:solidFill>
                  <a:srgbClr val="002060"/>
                </a:solidFill>
              </a:rPr>
              <a:t>Южнаго</a:t>
            </a:r>
            <a:r>
              <a:rPr lang="ru-RU" sz="1200" dirty="0">
                <a:solidFill>
                  <a:srgbClr val="002060"/>
                </a:solidFill>
              </a:rPr>
              <a:t> моря. / Капитан-командором Крузенштерном. Ч. 2,1826 [Электронный ресурс] 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/ И. Ф. Крузенштерн. - Санкт-Петербург, </a:t>
            </a:r>
            <a:r>
              <a:rPr lang="ru-RU" sz="1200" dirty="0" smtClean="0">
                <a:solidFill>
                  <a:srgbClr val="002060"/>
                </a:solidFill>
              </a:rPr>
              <a:t>1823. </a:t>
            </a:r>
            <a:r>
              <a:rPr lang="ru-RU" sz="1200" dirty="0">
                <a:solidFill>
                  <a:srgbClr val="002060"/>
                </a:solidFill>
              </a:rPr>
              <a:t>Режим доступа: </a:t>
            </a:r>
            <a:r>
              <a:rPr lang="ru-RU" sz="1200" dirty="0"/>
              <a:t> </a:t>
            </a:r>
            <a:r>
              <a:rPr lang="en-US" sz="1200" b="1" dirty="0">
                <a:hlinkClick r:id="rId6"/>
              </a:rPr>
              <a:t>https://rusneb.ru/catalog/000199_000009_006758153/</a:t>
            </a:r>
            <a:r>
              <a:rPr lang="ru-RU" sz="1200" b="1" dirty="0"/>
              <a:t>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17.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Крузенштерн, И. Ф. Путешествие вокруг света : [12+] / И. Ф. Крузенштерн. – Москва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Директ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-Медиа, 2014. – 596 с. – Режим доступа: по подписке. –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7"/>
              </a:rPr>
              <a:t>https://biblioclub.ru/index.php?page=book&amp;id=257849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 (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дата обращения: 10.05.2023). – ISBN 978-5-4475-1754-0. – Текст :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электронный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18. Крузенштерн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И. Ф. Путешествие вокруг света в 1803 - 1806 гг. / И. Ф. Крузенштерн. – Санкт-Петербург : Морская Типография, 1809. – Часть 1. – 416 с. – Режим доступа: по подписке. –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8"/>
              </a:rPr>
              <a:t>https://biblioclub.ru/index.php?page=book&amp;id=72397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 (дата обращения: 10.05.2023).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 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По повелению Его Императорского Величества Александра Первого, на кораблях Надежде и Неве, под начальством Флота капитан-лейтенанта, ныне Капитана второго ранга, Крузенштерна, Государственного Адмиралтейского Департамента и Императорской Академии Наук члена. – ISBN 9785998998560. – Текст :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электронный.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19.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И. Ф. Путешествие вокруг света в 1803 - 1806 гг. / И. Ф. Крузенштерн. – Санкт-Петербург : Морская Типография, 1810. – Часть 2. – 474 с. – Режим доступа: по подписке. –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9"/>
              </a:rPr>
              <a:t>https://biblioclub.ru/index.php?page=book&amp;id=72395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(дата обращения: 30.05.2023). – По повелению Его Императорского Величества Александра Первого, на кораблях Надежде и Неве, под начальством Флота капитан-лейтенанта, ныне Капитана второго ранга, Крузенштерна, Государственного Адмиралтейского Департамента и Императорской Академии Наук члена. – ISBN 9785998998577. – Текст : электронный.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20.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Крузенштерн, И. Ф. Путешествие вокруг света в 1803 - 1806 гг. / И. Ф. Крузенштерн. – Санкт-Петербург : Морская Типография, 1812. – Часть 3. – 458 с. – Режим доступа: по подписке. –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10"/>
              </a:rPr>
              <a:t>https://biblioclub.ru/index.php?page=book&amp;id=72392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(дата обращения: 30.05.2023). – ISBN 9785998998584. – Текст : электронный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21. Лисянский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Ю. Ф. Путешествие вокруг света на корабле «Нева» в 1803–1806 годах / Ю. Ф. Лисянский. – Москва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Директ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-Медиа, 2014. – 274 с. : ил., табл. – Режим доступа: по подписке. –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11"/>
              </a:rPr>
              <a:t>https://biblioclub.ru/index.php?page=book&amp;id=270525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(дата обращения: 19.05.2023). – ISBN 978-5-4475-2877-5. – Текст : электронный.</a:t>
            </a:r>
          </a:p>
          <a:p>
            <a:endParaRPr lang="ru-RU" sz="1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>
              <a:latin typeface="Trebuchet MS" panose="020B0603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>
              <a:latin typeface="Trebuchet MS" panose="020B0603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6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3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2"/>
            </a:pPr>
            <a:endParaRPr lang="ru-RU" altLang="ru-RU" sz="1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2"/>
            </a:pPr>
            <a:endParaRPr lang="ru-RU" sz="1200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8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9343" y="231709"/>
            <a:ext cx="1858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Список литературы: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212" y="307777"/>
            <a:ext cx="118395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/>
          </a:p>
          <a:p>
            <a:pPr marL="171450" indent="-171450">
              <a:buFontTx/>
              <a:buChar char="-"/>
            </a:pPr>
            <a:endParaRPr lang="ru-RU" sz="1200" dirty="0"/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/>
              <a:t> </a:t>
            </a:r>
            <a:endParaRPr lang="ru-RU" sz="1200" dirty="0"/>
          </a:p>
          <a:p>
            <a:endParaRPr lang="ru-RU" sz="1200" dirty="0"/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>
              <a:latin typeface="Trebuchet MS" panose="020B0603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i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200" b="1" dirty="0">
              <a:latin typeface="Trebuchet MS" panose="020B0603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6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3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2"/>
            </a:pPr>
            <a:endParaRPr lang="ru-RU" altLang="ru-RU" sz="12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28600" indent="-228600">
              <a:buAutoNum type="arabicPeriod" startAt="2"/>
            </a:pPr>
            <a:endParaRPr lang="ru-RU" sz="1200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599" y="771196"/>
            <a:ext cx="111252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22.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Лисянский, Юрий Федорович (1773-1837). Собрание карт и рисунков, принадлежащих к Путешествию флота капитана 1-го ранга и кавалера, Юрия Лисянского, на корабле Нева.</a:t>
            </a:r>
            <a:r>
              <a:rPr lang="ru-RU" sz="1200" dirty="0">
                <a:solidFill>
                  <a:srgbClr val="002060"/>
                </a:solidFill>
              </a:rPr>
              <a:t> [Электронный ресурс]/ Ю. Ф. Лисянский.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– Санкт-Петербург, 1812. – 1 атлас (19 листов). Режим доступа: 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3"/>
              </a:rPr>
              <a:t>https://www.prlib.ru/item/829708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23. Люди русской науки : очерки о выдающихся деятелях естествознания и техники / редактор И. В. Кузнецов. - Москва. : Геология. География. - 1962. - 580 c.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24. Магидович, И. П. Очерки по истории географических открытий. В 5 т. Т. 4. Географические открытия и исследования нового времени : XIX-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нач.XX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в. / И. П. Магидович, В. И. Магидович.– М. : Просвещение,1985. – 336 с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25.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Молявко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 Г. И. Геологи. Географы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биогр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справ. / Г. И.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Молявко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В. П.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Франчук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В. Г. Куличенко. – Киев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Наукова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думка, 1985. – 352 с.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26. Невский, В. В.  Вокруг света под русским флагом. Первое кругосветное путешествие русских на кораблях "Надежда" и "Нева" под начальством флота капитан-лейтенантов Ивана Крузенштерна и Юрия Лисянского в 1803-1806 годах</a:t>
            </a:r>
            <a:r>
              <a:rPr lang="ru-RU" sz="1200" dirty="0">
                <a:solidFill>
                  <a:srgbClr val="002060"/>
                </a:solidFill>
              </a:rPr>
              <a:t> [Электронный ресурс]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/ В. В. Невский. - М.-Л. : 1953. - 216 с. : ил., 2 л.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вклейк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Режим доступа: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4"/>
              </a:rPr>
              <a:t>https://rusneb.ru/catalog/000207_000017_RU_RGDB_BIBL_0000356356/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27.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Нозиков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Н. Н.  Русские кругосветные мореплаватели / Н. Н. 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Нозиков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 — Москва : Издательство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Юрайт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2023. — 253 с. — (Открытая наука). — ISBN 978-5-534-10307-6. — Текст : электронный // Образовательная платформа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Юрайт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[сайт]. — URL: 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5"/>
              </a:rPr>
              <a:t>https://urait.ru/bcode/517702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(дата обращения: 10.05.2023).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28. Отечеству полезным быть : сб. / сост. и авт. вступ. ст. В. Г. Дроздов ;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худож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В.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П.Трофимов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– Владивосток : Издательство Дальневосточного университета, 1987. – 509 с.</a:t>
            </a:r>
          </a:p>
          <a:p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29.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Пасецкий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В. M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Арктические путешествия россиян / В. М.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Пасецкий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 — М.: Мысль, 1974.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30. </a:t>
            </a:r>
            <a:r>
              <a:rPr lang="ru-RU" sz="1200" dirty="0" err="1" smtClean="0">
                <a:solidFill>
                  <a:srgbClr val="002060"/>
                </a:solidFill>
              </a:rPr>
              <a:t>Пасецкий</a:t>
            </a:r>
            <a:r>
              <a:rPr lang="ru-RU" sz="1200" dirty="0" smtClean="0">
                <a:solidFill>
                  <a:srgbClr val="002060"/>
                </a:solidFill>
              </a:rPr>
              <a:t>, </a:t>
            </a:r>
            <a:r>
              <a:rPr lang="ru-RU" sz="1200" dirty="0">
                <a:solidFill>
                  <a:srgbClr val="002060"/>
                </a:solidFill>
              </a:rPr>
              <a:t>В. М. Иван Федорович Крузенштерн [Электронный ресурс]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/ В. М. </a:t>
            </a:r>
            <a:r>
              <a:rPr lang="ru-RU" sz="1200" dirty="0" err="1">
                <a:solidFill>
                  <a:srgbClr val="002060"/>
                </a:solidFill>
              </a:rPr>
              <a:t>Пасецкий</a:t>
            </a:r>
            <a:r>
              <a:rPr lang="ru-RU" sz="1200" dirty="0">
                <a:solidFill>
                  <a:srgbClr val="002060"/>
                </a:solidFill>
              </a:rPr>
              <a:t>. – М. : Наука, 1974. – 176 с. Режим доступа: </a:t>
            </a:r>
            <a:r>
              <a:rPr lang="en-US" sz="1200" b="1" dirty="0">
                <a:hlinkClick r:id="rId6"/>
              </a:rPr>
              <a:t>https://www.booksite.ru/fulltext/russ_america/pdf/439/index.htm</a:t>
            </a:r>
            <a:r>
              <a:rPr lang="ru-RU" sz="1200" b="1" dirty="0"/>
              <a:t>,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 свободный. -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Загл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 экрана.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31.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Пасецкий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В. М.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Очарованный надеждой / В. М.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Пасецкий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- Ленинград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Гидрометеоиздат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, 1970. – 263 с.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32.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Русские мореплаватели. – М. : Военное издательство Министерства обороны СССР, 1953. – 672 с.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33.</a:t>
            </a:r>
            <a:r>
              <a:rPr lang="ru-RU" sz="1200" b="1" i="1" dirty="0" smtClean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Творцы отечественной науки. Географы </a:t>
            </a:r>
            <a:r>
              <a:rPr lang="ru-RU" sz="1200" dirty="0" smtClean="0">
                <a:solidFill>
                  <a:srgbClr val="002060"/>
                </a:solidFill>
              </a:rPr>
              <a:t>/ </a:t>
            </a:r>
            <a:r>
              <a:rPr lang="ru-RU" sz="1200" dirty="0">
                <a:solidFill>
                  <a:srgbClr val="002060"/>
                </a:solidFill>
              </a:rPr>
              <a:t>РАН, Ин-т истории естествознания и техники им. С.И. Вавилова ; отв. ред. и сост. В</a:t>
            </a:r>
            <a:r>
              <a:rPr lang="ru-RU" sz="1200" dirty="0" smtClean="0">
                <a:solidFill>
                  <a:srgbClr val="002060"/>
                </a:solidFill>
              </a:rPr>
              <a:t>. А</a:t>
            </a:r>
            <a:r>
              <a:rPr lang="ru-RU" sz="1200" dirty="0">
                <a:solidFill>
                  <a:srgbClr val="002060"/>
                </a:solidFill>
              </a:rPr>
              <a:t>. </a:t>
            </a:r>
            <a:r>
              <a:rPr lang="ru-RU" sz="1200" dirty="0" err="1">
                <a:solidFill>
                  <a:srgbClr val="002060"/>
                </a:solidFill>
              </a:rPr>
              <a:t>Есаков</a:t>
            </a:r>
            <a:r>
              <a:rPr lang="ru-RU" sz="1200" dirty="0">
                <a:solidFill>
                  <a:srgbClr val="002060"/>
                </a:solidFill>
              </a:rPr>
              <a:t>. - М. : "</a:t>
            </a:r>
            <a:r>
              <a:rPr lang="ru-RU" sz="1200" dirty="0" err="1">
                <a:solidFill>
                  <a:srgbClr val="002060"/>
                </a:solidFill>
              </a:rPr>
              <a:t>Агар</a:t>
            </a:r>
            <a:r>
              <a:rPr lang="ru-RU" sz="1200" dirty="0">
                <a:solidFill>
                  <a:srgbClr val="002060"/>
                </a:solidFill>
              </a:rPr>
              <a:t>", 1996. - 575 с. : ил. 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34.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Триста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 путешественников и исследователей : </a:t>
            </a:r>
            <a:r>
              <a:rPr lang="ru-RU" sz="1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биогр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 слов. / пер. с нем.: С. Н. Фрадкиной, Н. Г. Фрадкина. – М. : Мысль, 1966. – 271 с.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35.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Чуковский,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Н. К. Водители фрегатов: Книга о великих мореплавателях / Н. К. Чуковский. – М. : Дет. лит., 1986. – 479 с.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02076" y="877603"/>
            <a:ext cx="115639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1 - 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1200" b="1" dirty="0" smtClean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rezanov.krasu.ru/epoch/img/map.jpg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Ил. 2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b="1" dirty="0" smtClean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1200" b="1" dirty="0" smtClean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www.prlib.ru/collections/1159783</a:t>
            </a:r>
            <a:endParaRPr lang="ru-RU" sz="12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3 -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5"/>
              </a:rPr>
              <a:t>elib.shpl.ru/system/pages/004/681/50/images/small/02c3ca3b44ace03136010e7d3cc5fa596656796e.jpg?1379299681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4 - </a:t>
            </a:r>
            <a:r>
              <a:rPr lang="en-US" sz="1200" b="1" dirty="0">
                <a:hlinkClick r:id="rId6"/>
              </a:rPr>
              <a:t>http://smakeev.com/news/388/</a:t>
            </a:r>
            <a:endParaRPr lang="ru-RU" sz="1200" b="1" dirty="0"/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5 - 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https://rusneb.ru/catalog/000207_000017_RU_RGDB_BIBL_0000356356/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6 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8"/>
              </a:rPr>
              <a:t>touristam.com/wp-content/uploads/2018/12/kruzenshtern-i-lisyanskiy-krugosvetnoe-puteshestvie-41-1.jpg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7 -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9"/>
              </a:rPr>
              <a:t>touristam.com/wp-content/uploads/2018/12/kruzenshtern-i-lisyanskiy-krugosvetnoe-puteshestvie-5.jpg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8 – 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0"/>
              </a:rPr>
              <a:t>https://ru-sled.ru/pervaya-russkaya-krugosvetnaya-ekspediciya/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9 - 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1"/>
              </a:rPr>
              <a:t>https://mikluho-maclay.ru/wp-content/uploads/2019/09/3.jpg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10 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2"/>
              </a:rPr>
              <a:t>upload.wikimedia.org/wikipedia/commons/thumb/c/c6/Diomede_Islands_Bering_Sea_Jul_2006.jpg/280px-Diomede_Islands_Bering_Sea_Jul_2006.jpg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11 -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3"/>
              </a:rPr>
              <a:t>https://upload.wikimedia.org/wikipedia/commons/thumb/5/53/Apianus_%2B_Krusenstern_-_LROC_-_WAC.JPG/400px-Apianus_%2B_Krusenstern_-_LROC_-_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3"/>
              </a:rPr>
              <a:t>WAC.JPG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12 -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4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4"/>
              </a:rPr>
              <a:t>upload.wikimedia.org/wikipedia/commons/thumb/c/cd/Krusenstiern_COA.png/220px-Krusenstiern_COA.png</a:t>
            </a:r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13 -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1"/>
              </a:rPr>
              <a:t> https://mikluho-maclay.ru/wp-content/uploads/2019/09/3.jpg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14 - </a:t>
            </a:r>
            <a:r>
              <a:rPr lang="ru-RU" sz="1200" dirty="0" smtClean="0">
                <a:latin typeface="Trebuchet MS" panose="020B0603020202020204" pitchFamily="34" charset="0"/>
              </a:rPr>
              <a:t> </a:t>
            </a:r>
            <a:r>
              <a:rPr lang="en-US" sz="1200" b="1" dirty="0">
                <a:latin typeface="Trebuchet MS" panose="020B0603020202020204" pitchFamily="34" charset="0"/>
                <a:hlinkClick r:id="rId15"/>
              </a:rPr>
              <a:t>https://upload.wikimedia.org/wikipedia/commons/thumb/f/f9/Lisianski_Island_-_Hawaiian_Chain.jpg/280px-Lisianski_Island_-_</a:t>
            </a:r>
            <a:r>
              <a:rPr lang="en-US" sz="1200" b="1" dirty="0" smtClean="0">
                <a:latin typeface="Trebuchet MS" panose="020B0603020202020204" pitchFamily="34" charset="0"/>
                <a:hlinkClick r:id="rId15"/>
              </a:rPr>
              <a:t>Hawaiian_Chain.jpg</a:t>
            </a:r>
            <a:endParaRPr lang="ru-RU" sz="1200" b="1" dirty="0" smtClean="0"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Ил. 15 - </a:t>
            </a:r>
            <a:r>
              <a:rPr lang="en-US" sz="1200" b="1" dirty="0">
                <a:latin typeface="Trebuchet MS" panose="020B0603020202020204" pitchFamily="34" charset="0"/>
                <a:hlinkClick r:id="rId16"/>
              </a:rPr>
              <a:t>https://</a:t>
            </a:r>
            <a:r>
              <a:rPr lang="en-US" sz="1200" b="1" dirty="0" smtClean="0">
                <a:latin typeface="Trebuchet MS" panose="020B0603020202020204" pitchFamily="34" charset="0"/>
                <a:hlinkClick r:id="rId16"/>
              </a:rPr>
              <a:t>upload.wikimedia.org/wikipedia/commons/thumb/f/f9/Russia_Khabarovsk_Krai_relief_location_map.png/280px-Russia_Khabarovsk_Krai_relief_location_map.png</a:t>
            </a:r>
            <a:endParaRPr lang="ru-RU" sz="1200" b="1" dirty="0" smtClean="0"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16 -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17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17"/>
              </a:rPr>
              <a:t>n1s1.hsmedia.ru/1f/4d/f1/1f4df152436aff53d435dd0c47be41ca/728x518_1_0ca36671d874031e05a7b177c72b7197@1200x854_0xac120003_18123850911615831522.gif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17 – </a:t>
            </a:r>
            <a:r>
              <a:rPr lang="en-US" sz="1200" b="1" dirty="0">
                <a:hlinkClick r:id="rId18"/>
              </a:rPr>
              <a:t>http://</a:t>
            </a:r>
            <a:r>
              <a:rPr lang="en-US" sz="1200" b="1" dirty="0" smtClean="0">
                <a:hlinkClick r:id="rId18"/>
              </a:rPr>
              <a:t>history.syktnet.ru/07/img_kalend/12_19_01.jpg</a:t>
            </a:r>
            <a:endParaRPr lang="ru-RU" sz="1200" b="1" dirty="0" smtClean="0"/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18 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19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19"/>
              </a:rPr>
              <a:t>encyclopedia.mil.ru/images/ratmanov_MI.jpg</a:t>
            </a:r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19 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20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20"/>
              </a:rPr>
              <a:t>topwar.ru/uploads/posts/2019-04/thumbs/1554428011_rezanov.jpg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20 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21"/>
              </a:rPr>
              <a:t>http://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21"/>
              </a:rPr>
              <a:t>smakeev.com/userfiles/News/Nauchniy%20risunok/risunok6.jpg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21 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21"/>
              </a:rPr>
              <a:t>http://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21"/>
              </a:rPr>
              <a:t>smakeev.com/userfiles/News/Nauchniy%20risunok/risunok6.jpg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22 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21"/>
              </a:rPr>
              <a:t>http://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21"/>
              </a:rPr>
              <a:t>smakeev.com/userfiles/News/Nauchniy%20risunok/risunok6.jpg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Ил. 23 – </a:t>
            </a:r>
            <a:r>
              <a:rPr lang="en-US" sz="1200" dirty="0">
                <a:hlinkClick r:id="rId22"/>
              </a:rPr>
              <a:t>https://</a:t>
            </a:r>
            <a:r>
              <a:rPr lang="en-US" sz="1200" dirty="0" smtClean="0">
                <a:hlinkClick r:id="rId22"/>
              </a:rPr>
              <a:t>kulturologia.ru/files/u23691/236911971.jpg</a:t>
            </a:r>
            <a:endParaRPr lang="ru-RU" sz="1200" dirty="0" smtClean="0"/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. 24 </a:t>
            </a:r>
            <a:r>
              <a:rPr lang="ru-RU" sz="1200" dirty="0">
                <a:latin typeface="Trebuchet MS" panose="020B0603020202020204" pitchFamily="34" charset="0"/>
              </a:rPr>
              <a:t>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23"/>
              </a:rPr>
              <a:t>https://pomnisvoih.ru/wp-content/uploads/2022/05/22bd57b1d9ac360d210a9e02d6afb251.jpg</a:t>
            </a:r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Ил. 25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24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24"/>
              </a:rPr>
              <a:t>mmflota.ru/img/gallery/new9/karta2.jpg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250" y="138939"/>
            <a:ext cx="10575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Иллюстративный материал заимствован  из  общедоступных ресурсов  интернета, не содержащих  указаний на авторов этих материалов и каких-либо  ограничений для их заимствования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766" y="824319"/>
            <a:ext cx="116484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Ил. 26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3"/>
              </a:rPr>
              <a:t>https://podparusami.club/wp-content/uploads/2020/04/dee009ab637f5ffd366b0beb0683c4b0.jpg</a:t>
            </a:r>
            <a:endParaRPr lang="ru-RU" sz="1200" dirty="0">
              <a:latin typeface="Trebuchet MS" panose="020B0603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Ил. 27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4"/>
              </a:rPr>
              <a:t>https://sailngstamps.ru/wp-content/uploads/2017/03/kruzenshtern-lisansky.jpg</a:t>
            </a:r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Ил. 28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5"/>
              </a:rPr>
              <a:t>https://proza.ru/pics/2021/05/15/305.jpg</a:t>
            </a:r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Ил. 29 -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6"/>
              </a:rPr>
              <a:t>https://www.booksite.ru/fulltext/russ_america/04_23_clip_image004.jpg</a:t>
            </a:r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. 30 -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7"/>
              </a:rPr>
              <a:t>https://www.rgo.ru/sites/default/files/styles/full_view/public/media/2022-02-28/portrait_of_karl_ernst_von_baer._wellcome_foto_foto_wikipedia.org_wellcome_collection_gallery.jpg?itok=5bOD-qPs</a:t>
            </a:r>
            <a:endParaRPr lang="ru-RU" sz="1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Ил. 31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– </a:t>
            </a:r>
            <a:r>
              <a:rPr lang="en-US" sz="1200" b="1" dirty="0">
                <a:hlinkClick r:id="rId8"/>
              </a:rPr>
              <a:t>https://</a:t>
            </a:r>
            <a:r>
              <a:rPr lang="en-US" sz="1200" b="1" dirty="0" smtClean="0">
                <a:hlinkClick r:id="rId8"/>
              </a:rPr>
              <a:t>p4.wallpaperbetter.com/wallpaper/739/160/910/artwork-globes-map-compass-wallpaper-preview.jpg</a:t>
            </a:r>
            <a:endParaRPr lang="ru-RU" sz="1200" b="1" dirty="0" smtClean="0"/>
          </a:p>
          <a:p>
            <a:r>
              <a:rPr lang="ru-RU" sz="1200" b="1" dirty="0" smtClean="0"/>
              <a:t>Ил. 32 - </a:t>
            </a:r>
            <a:r>
              <a:rPr lang="en-US" sz="1200" b="1" dirty="0">
                <a:hlinkClick r:id="rId9"/>
              </a:rPr>
              <a:t>https://</a:t>
            </a:r>
            <a:r>
              <a:rPr lang="en-US" sz="1200" b="1" dirty="0" smtClean="0">
                <a:hlinkClick r:id="rId9"/>
              </a:rPr>
              <a:t>gamerwall.pro/uploads/posts/2022-06/thumbs/1655526013_13-gamerwall-pro-p-parusnik-kruzenshtern-v-more-priroda-krasi-14.jpg</a:t>
            </a:r>
            <a:endParaRPr lang="ru-RU" sz="1200" b="1" dirty="0" smtClean="0"/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33 - 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10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10"/>
              </a:rPr>
              <a:t>icdn.lenta.ru/images/2020/02/19/13/20200219130614398/preview_56d2c7db4a7c10428f0abc17b89d5583.png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Ил</a:t>
            </a:r>
            <a:r>
              <a:rPr lang="ru-RU" sz="1200" b="1" dirty="0">
                <a:solidFill>
                  <a:srgbClr val="002060"/>
                </a:solidFill>
                <a:latin typeface="Trebuchet MS" panose="020B0603020202020204" pitchFamily="34" charset="0"/>
              </a:rPr>
              <a:t>. 34 </a:t>
            </a:r>
            <a:r>
              <a:rPr lang="ru-RU" sz="12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– </a:t>
            </a:r>
            <a:r>
              <a:rPr lang="en-US" sz="1200" b="1" dirty="0">
                <a:solidFill>
                  <a:srgbClr val="002060"/>
                </a:solidFill>
                <a:latin typeface="Trebuchet MS" panose="020B0603020202020204" pitchFamily="34" charset="0"/>
                <a:hlinkClick r:id="rId11"/>
              </a:rPr>
              <a:t>https://</a:t>
            </a:r>
            <a:r>
              <a:rPr lang="en-US" sz="1200" b="1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11"/>
              </a:rPr>
              <a:t>icdn.lenta.ru/images/2020/02/19/13/20200219135420292/preview_df2a6c63b66641fd9628de355a0339f5.png</a:t>
            </a:r>
            <a:endParaRPr lang="ru-RU" sz="12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</a:rPr>
              <a:t>Ил</a:t>
            </a:r>
            <a:r>
              <a:rPr lang="ru-RU" sz="1200" b="1" dirty="0">
                <a:solidFill>
                  <a:srgbClr val="002060"/>
                </a:solidFill>
              </a:rPr>
              <a:t>. 35 </a:t>
            </a:r>
            <a:r>
              <a:rPr lang="ru-RU" sz="1200" b="1" dirty="0"/>
              <a:t>- </a:t>
            </a:r>
            <a:r>
              <a:rPr lang="en-US" sz="1200" b="1" dirty="0">
                <a:hlinkClick r:id="rId12"/>
              </a:rPr>
              <a:t>http://smakeev.com/news/388</a:t>
            </a:r>
            <a:r>
              <a:rPr lang="en-US" sz="1200" b="1" dirty="0" smtClean="0">
                <a:hlinkClick r:id="rId12"/>
              </a:rPr>
              <a:t>/</a:t>
            </a:r>
            <a:endParaRPr lang="ru-RU" sz="1200" b="1" dirty="0" smtClean="0"/>
          </a:p>
          <a:p>
            <a:r>
              <a:rPr lang="ru-RU" sz="1200" b="1" dirty="0" smtClean="0">
                <a:solidFill>
                  <a:srgbClr val="002060"/>
                </a:solidFill>
              </a:rPr>
              <a:t>Ил</a:t>
            </a:r>
            <a:r>
              <a:rPr lang="ru-RU" sz="1200" b="1" dirty="0">
                <a:solidFill>
                  <a:srgbClr val="002060"/>
                </a:solidFill>
              </a:rPr>
              <a:t>. 36 </a:t>
            </a:r>
            <a:r>
              <a:rPr lang="ru-RU" sz="1200" b="1" dirty="0"/>
              <a:t>- </a:t>
            </a:r>
            <a:r>
              <a:rPr lang="en-US" sz="1200" b="1" dirty="0">
                <a:hlinkClick r:id="rId13"/>
              </a:rPr>
              <a:t>https://</a:t>
            </a:r>
            <a:r>
              <a:rPr lang="en-US" sz="1200" b="1" dirty="0" smtClean="0">
                <a:hlinkClick r:id="rId13"/>
              </a:rPr>
              <a:t>icdn.lenta.ru/images/2020/02/19/13/20200219134110477/preview_deb2f48401d95671d819be53ed789ae3.png</a:t>
            </a:r>
            <a:endParaRPr lang="ru-RU" sz="1200" b="1" dirty="0" smtClean="0"/>
          </a:p>
          <a:p>
            <a:r>
              <a:rPr lang="ru-RU" sz="1200" b="1" dirty="0" smtClean="0">
                <a:solidFill>
                  <a:srgbClr val="002060"/>
                </a:solidFill>
              </a:rPr>
              <a:t>Ил</a:t>
            </a:r>
            <a:r>
              <a:rPr lang="ru-RU" sz="1200" b="1" dirty="0">
                <a:solidFill>
                  <a:srgbClr val="002060"/>
                </a:solidFill>
              </a:rPr>
              <a:t>. 37 – </a:t>
            </a:r>
            <a:r>
              <a:rPr lang="en-US" sz="1200" b="1" dirty="0">
                <a:solidFill>
                  <a:srgbClr val="002060"/>
                </a:solidFill>
                <a:hlinkClick r:id="rId14"/>
              </a:rPr>
              <a:t>https://mikluho-maclay.ru/wp-content/uploads/2019/09/5.jpg</a:t>
            </a:r>
            <a:endParaRPr lang="ru-RU" sz="1200" b="1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Ил. 38 – </a:t>
            </a:r>
            <a:r>
              <a:rPr lang="en-US" sz="1200" b="1" dirty="0">
                <a:hlinkClick r:id="rId15"/>
              </a:rPr>
              <a:t>https://</a:t>
            </a:r>
            <a:r>
              <a:rPr lang="en-US" sz="1200" b="1" dirty="0" smtClean="0">
                <a:hlinkClick r:id="rId15"/>
              </a:rPr>
              <a:t>media.izi.travel/50d0094e-92f2-4e70-b773-53f70d86c81a/b2219f93-8a28-4a12-8e4c-dca2b473fbd2_800x600.jpg</a:t>
            </a:r>
            <a:endParaRPr lang="ru-RU" sz="1200" b="1" dirty="0" smtClean="0"/>
          </a:p>
          <a:p>
            <a:endParaRPr lang="ru-RU" sz="12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911" y="215153"/>
            <a:ext cx="11862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Иллюстративный материал заимствован  из  общедоступных ресурсов  интернета, не содержащих  указаний на авторов этих материалов и каких-либо  ограничений для их </a:t>
            </a:r>
            <a:r>
              <a:rPr lang="ru-RU" sz="1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заимствования</a:t>
            </a: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7472" y="3816399"/>
            <a:ext cx="9941862" cy="273921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Выставка «Вокруг света»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                   </a:t>
            </a:r>
            <a:r>
              <a:rPr lang="ru-RU" sz="1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        </a:t>
            </a:r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220 лет кругосветному плаванию И. Ф. Крузенштерна и Ю. Ф. Лисянского</a:t>
            </a:r>
          </a:p>
          <a:p>
            <a:endParaRPr lang="ru-RU" sz="1400" b="1" dirty="0">
              <a:noFill/>
              <a:latin typeface="Trebuchet MS" panose="020B0603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подготовлена по материалам фондов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Зональной научной библиотеки 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имени Ю. А. Жданова 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Южного федерального университета </a:t>
            </a:r>
            <a:endParaRPr lang="ru-RU" sz="14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rebuchet MS" panose="020B0603020202020204" pitchFamily="34" charset="0"/>
              </a:rPr>
              <a:t>г</a:t>
            </a:r>
            <a:r>
              <a:rPr lang="ru-RU" sz="1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лавным библиотекарем отдела обслуживания пользователей библиотеки  </a:t>
            </a:r>
            <a:r>
              <a:rPr lang="ru-RU" sz="14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Жамгоцевой</a:t>
            </a:r>
            <a:r>
              <a:rPr lang="ru-RU" sz="1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А. Д. </a:t>
            </a:r>
            <a:endParaRPr lang="ru-RU" sz="1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8724" y="257965"/>
            <a:ext cx="90431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Экспедиция снаряжалась на средства Российско-Американской компании, которая находилась в ведении министра коммерции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Н. П. Румянцева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Ч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исто коммерческое плавание превратилось в крупное политическое и научное предприятие, от которого, по его словам,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Р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оссия ждала выдающиеся результаты и научного, и политического характера. </a:t>
            </a:r>
          </a:p>
          <a:p>
            <a:pPr fontAlgn="base"/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777" y="235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3299" y="1298059"/>
            <a:ext cx="91126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«Экспедиция наша, казалось мне, возбудила внимание Европы. Удача в первом сего рода опыте была необходима: ибо в противном случае соотечественники мои были бы может быть ещё на долгое время от такого предприятия отвращены; завистники же России, по всему вероятию, порадовались [бы] такой неудаче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...»</a:t>
            </a:r>
          </a:p>
          <a:p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                         И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. Ф. 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</a:t>
            </a: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Инструкцию, написанную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Румянцевым Крузенштерну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, Александр</a:t>
            </a:r>
            <a:r>
              <a:rPr lang="en-US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I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утвердил 10(22) июля 1803 года, а спустя 17 дней «Надежда» и «Нева» покинули Кронштадт.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44044" y="4632993"/>
            <a:ext cx="6566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Инструкция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Главного правления Российско-Американской компании начальнику первой русской кругосветной экспедиции капитан-лейтенанту 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И. Ф. Крузенштерну 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[Документ] : 29 мая 1803 г. - 1803. -Л. 1-13. - (Фонд Санкт-Петербургский Главный архив, I-7. Опись № 6, 1802 г. ; Д. 1, п. 27). </a:t>
            </a:r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-Копия</a:t>
            </a: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b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Написано от руки, чернила, текст на обеих сторонах листа.</a:t>
            </a:r>
            <a:b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Министерство иностранных дел Российской Федерации, Архив внешней политики Российской империи. </a:t>
            </a:r>
            <a:b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Trebuchet MS" panose="020B0603020202020204" pitchFamily="34" charset="0"/>
              </a:rPr>
              <a:t>Документ из фонда Архива внешней политики Российской империи 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99" y="4279170"/>
            <a:ext cx="1983846" cy="2490809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62" y="3980586"/>
            <a:ext cx="1983845" cy="249905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6" y="3602224"/>
            <a:ext cx="1983845" cy="2499052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38361" y="3068586"/>
            <a:ext cx="6929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Подробные рекомендации, маршруты и ожидания мореплавателей описаны в рукописном документе «Инструкция Главного правления Российско-Американской компании начальнику первой русской кругосветной экспедиции капитан-лейтенанту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И. Ф. Крузенштерну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»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550614" y="3458133"/>
            <a:ext cx="2559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3.  Министр коммерции Российской империи, граф Румянцев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0922" r="9026" b="12915"/>
          <a:stretch/>
        </p:blipFill>
        <p:spPr>
          <a:xfrm>
            <a:off x="9550097" y="30503"/>
            <a:ext cx="2480554" cy="3414408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6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9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59484" y="95660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2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Цели и задачи</a:t>
            </a:r>
            <a:endParaRPr lang="ru-RU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2067340" y="6146800"/>
            <a:ext cx="751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4827" y="600196"/>
            <a:ext cx="82163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Совершить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первое кругосветное плавание в истории российского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флота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Доставить-забрать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товары из Русской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Америки;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Установить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дипломатические контакты с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Японией;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Показать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выгодность прямой торговли мехами из Русской Америки в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Китай;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Доказать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выгоду морского пути из Русской Америки в Петербург в сравнении с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наземным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;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Исследовать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устье  Амура и прилегающих областей в целях поиска удобных путей снабжения и портов для русского Тихоокеанского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флота;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Провести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различные географические наблюдения и научные исследования по маршруту экспедиции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r>
              <a:rPr lang="en-US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400" b="0" i="0" dirty="0">
              <a:solidFill>
                <a:srgbClr val="00206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7756" y="294745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5839" y="2403478"/>
            <a:ext cx="10785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Корабли должны были пересечь два океана, обогнуть опасный мыс Горн, славившийся своими бурями, подняться до 60° </a:t>
            </a:r>
            <a:r>
              <a:rPr lang="ru-RU" sz="14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с.ш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., посетить ряд малоизученных берегов и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стараться изведывать поверхность моря неизвестную…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Статься может,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что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гений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открытий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предоставил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эту славу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российскому флоту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под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управлением вашим.»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(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из письма 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Министра коммерции, графа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Н.П</a:t>
            </a:r>
            <a:r>
              <a:rPr lang="ru-RU" sz="12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Румянцева к </a:t>
            </a:r>
            <a:r>
              <a:rPr lang="ru-RU" sz="12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капитану Крузенштерну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 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7" t="16918" r="36693" b="13201"/>
          <a:stretch/>
        </p:blipFill>
        <p:spPr>
          <a:xfrm>
            <a:off x="10618799" y="3849242"/>
            <a:ext cx="1522851" cy="219205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048000" y="15823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4861" r="36397" b="18735"/>
          <a:stretch/>
        </p:blipFill>
        <p:spPr>
          <a:xfrm>
            <a:off x="8940972" y="3660761"/>
            <a:ext cx="1522851" cy="22025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3" t="18814" r="36298" b="13202"/>
          <a:stretch/>
        </p:blipFill>
        <p:spPr>
          <a:xfrm>
            <a:off x="7259410" y="3511316"/>
            <a:ext cx="1559913" cy="22147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34722" r="9584" b="6111"/>
          <a:stretch/>
        </p:blipFill>
        <p:spPr>
          <a:xfrm>
            <a:off x="8272631" y="17134"/>
            <a:ext cx="3899130" cy="202882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8483838" y="2116396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13462" r="23082" b="11799"/>
          <a:stretch/>
        </p:blipFill>
        <p:spPr>
          <a:xfrm>
            <a:off x="161493" y="3348479"/>
            <a:ext cx="4668168" cy="239279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19"/>
          <p:cNvSpPr txBox="1"/>
          <p:nvPr/>
        </p:nvSpPr>
        <p:spPr>
          <a:xfrm>
            <a:off x="111923" y="5679745"/>
            <a:ext cx="5031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5. Карта Первое русское кругосветное плавание. -  </a:t>
            </a: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 кн. : </a:t>
            </a:r>
            <a:r>
              <a:rPr lang="ru-RU" sz="1200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Невский, В. В. 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Вокруг света под русским флагом. Первое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кругосветное путешествие русских на кораблях Надежда и Нева под начальством Флота Капитан-Лейтенантов Ивана Крузенштерна и Юрия Лисянского в 1803-1806 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годах, 1953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9211004" y="2039136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4. И. Ф. Крузенштерн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23"/>
          <p:cNvSpPr/>
          <p:nvPr/>
        </p:nvSpPr>
        <p:spPr>
          <a:xfrm>
            <a:off x="6285857" y="5783008"/>
            <a:ext cx="4743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solidFill>
                  <a:srgbClr val="0070C0"/>
                </a:solidFill>
                <a:latin typeface="Trebuchet MS" panose="020B0603020202020204" pitchFamily="34" charset="0"/>
              </a:rPr>
              <a:t>Письмо Г. Министра </a:t>
            </a:r>
            <a:r>
              <a:rPr lang="ru-RU" sz="1200" u="sng" dirty="0" err="1">
                <a:solidFill>
                  <a:srgbClr val="0070C0"/>
                </a:solidFill>
                <a:latin typeface="Trebuchet MS" panose="020B0603020202020204" pitchFamily="34" charset="0"/>
              </a:rPr>
              <a:t>Коммерціи</a:t>
            </a:r>
            <a:r>
              <a:rPr lang="ru-RU" sz="1200" u="sng" dirty="0">
                <a:solidFill>
                  <a:srgbClr val="0070C0"/>
                </a:solidFill>
                <a:latin typeface="Trebuchet MS" panose="020B0603020202020204" pitchFamily="34" charset="0"/>
              </a:rPr>
              <a:t> Графа Николая Петровича </a:t>
            </a:r>
            <a:r>
              <a:rPr lang="ru-RU" sz="1200" u="sng" dirty="0" err="1">
                <a:solidFill>
                  <a:srgbClr val="0070C0"/>
                </a:solidFill>
                <a:latin typeface="Trebuchet MS" panose="020B0603020202020204" pitchFamily="34" charset="0"/>
              </a:rPr>
              <a:t>Румянцова</a:t>
            </a:r>
            <a:r>
              <a:rPr lang="ru-RU" sz="1200" u="sng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u="sng" dirty="0" err="1">
                <a:solidFill>
                  <a:srgbClr val="0070C0"/>
                </a:solidFill>
                <a:latin typeface="Trebuchet MS" panose="020B0603020202020204" pitchFamily="34" charset="0"/>
              </a:rPr>
              <a:t>къ</a:t>
            </a:r>
            <a:r>
              <a:rPr lang="ru-RU" sz="1200" u="sng" dirty="0">
                <a:solidFill>
                  <a:srgbClr val="0070C0"/>
                </a:solidFill>
                <a:latin typeface="Trebuchet MS" panose="020B0603020202020204" pitchFamily="34" charset="0"/>
              </a:rPr>
              <a:t> Капитану Ивану </a:t>
            </a:r>
            <a:r>
              <a:rPr lang="ru-RU" sz="1200" u="sng" dirty="0" err="1">
                <a:solidFill>
                  <a:srgbClr val="0070C0"/>
                </a:solidFill>
                <a:latin typeface="Trebuchet MS" panose="020B0603020202020204" pitchFamily="34" charset="0"/>
              </a:rPr>
              <a:t>Ѳедоровичу</a:t>
            </a:r>
            <a:r>
              <a:rPr lang="ru-RU" sz="1200" u="sng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u-RU" sz="1200" u="sng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Крузенштерну</a:t>
            </a:r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. - </a:t>
            </a:r>
          </a:p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В кн. : </a:t>
            </a:r>
            <a:r>
              <a:rPr lang="ru-RU" sz="1200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Крузенштерн, И. Ф. 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Путешествие вокруг света в 1803, 1804, 1805 и 1806 годах. Часть 3. — СПб., 1812., дореформенная орфография</a:t>
            </a:r>
            <a:endParaRPr lang="ru-RU" sz="1200" b="0" i="0" dirty="0">
              <a:solidFill>
                <a:srgbClr val="0070C0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9082" y="554098"/>
            <a:ext cx="11990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26 июля (7 августа) 1803 г. началось первое русское кругосветное плавание (1803-1806) на двух парусных шлюпах «Надежда» и «Нева» под общим руководством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Ивана Фёдоровича Крузенштерна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Для экспедиции капитан-лейтенантом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Юрием Фёдорович Лисянским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Лондоне было приобретено два судна — «Надежда» и «Нева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».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Командование «Надеждой» принял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Крузенштерн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«Невой» —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Лисянский.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0215" y="154434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3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О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писание</a:t>
            </a:r>
            <a:endParaRPr lang="ru-RU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33440" r="55732" b="27272"/>
          <a:stretch/>
        </p:blipFill>
        <p:spPr>
          <a:xfrm>
            <a:off x="246702" y="1846315"/>
            <a:ext cx="5347796" cy="3383950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38088" r="50109" b="31921"/>
          <a:stretch/>
        </p:blipFill>
        <p:spPr>
          <a:xfrm>
            <a:off x="6486123" y="1842637"/>
            <a:ext cx="5281808" cy="338762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69082" y="1323095"/>
            <a:ext cx="1182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Это плавание ознаменовало выход российского флота в открытый океан и положило начало российским научным исследованиям 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открытиям.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53748" y="59932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69082" y="5739159"/>
            <a:ext cx="1199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Первое русское кругосветное плавание во многих отношениях имело уникальные черты. Например, впервые в истории мореплавания одна экспедиция должна была выполнить несколько миссий, осуществлялась на двух кораблях, действующих самостоятельно, проходила по заранее разработанному командиром календарному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плану.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7" name="TextBox 4"/>
          <p:cNvSpPr txBox="1"/>
          <p:nvPr/>
        </p:nvSpPr>
        <p:spPr>
          <a:xfrm>
            <a:off x="246702" y="5202780"/>
            <a:ext cx="355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6. Первое русское кругосветное плавание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061390" y="5642393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017" y="539136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6486123" y="5252867"/>
            <a:ext cx="347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7. И. Ф. Крузенштерн и Ю. Ф. Лисянский 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188581" y="575109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Ил. 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19453" r="66484" b="21350"/>
          <a:stretch/>
        </p:blipFill>
        <p:spPr>
          <a:xfrm>
            <a:off x="69868" y="864067"/>
            <a:ext cx="3563333" cy="4939645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6640" y="94730"/>
            <a:ext cx="4302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4</a:t>
            </a:r>
            <a:r>
              <a:rPr lang="ru-RU" b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b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Известные участники экспедиции</a:t>
            </a:r>
            <a:endParaRPr lang="ru-RU" u="sng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10686" y="686092"/>
            <a:ext cx="65535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Крузенштерн Иван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Фёдорович</a:t>
            </a: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российский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мореплаватель, руководитель первой русской кругосветной экспедиции, выдающийся военно-морской деятель, один из основоположников океанографии, национальной школы подготовки и воспитания отечественного флота, адмирал (1841 г.), член-корреспондент (1803 г.) и почётный член (1806 г.) Петербургской академии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наук,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3913" y="3895599"/>
            <a:ext cx="7613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честь Крузенштерна названы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не только 13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географических объектов в различных частях планеты: два атолла, остров, два пролива, три горы, три мыса, риф и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губа, но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и лунный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кратер.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83913" y="2255649"/>
            <a:ext cx="64293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исследователь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, составивший «сокровищницу всех гидрографических сведений о Тихом океане» — «Атлас Южного моря», организатор и инициатор многих экспедиций русских мореплавателей, один из основателей Русского географического общества.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6317" y="5619046"/>
            <a:ext cx="3430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79" y="50752"/>
            <a:ext cx="1653824" cy="21014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3983913" y="3156935"/>
            <a:ext cx="79701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Как замечает в своем дневнике современник Крузенштерна 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М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. А</a:t>
            </a:r>
            <a:r>
              <a:rPr lang="ru-RU" sz="1400" i="1" dirty="0">
                <a:solidFill>
                  <a:srgbClr val="002060"/>
                </a:solidFill>
                <a:latin typeface="Trebuchet MS" panose="020B0603020202020204" pitchFamily="34" charset="0"/>
              </a:rPr>
              <a:t>. </a:t>
            </a:r>
            <a:r>
              <a:rPr lang="ru-RU" sz="14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Корф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(историк и библиограф)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«по ученым его заслугам такой репутацией в европейском ученом мире, какую едва ли имеет кто-нибудь из других наших ученых».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0" t="24479" r="5396" b="35078"/>
          <a:stretch/>
        </p:blipFill>
        <p:spPr>
          <a:xfrm>
            <a:off x="3947926" y="4597519"/>
            <a:ext cx="4438185" cy="198499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1" t="20577" r="7723" b="33635"/>
          <a:stretch/>
        </p:blipFill>
        <p:spPr>
          <a:xfrm>
            <a:off x="8773569" y="4583424"/>
            <a:ext cx="3211551" cy="197068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8876370" y="6510533"/>
            <a:ext cx="3005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Ил. 11. Крузенштерн (лунный кратер)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686" y="6545767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10. Остров Крузенштерна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47439" y="5795738"/>
            <a:ext cx="3585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9. Портрет И. Ф. Крузенштерна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10461099" y="2187438"/>
            <a:ext cx="162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12. Герб рода Крузенштернов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0461099" y="2308505"/>
            <a:ext cx="1627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10564237" y="2444817"/>
            <a:ext cx="131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-3604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9435" r="35154" b="21969"/>
          <a:stretch/>
        </p:blipFill>
        <p:spPr>
          <a:xfrm>
            <a:off x="315241" y="429589"/>
            <a:ext cx="3572758" cy="4810027"/>
          </a:xfrm>
          <a:prstGeom prst="rect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047045" y="318763"/>
            <a:ext cx="492332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 Лисянский Юрий Фёдорович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русский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мореплаватель, исследователь, писатель, военный моряк. Наиболее известен как командир 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шлюпа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«Нева» во время 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первой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русской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4" tooltip="Первая русская кругосветная экспедиция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кругосветной экспедиции.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Капитан 1 ранга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 (1809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).</a:t>
            </a: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Трижды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в жизни Лисянский был первым: первым совершил под российским флагом кругосветное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путешествие (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его «Нева» первой вернулась в </a:t>
            </a:r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Кронштадт),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первым продолжил путь от Русской Америки до Кронштадта, первым открыл необитаемый остров в центральной акватории Тихого океана. </a:t>
            </a:r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Ныне </a:t>
            </a:r>
            <a:r>
              <a:rPr lang="ru-RU" sz="1400" dirty="0">
                <a:solidFill>
                  <a:srgbClr val="002060"/>
                </a:solidFill>
                <a:latin typeface="Trebuchet MS" panose="020B0603020202020204" pitchFamily="34" charset="0"/>
              </a:rPr>
              <a:t>его именем названы залив, полуостров, пролив, река и мыс на побережье Северной Америки в районе архипелага Александра, один из островов Гавайского архипелага, подводная года в Охотском море и полуостров на Северном побережье Охотского моря.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153" y="787204"/>
            <a:ext cx="2667000" cy="18859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1" t="58032" r="3061" b="17076"/>
          <a:stretch/>
        </p:blipFill>
        <p:spPr>
          <a:xfrm>
            <a:off x="9213569" y="3547482"/>
            <a:ext cx="2736753" cy="202112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213569" y="5740373"/>
            <a:ext cx="2438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15. Полуостров Лисянского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27999" y="2807618"/>
            <a:ext cx="265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14. Остров Лисянского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692" y="5259698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Ил. 13. Портрет Ю. Ф. Лисянского</a:t>
            </a:r>
            <a:endParaRPr lang="ru-RU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6585D0CF633BD44A0CEA0CE3264F6E6" ma:contentTypeVersion="14" ma:contentTypeDescription="Создание документа." ma:contentTypeScope="" ma:versionID="1bee6b41a8b728e2d16816ad61d84294">
  <xsd:schema xmlns:xsd="http://www.w3.org/2001/XMLSchema" xmlns:xs="http://www.w3.org/2001/XMLSchema" xmlns:p="http://schemas.microsoft.com/office/2006/metadata/properties" xmlns:ns3="9345a44f-7ef5-4e94-a67e-4c7be68f6483" xmlns:ns4="d27ad91e-e5d4-45ae-8fd0-0ebd25a89c91" targetNamespace="http://schemas.microsoft.com/office/2006/metadata/properties" ma:root="true" ma:fieldsID="56940d98130265fdb6e14718760538a9" ns3:_="" ns4:_="">
    <xsd:import namespace="9345a44f-7ef5-4e94-a67e-4c7be68f6483"/>
    <xsd:import namespace="d27ad91e-e5d4-45ae-8fd0-0ebd25a89c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5a44f-7ef5-4e94-a67e-4c7be68f64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ad91e-e5d4-45ae-8fd0-0ebd25a89c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830D5E-F4C2-497B-974A-B456798356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4034DA-947B-4893-B336-802227DB98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5a44f-7ef5-4e94-a67e-4c7be68f6483"/>
    <ds:schemaRef ds:uri="d27ad91e-e5d4-45ae-8fd0-0ebd25a89c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5BFA01-B82F-41C3-A151-0199509AA77F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9345a44f-7ef5-4e94-a67e-4c7be68f648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d27ad91e-e5d4-45ae-8fd0-0ebd25a89c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26866</TotalTime>
  <Words>9062</Words>
  <Application>Microsoft Office PowerPoint</Application>
  <PresentationFormat>Широкоэкранный</PresentationFormat>
  <Paragraphs>468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Georgia</vt:lpstr>
      <vt:lpstr>PT Sans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Жамгоцева Анжелика Дмитриевна</dc:creator>
  <cp:lastModifiedBy>Жамгоцева Анжелика Дмитриевна</cp:lastModifiedBy>
  <cp:revision>600</cp:revision>
  <dcterms:created xsi:type="dcterms:W3CDTF">2023-02-03T10:17:34Z</dcterms:created>
  <dcterms:modified xsi:type="dcterms:W3CDTF">2023-06-16T08:38:12Z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0x010100C6585D0CF633BD44A0CEA0CE3264F6E6</vt:lpwstr>
  </property>
</Properties>
</file>