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18A70-EEDF-4115-8C61-6820947E327B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4"/>
            <a:ext cx="7772400" cy="1000108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3100" dirty="0" smtClean="0"/>
              <a:t>Принципы автоматизации взаимодействия подразделений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на примере библиотеки и издательства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500174"/>
            <a:ext cx="83582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Автоматизация </a:t>
            </a:r>
            <a:r>
              <a:rPr lang="ru-RU" dirty="0" smtClean="0"/>
              <a:t>только процессов, имеющих общие </a:t>
            </a:r>
            <a:r>
              <a:rPr lang="ru-RU" dirty="0" smtClean="0"/>
              <a:t>ресурсы.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 Автоматизация </a:t>
            </a:r>
            <a:r>
              <a:rPr lang="ru-RU" dirty="0" smtClean="0"/>
              <a:t>перемещения </a:t>
            </a:r>
            <a:r>
              <a:rPr lang="ru-RU" dirty="0" smtClean="0"/>
              <a:t>ресурсов.</a:t>
            </a:r>
          </a:p>
          <a:p>
            <a:r>
              <a:rPr lang="ru-RU" dirty="0" smtClean="0"/>
              <a:t>3. Предоставление сотрудникам минимально необходимого доступа к ресурсам.</a:t>
            </a:r>
            <a:endParaRPr lang="ru-RU" dirty="0" smtClean="0"/>
          </a:p>
          <a:p>
            <a:r>
              <a:rPr lang="ru-RU" dirty="0" smtClean="0"/>
              <a:t>4. Минимальное </a:t>
            </a:r>
            <a:r>
              <a:rPr lang="ru-RU" dirty="0" smtClean="0"/>
              <a:t>увеличение количества </a:t>
            </a:r>
            <a:r>
              <a:rPr lang="ru-RU" dirty="0" smtClean="0"/>
              <a:t>операций.</a:t>
            </a:r>
            <a:endParaRPr lang="ru-RU" dirty="0" smtClean="0"/>
          </a:p>
          <a:p>
            <a:r>
              <a:rPr lang="ru-RU" dirty="0" smtClean="0"/>
              <a:t>5. Минимальное </a:t>
            </a:r>
            <a:r>
              <a:rPr lang="ru-RU" dirty="0" smtClean="0"/>
              <a:t>увеличение количества используемых технических </a:t>
            </a:r>
            <a:r>
              <a:rPr lang="ru-RU" dirty="0" smtClean="0"/>
              <a:t>средств.</a:t>
            </a:r>
            <a:endParaRPr lang="ru-RU" dirty="0" smtClean="0"/>
          </a:p>
          <a:p>
            <a:r>
              <a:rPr lang="ru-RU" dirty="0" smtClean="0"/>
              <a:t>6. Минимальное </a:t>
            </a:r>
            <a:r>
              <a:rPr lang="ru-RU" dirty="0" smtClean="0"/>
              <a:t>влияние на технологические процессы каждого </a:t>
            </a:r>
            <a:r>
              <a:rPr lang="ru-RU" dirty="0" smtClean="0"/>
              <a:t>подразделения.</a:t>
            </a:r>
            <a:endParaRPr lang="ru-RU" dirty="0" smtClean="0"/>
          </a:p>
          <a:p>
            <a:r>
              <a:rPr lang="ru-RU" dirty="0" smtClean="0"/>
              <a:t>7. Равный </a:t>
            </a:r>
            <a:r>
              <a:rPr lang="ru-RU" dirty="0" smtClean="0"/>
              <a:t>доступ к информации для обоих </a:t>
            </a:r>
            <a:r>
              <a:rPr lang="ru-RU" dirty="0" smtClean="0"/>
              <a:t>подразделений.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Пример: исполнение </a:t>
            </a:r>
            <a:r>
              <a:rPr lang="ru-RU" b="1" dirty="0" smtClean="0"/>
              <a:t>заявки на издание учебника / учебного пособия</a:t>
            </a:r>
          </a:p>
          <a:p>
            <a:endParaRPr lang="ru-RU" dirty="0" smtClean="0"/>
          </a:p>
          <a:p>
            <a:r>
              <a:rPr lang="ru-RU" u="dottedHeavy" dirty="0" smtClean="0">
                <a:uFill>
                  <a:solidFill>
                    <a:schemeClr val="accent2">
                      <a:lumMod val="75000"/>
                    </a:schemeClr>
                  </a:solidFill>
                </a:uFill>
              </a:rPr>
              <a:t>Размещение </a:t>
            </a:r>
            <a:r>
              <a:rPr lang="ru-RU" u="dottedHeavy" dirty="0" smtClean="0">
                <a:uFill>
                  <a:solidFill>
                    <a:schemeClr val="accent2">
                      <a:lumMod val="75000"/>
                    </a:schemeClr>
                  </a:solidFill>
                </a:uFill>
              </a:rPr>
              <a:t>заявки</a:t>
            </a:r>
            <a:r>
              <a:rPr lang="ru-RU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 </a:t>
            </a:r>
            <a:r>
              <a:rPr lang="ru-RU" dirty="0" smtClean="0"/>
              <a:t>- </a:t>
            </a:r>
            <a:r>
              <a:rPr lang="ru-RU" u="heavy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проверка заполнения заявки</a:t>
            </a:r>
            <a:r>
              <a:rPr lang="ru-RU" dirty="0" smtClean="0"/>
              <a:t> - </a:t>
            </a:r>
            <a:r>
              <a:rPr lang="ru-RU" u="dashLongHeavy" dirty="0" smtClean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оценка заявки библиотекой</a:t>
            </a:r>
            <a:r>
              <a:rPr lang="ru-RU" dirty="0" smtClean="0"/>
              <a:t> - </a:t>
            </a:r>
            <a:r>
              <a:rPr lang="ru-RU" u="heavy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оценка заявки издательством</a:t>
            </a:r>
            <a:r>
              <a:rPr lang="ru-RU" dirty="0" smtClean="0"/>
              <a:t> - </a:t>
            </a:r>
            <a:r>
              <a:rPr lang="ru-RU" u="dottedHeavy" dirty="0" smtClean="0">
                <a:uFill>
                  <a:solidFill>
                    <a:schemeClr val="accent2">
                      <a:lumMod val="75000"/>
                    </a:schemeClr>
                  </a:solidFill>
                </a:uFill>
              </a:rPr>
              <a:t>загрузка рукописи</a:t>
            </a:r>
            <a:r>
              <a:rPr lang="ru-RU" dirty="0" smtClean="0"/>
              <a:t> - </a:t>
            </a:r>
            <a:r>
              <a:rPr lang="ru-RU" u="heavy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проверка на некорректные заимствования</a:t>
            </a:r>
            <a:r>
              <a:rPr lang="ru-RU" dirty="0" smtClean="0"/>
              <a:t> - </a:t>
            </a:r>
            <a:r>
              <a:rPr lang="ru-RU" u="heavy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заключение лицензионного договора</a:t>
            </a:r>
            <a:r>
              <a:rPr lang="ru-RU" dirty="0" smtClean="0"/>
              <a:t> - </a:t>
            </a:r>
            <a:r>
              <a:rPr lang="ru-RU" u="heavy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присвоение ISBN</a:t>
            </a:r>
            <a:r>
              <a:rPr lang="ru-RU" dirty="0" smtClean="0"/>
              <a:t> - </a:t>
            </a:r>
            <a:r>
              <a:rPr lang="ru-RU" u="heavy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загрузка готового учебника</a:t>
            </a:r>
            <a:r>
              <a:rPr lang="ru-RU" dirty="0" smtClean="0"/>
              <a:t> - </a:t>
            </a:r>
            <a:r>
              <a:rPr lang="ru-RU" u="heavy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проверка готовности</a:t>
            </a:r>
            <a:r>
              <a:rPr lang="ru-RU" dirty="0" smtClean="0"/>
              <a:t> - </a:t>
            </a:r>
            <a:r>
              <a:rPr lang="ru-RU" u="dashLongHeavy" dirty="0" smtClean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размещение в </a:t>
            </a:r>
            <a:r>
              <a:rPr lang="ru-RU" u="dashLongHeavy" dirty="0" smtClean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репозитории</a:t>
            </a:r>
            <a:r>
              <a:rPr lang="ru-RU" dirty="0" smtClean="0"/>
              <a:t> – </a:t>
            </a:r>
            <a:r>
              <a:rPr lang="ru-RU" u="dashLongHeavy" dirty="0" smtClean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книгообеспеченность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uFill>
                  <a:solidFill>
                    <a:schemeClr val="accent2">
                      <a:lumMod val="75000"/>
                    </a:schemeClr>
                  </a:solidFill>
                </a:uFill>
              </a:rPr>
              <a:t>участники процесса: </a:t>
            </a:r>
            <a:r>
              <a:rPr lang="ru-RU" u="dottedHeavy" dirty="0" smtClean="0">
                <a:uFill>
                  <a:solidFill>
                    <a:schemeClr val="accent2">
                      <a:lumMod val="75000"/>
                    </a:schemeClr>
                  </a:solidFill>
                </a:uFill>
              </a:rPr>
              <a:t>преподаватель</a:t>
            </a:r>
            <a:r>
              <a:rPr lang="ru-RU" dirty="0" smtClean="0">
                <a:uFill>
                  <a:solidFill>
                    <a:schemeClr val="accent2">
                      <a:lumMod val="75000"/>
                    </a:schemeClr>
                  </a:solidFill>
                </a:uFill>
              </a:rPr>
              <a:t>,</a:t>
            </a:r>
            <a:r>
              <a:rPr lang="ru-RU" dirty="0" smtClean="0"/>
              <a:t> </a:t>
            </a:r>
            <a:r>
              <a:rPr lang="ru-RU" u="dashLongHeavy" dirty="0" smtClean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библиотека</a:t>
            </a:r>
            <a:r>
              <a:rPr lang="ru-RU" dirty="0" smtClean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,</a:t>
            </a:r>
            <a:r>
              <a:rPr lang="ru-RU" dirty="0" smtClean="0"/>
              <a:t> </a:t>
            </a:r>
            <a:r>
              <a:rPr lang="ru-RU" u="heavy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издательство</a:t>
            </a:r>
            <a:endParaRPr lang="ru-RU" u="heavy" dirty="0">
              <a:uFill>
                <a:solidFill>
                  <a:schemeClr val="accent1">
                    <a:lumMod val="75000"/>
                  </a:schemeClr>
                </a:solidFill>
              </a:u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7929618" cy="610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52"/>
            <a:ext cx="5405450" cy="647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126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Принципы автоматизации взаимодействия подразделений на примере библиотеки и издательства</vt:lpstr>
      <vt:lpstr>Слайд 2</vt:lpstr>
      <vt:lpstr>Слайд 3</vt:lpstr>
    </vt:vector>
  </TitlesOfParts>
  <Company>ZNB SFEDU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Цифровой репозиторий</dc:title>
  <dc:creator>Пользователь</dc:creator>
  <cp:lastModifiedBy>Пользователь</cp:lastModifiedBy>
  <cp:revision>19</cp:revision>
  <dcterms:created xsi:type="dcterms:W3CDTF">2017-10-13T12:29:38Z</dcterms:created>
  <dcterms:modified xsi:type="dcterms:W3CDTF">2017-10-24T07:58:53Z</dcterms:modified>
</cp:coreProperties>
</file>