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7" r:id="rId2"/>
    <p:sldId id="258" r:id="rId3"/>
    <p:sldId id="259" r:id="rId4"/>
    <p:sldId id="260" r:id="rId5"/>
    <p:sldId id="261" r:id="rId6"/>
    <p:sldId id="262" r:id="rId7"/>
    <p:sldId id="263" r:id="rId8"/>
    <p:sldId id="264" r:id="rId9"/>
    <p:sldId id="266" r:id="rId10"/>
    <p:sldId id="267" r:id="rId11"/>
    <p:sldId id="303" r:id="rId12"/>
    <p:sldId id="300" r:id="rId13"/>
    <p:sldId id="268" r:id="rId14"/>
    <p:sldId id="270" r:id="rId15"/>
    <p:sldId id="304" r:id="rId16"/>
    <p:sldId id="305" r:id="rId17"/>
    <p:sldId id="272" r:id="rId18"/>
    <p:sldId id="275" r:id="rId19"/>
    <p:sldId id="276" r:id="rId20"/>
    <p:sldId id="277" r:id="rId21"/>
    <p:sldId id="278" r:id="rId22"/>
    <p:sldId id="279" r:id="rId23"/>
    <p:sldId id="280" r:id="rId24"/>
    <p:sldId id="282" r:id="rId25"/>
    <p:sldId id="283" r:id="rId26"/>
    <p:sldId id="284" r:id="rId27"/>
    <p:sldId id="285" r:id="rId28"/>
    <p:sldId id="286" r:id="rId29"/>
    <p:sldId id="287" r:id="rId30"/>
    <p:sldId id="288" r:id="rId31"/>
    <p:sldId id="289" r:id="rId32"/>
    <p:sldId id="301" r:id="rId33"/>
    <p:sldId id="302" r:id="rId34"/>
    <p:sldId id="299" r:id="rId35"/>
  </p:sldIdLst>
  <p:sldSz cx="9144000" cy="6858000" type="screen4x3"/>
  <p:notesSz cx="6858000" cy="9144000"/>
  <p:defaultTextStyle>
    <a:lvl1pPr defTabSz="457200">
      <a:defRPr>
        <a:solidFill>
          <a:srgbClr val="3C3C3B"/>
        </a:solidFill>
        <a:latin typeface="+mn-lt"/>
        <a:ea typeface="+mn-ea"/>
        <a:cs typeface="+mn-cs"/>
        <a:sym typeface="Helvetica"/>
      </a:defRPr>
    </a:lvl1pPr>
    <a:lvl2pPr defTabSz="457200">
      <a:defRPr>
        <a:solidFill>
          <a:srgbClr val="3C3C3B"/>
        </a:solidFill>
        <a:latin typeface="+mn-lt"/>
        <a:ea typeface="+mn-ea"/>
        <a:cs typeface="+mn-cs"/>
        <a:sym typeface="Helvetica"/>
      </a:defRPr>
    </a:lvl2pPr>
    <a:lvl3pPr defTabSz="457200">
      <a:defRPr>
        <a:solidFill>
          <a:srgbClr val="3C3C3B"/>
        </a:solidFill>
        <a:latin typeface="+mn-lt"/>
        <a:ea typeface="+mn-ea"/>
        <a:cs typeface="+mn-cs"/>
        <a:sym typeface="Helvetica"/>
      </a:defRPr>
    </a:lvl3pPr>
    <a:lvl4pPr defTabSz="457200">
      <a:defRPr>
        <a:solidFill>
          <a:srgbClr val="3C3C3B"/>
        </a:solidFill>
        <a:latin typeface="+mn-lt"/>
        <a:ea typeface="+mn-ea"/>
        <a:cs typeface="+mn-cs"/>
        <a:sym typeface="Helvetica"/>
      </a:defRPr>
    </a:lvl4pPr>
    <a:lvl5pPr defTabSz="457200">
      <a:defRPr>
        <a:solidFill>
          <a:srgbClr val="3C3C3B"/>
        </a:solidFill>
        <a:latin typeface="+mn-lt"/>
        <a:ea typeface="+mn-ea"/>
        <a:cs typeface="+mn-cs"/>
        <a:sym typeface="Helvetica"/>
      </a:defRPr>
    </a:lvl5pPr>
    <a:lvl6pPr defTabSz="457200">
      <a:defRPr>
        <a:solidFill>
          <a:srgbClr val="3C3C3B"/>
        </a:solidFill>
        <a:latin typeface="+mn-lt"/>
        <a:ea typeface="+mn-ea"/>
        <a:cs typeface="+mn-cs"/>
        <a:sym typeface="Helvetica"/>
      </a:defRPr>
    </a:lvl6pPr>
    <a:lvl7pPr defTabSz="457200">
      <a:defRPr>
        <a:solidFill>
          <a:srgbClr val="3C3C3B"/>
        </a:solidFill>
        <a:latin typeface="+mn-lt"/>
        <a:ea typeface="+mn-ea"/>
        <a:cs typeface="+mn-cs"/>
        <a:sym typeface="Helvetica"/>
      </a:defRPr>
    </a:lvl7pPr>
    <a:lvl8pPr defTabSz="457200">
      <a:defRPr>
        <a:solidFill>
          <a:srgbClr val="3C3C3B"/>
        </a:solidFill>
        <a:latin typeface="+mn-lt"/>
        <a:ea typeface="+mn-ea"/>
        <a:cs typeface="+mn-cs"/>
        <a:sym typeface="Helvetica"/>
      </a:defRPr>
    </a:lvl8pPr>
    <a:lvl9pPr defTabSz="457200">
      <a:defRPr>
        <a:solidFill>
          <a:srgbClr val="3C3C3B"/>
        </a:solidFill>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3C3C3B"/>
        </a:fontRef>
        <a:srgbClr val="3C3C3B"/>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6CACB"/>
          </a:solidFill>
        </a:fill>
      </a:tcStyle>
    </a:wholeTbl>
    <a:band2H>
      <a:tcTxStyle/>
      <a:tcStyle>
        <a:tcBdr/>
        <a:fill>
          <a:solidFill>
            <a:srgbClr val="EBE6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1223"/>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1223"/>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1223"/>
          </a:solidFill>
        </a:fill>
      </a:tcStyle>
    </a:firstRow>
  </a:tblStyle>
  <a:tblStyle styleId="{C7B018BB-80A7-4F77-B60F-C8B233D01FF8}" styleName="">
    <a:tblBg/>
    <a:wholeTbl>
      <a:tcTxStyle b="on" i="on">
        <a:fontRef idx="minor">
          <a:srgbClr val="3C3C3B"/>
        </a:fontRef>
        <a:srgbClr val="3C3C3B"/>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E9E8"/>
          </a:solidFill>
        </a:fill>
      </a:tcStyle>
    </a:wholeTbl>
    <a:band2H>
      <a:tcTxStyle/>
      <a:tcStyle>
        <a:tcBdr/>
        <a:fill>
          <a:solidFill>
            <a:srgbClr val="F4F4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C1BF"/>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C1BF"/>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0C1BF"/>
          </a:solidFill>
        </a:fill>
      </a:tcStyle>
    </a:firstRow>
  </a:tblStyle>
  <a:tblStyle styleId="{EEE7283C-3CF3-47DC-8721-378D4A62B228}" styleName="">
    <a:tblBg/>
    <a:wholeTbl>
      <a:tcTxStyle b="on" i="on">
        <a:fontRef idx="minor">
          <a:srgbClr val="3C3C3B"/>
        </a:fontRef>
        <a:srgbClr val="3C3C3B"/>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3D2CB"/>
          </a:solidFill>
        </a:fill>
      </a:tcStyle>
    </a:wholeTbl>
    <a:band2H>
      <a:tcTxStyle/>
      <a:tcStyle>
        <a:tcBdr/>
        <a:fill>
          <a:solidFill>
            <a:srgbClr val="F9EA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6421"/>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6421"/>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F6421"/>
          </a:solidFill>
        </a:fill>
      </a:tcStyle>
    </a:firstRow>
  </a:tblStyle>
  <a:tblStyle styleId="{CF821DB8-F4EB-4A41-A1BA-3FCAFE7338EE}" styleName="">
    <a:tblBg/>
    <a:wholeTbl>
      <a:tcTxStyle b="on" i="on">
        <a:fontRef idx="minor">
          <a:srgbClr val="3C3C3B"/>
        </a:fontRef>
        <a:srgbClr val="3C3C3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1223"/>
          </a:solidFill>
        </a:fill>
      </a:tcStyle>
    </a:firstCol>
    <a:lastRow>
      <a:tcTxStyle b="on" i="on">
        <a:fontRef idx="minor">
          <a:srgbClr val="3C3C3B"/>
        </a:fontRef>
        <a:srgbClr val="3C3C3B"/>
      </a:tcTxStyle>
      <a:tcStyle>
        <a:tcBdr>
          <a:left>
            <a:ln w="12700" cap="flat">
              <a:noFill/>
              <a:miter lim="400000"/>
            </a:ln>
          </a:left>
          <a:right>
            <a:ln w="12700" cap="flat">
              <a:noFill/>
              <a:miter lim="400000"/>
            </a:ln>
          </a:right>
          <a:top>
            <a:ln w="50800" cap="flat">
              <a:solidFill>
                <a:srgbClr val="3C3C3B"/>
              </a:solidFill>
              <a:prstDash val="solid"/>
              <a:bevel/>
            </a:ln>
          </a:top>
          <a:bottom>
            <a:ln w="25400" cap="flat">
              <a:solidFill>
                <a:srgbClr val="3C3C3B"/>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3C3C3B"/>
              </a:solidFill>
              <a:prstDash val="solid"/>
              <a:bevel/>
            </a:ln>
          </a:top>
          <a:bottom>
            <a:ln w="25400" cap="flat">
              <a:solidFill>
                <a:srgbClr val="3C3C3B"/>
              </a:solidFill>
              <a:prstDash val="solid"/>
              <a:bevel/>
            </a:ln>
          </a:bottom>
          <a:insideH>
            <a:ln w="12700" cap="flat">
              <a:noFill/>
              <a:miter lim="400000"/>
            </a:ln>
          </a:insideH>
          <a:insideV>
            <a:ln w="12700" cap="flat">
              <a:noFill/>
              <a:miter lim="400000"/>
            </a:ln>
          </a:insideV>
        </a:tcBdr>
        <a:fill>
          <a:solidFill>
            <a:srgbClr val="791223"/>
          </a:solidFill>
        </a:fill>
      </a:tcStyle>
    </a:firstRow>
  </a:tblStyle>
  <a:tblStyle styleId="{33BA23B1-9221-436E-865A-0063620EA4FD}" styleName="">
    <a:tblBg/>
    <a:wholeTbl>
      <a:tcTxStyle b="on" i="on">
        <a:fontRef idx="minor">
          <a:srgbClr val="3C3C3B"/>
        </a:fontRef>
        <a:srgbClr val="3C3C3B"/>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CDCD"/>
          </a:solidFill>
        </a:fill>
      </a:tcStyle>
    </a:wholeTbl>
    <a:band2H>
      <a:tcTxStyle/>
      <a:tcStyle>
        <a:tcBdr/>
        <a:fill>
          <a:solidFill>
            <a:srgbClr val="E7E7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3C3B"/>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3C3B"/>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C3C3B"/>
          </a:solidFill>
        </a:fill>
      </a:tcStyle>
    </a:firstRow>
  </a:tblStyle>
  <a:tblStyle styleId="{2708684C-4D16-4618-839F-0558EEFCDFE6}" styleName="">
    <a:tblBg/>
    <a:wholeTbl>
      <a:tcTxStyle b="on" i="on">
        <a:fontRef idx="minor">
          <a:srgbClr val="3C3C3B"/>
        </a:fontRef>
        <a:srgbClr val="3C3C3B"/>
      </a:tcTxStyle>
      <a:tcStyle>
        <a:tcBdr>
          <a:left>
            <a:ln w="12700" cap="flat">
              <a:solidFill>
                <a:srgbClr val="3C3C3B"/>
              </a:solidFill>
              <a:prstDash val="solid"/>
              <a:bevel/>
            </a:ln>
          </a:left>
          <a:right>
            <a:ln w="12700" cap="flat">
              <a:solidFill>
                <a:srgbClr val="3C3C3B"/>
              </a:solidFill>
              <a:prstDash val="solid"/>
              <a:bevel/>
            </a:ln>
          </a:right>
          <a:top>
            <a:ln w="12700" cap="flat">
              <a:solidFill>
                <a:srgbClr val="3C3C3B"/>
              </a:solidFill>
              <a:prstDash val="solid"/>
              <a:bevel/>
            </a:ln>
          </a:top>
          <a:bottom>
            <a:ln w="12700" cap="flat">
              <a:solidFill>
                <a:srgbClr val="3C3C3B"/>
              </a:solidFill>
              <a:prstDash val="solid"/>
              <a:bevel/>
            </a:ln>
          </a:bottom>
          <a:insideH>
            <a:ln w="12700" cap="flat">
              <a:solidFill>
                <a:srgbClr val="3C3C3B"/>
              </a:solidFill>
              <a:prstDash val="solid"/>
              <a:bevel/>
            </a:ln>
          </a:insideH>
          <a:insideV>
            <a:ln w="12700" cap="flat">
              <a:solidFill>
                <a:srgbClr val="3C3C3B"/>
              </a:solidFill>
              <a:prstDash val="solid"/>
              <a:bevel/>
            </a:ln>
          </a:insideV>
        </a:tcBdr>
        <a:fill>
          <a:solidFill>
            <a:srgbClr val="3C3C3B">
              <a:alpha val="20000"/>
            </a:srgbClr>
          </a:solidFill>
        </a:fill>
      </a:tcStyle>
    </a:wholeTbl>
    <a:band2H>
      <a:tcTxStyle/>
      <a:tcStyle>
        <a:tcBdr/>
        <a:fill>
          <a:solidFill>
            <a:srgbClr val="FFFFFF"/>
          </a:solidFill>
        </a:fill>
      </a:tcStyle>
    </a:band2H>
    <a:firstCol>
      <a:tcTxStyle b="on" i="on">
        <a:fontRef idx="minor">
          <a:srgbClr val="3C3C3B"/>
        </a:fontRef>
        <a:srgbClr val="3C3C3B"/>
      </a:tcTxStyle>
      <a:tcStyle>
        <a:tcBdr>
          <a:left>
            <a:ln w="12700" cap="flat">
              <a:solidFill>
                <a:srgbClr val="3C3C3B"/>
              </a:solidFill>
              <a:prstDash val="solid"/>
              <a:bevel/>
            </a:ln>
          </a:left>
          <a:right>
            <a:ln w="12700" cap="flat">
              <a:solidFill>
                <a:srgbClr val="3C3C3B"/>
              </a:solidFill>
              <a:prstDash val="solid"/>
              <a:bevel/>
            </a:ln>
          </a:right>
          <a:top>
            <a:ln w="12700" cap="flat">
              <a:solidFill>
                <a:srgbClr val="3C3C3B"/>
              </a:solidFill>
              <a:prstDash val="solid"/>
              <a:bevel/>
            </a:ln>
          </a:top>
          <a:bottom>
            <a:ln w="12700" cap="flat">
              <a:solidFill>
                <a:srgbClr val="3C3C3B"/>
              </a:solidFill>
              <a:prstDash val="solid"/>
              <a:bevel/>
            </a:ln>
          </a:bottom>
          <a:insideH>
            <a:ln w="12700" cap="flat">
              <a:solidFill>
                <a:srgbClr val="3C3C3B"/>
              </a:solidFill>
              <a:prstDash val="solid"/>
              <a:bevel/>
            </a:ln>
          </a:insideH>
          <a:insideV>
            <a:ln w="12700" cap="flat">
              <a:solidFill>
                <a:srgbClr val="3C3C3B"/>
              </a:solidFill>
              <a:prstDash val="solid"/>
              <a:bevel/>
            </a:ln>
          </a:insideV>
        </a:tcBdr>
        <a:fill>
          <a:solidFill>
            <a:srgbClr val="3C3C3B">
              <a:alpha val="20000"/>
            </a:srgbClr>
          </a:solidFill>
        </a:fill>
      </a:tcStyle>
    </a:firstCol>
    <a:lastRow>
      <a:tcTxStyle b="on" i="on">
        <a:fontRef idx="minor">
          <a:srgbClr val="3C3C3B"/>
        </a:fontRef>
        <a:srgbClr val="3C3C3B"/>
      </a:tcTxStyle>
      <a:tcStyle>
        <a:tcBdr>
          <a:left>
            <a:ln w="12700" cap="flat">
              <a:solidFill>
                <a:srgbClr val="3C3C3B"/>
              </a:solidFill>
              <a:prstDash val="solid"/>
              <a:bevel/>
            </a:ln>
          </a:left>
          <a:right>
            <a:ln w="12700" cap="flat">
              <a:solidFill>
                <a:srgbClr val="3C3C3B"/>
              </a:solidFill>
              <a:prstDash val="solid"/>
              <a:bevel/>
            </a:ln>
          </a:right>
          <a:top>
            <a:ln w="50800" cap="flat">
              <a:solidFill>
                <a:srgbClr val="3C3C3B"/>
              </a:solidFill>
              <a:prstDash val="solid"/>
              <a:bevel/>
            </a:ln>
          </a:top>
          <a:bottom>
            <a:ln w="12700" cap="flat">
              <a:solidFill>
                <a:srgbClr val="3C3C3B"/>
              </a:solidFill>
              <a:prstDash val="solid"/>
              <a:bevel/>
            </a:ln>
          </a:bottom>
          <a:insideH>
            <a:ln w="12700" cap="flat">
              <a:solidFill>
                <a:srgbClr val="3C3C3B"/>
              </a:solidFill>
              <a:prstDash val="solid"/>
              <a:bevel/>
            </a:ln>
          </a:insideH>
          <a:insideV>
            <a:ln w="12700" cap="flat">
              <a:solidFill>
                <a:srgbClr val="3C3C3B"/>
              </a:solidFill>
              <a:prstDash val="solid"/>
              <a:bevel/>
            </a:ln>
          </a:insideV>
        </a:tcBdr>
        <a:fill>
          <a:noFill/>
        </a:fill>
      </a:tcStyle>
    </a:lastRow>
    <a:firstRow>
      <a:tcTxStyle b="on" i="on">
        <a:fontRef idx="minor">
          <a:srgbClr val="3C3C3B"/>
        </a:fontRef>
        <a:srgbClr val="3C3C3B"/>
      </a:tcTxStyle>
      <a:tcStyle>
        <a:tcBdr>
          <a:left>
            <a:ln w="12700" cap="flat">
              <a:solidFill>
                <a:srgbClr val="3C3C3B"/>
              </a:solidFill>
              <a:prstDash val="solid"/>
              <a:bevel/>
            </a:ln>
          </a:left>
          <a:right>
            <a:ln w="12700" cap="flat">
              <a:solidFill>
                <a:srgbClr val="3C3C3B"/>
              </a:solidFill>
              <a:prstDash val="solid"/>
              <a:bevel/>
            </a:ln>
          </a:right>
          <a:top>
            <a:ln w="12700" cap="flat">
              <a:solidFill>
                <a:srgbClr val="3C3C3B"/>
              </a:solidFill>
              <a:prstDash val="solid"/>
              <a:bevel/>
            </a:ln>
          </a:top>
          <a:bottom>
            <a:ln w="25400" cap="flat">
              <a:solidFill>
                <a:srgbClr val="3C3C3B"/>
              </a:solidFill>
              <a:prstDash val="solid"/>
              <a:bevel/>
            </a:ln>
          </a:bottom>
          <a:insideH>
            <a:ln w="12700" cap="flat">
              <a:solidFill>
                <a:srgbClr val="3C3C3B"/>
              </a:solidFill>
              <a:prstDash val="solid"/>
              <a:bevel/>
            </a:ln>
          </a:insideH>
          <a:insideV>
            <a:ln w="12700" cap="flat">
              <a:solidFill>
                <a:srgbClr val="3C3C3B"/>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6" autoAdjust="0"/>
    <p:restoredTop sz="66963" autoAdjust="0"/>
  </p:normalViewPr>
  <p:slideViewPr>
    <p:cSldViewPr>
      <p:cViewPr varScale="1">
        <p:scale>
          <a:sx n="44" d="100"/>
          <a:sy n="44" d="100"/>
        </p:scale>
        <p:origin x="-205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8" name="Shape 4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296576941"/>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csl.mendeley.co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mendeley.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prstGeom prst="rect">
            <a:avLst/>
          </a:prstGeom>
        </p:spPr>
        <p:txBody>
          <a:bodyPr/>
          <a:lstStyle/>
          <a:p>
            <a:pPr lvl="0"/>
            <a:endParaRPr/>
          </a:p>
        </p:txBody>
      </p:sp>
      <p:sp>
        <p:nvSpPr>
          <p:cNvPr id="57" name="Shape 57"/>
          <p:cNvSpPr>
            <a:spLocks noGrp="1"/>
          </p:cNvSpPr>
          <p:nvPr>
            <p:ph type="body" sz="quarter" idx="1"/>
          </p:nvPr>
        </p:nvSpPr>
        <p:spPr>
          <a:prstGeom prst="rect">
            <a:avLst/>
          </a:prstGeom>
        </p:spPr>
        <p:txBody>
          <a:bodyPr/>
          <a:lstStyle/>
          <a:p>
            <a:pPr lvl="0">
              <a:lnSpc>
                <a:spcPct val="117999"/>
              </a:lnSpc>
              <a:defRPr sz="1800"/>
            </a:pPr>
            <a:r>
              <a:rPr sz="1400"/>
              <a:t>Welcome to this introductory session on Mendeley. This presentation will cover the basics of what Mendeley is, how it can help to improve your research and writing processes and how you actually use it.</a:t>
            </a:r>
          </a:p>
          <a:p>
            <a:pPr lvl="0">
              <a:lnSpc>
                <a:spcPct val="117999"/>
              </a:lnSpc>
              <a:defRPr sz="1800"/>
            </a:pPr>
            <a:endParaRPr sz="1400"/>
          </a:p>
          <a:p>
            <a:pPr lvl="0">
              <a:lnSpc>
                <a:spcPct val="117999"/>
              </a:lnSpc>
              <a:defRPr sz="1800"/>
            </a:pPr>
            <a:r>
              <a:rPr sz="1400"/>
              <a:t>Mendeley is designed to help you to achieve three main goals:</a:t>
            </a:r>
          </a:p>
          <a:p>
            <a:pPr lvl="0">
              <a:lnSpc>
                <a:spcPct val="117999"/>
              </a:lnSpc>
              <a:defRPr sz="1800"/>
            </a:pPr>
            <a:endParaRPr sz="1400"/>
          </a:p>
          <a:p>
            <a:pPr lvl="0">
              <a:lnSpc>
                <a:spcPct val="117999"/>
              </a:lnSpc>
              <a:defRPr sz="1800"/>
            </a:pPr>
            <a:r>
              <a:rPr sz="1400" b="1"/>
              <a:t>Organizing</a:t>
            </a:r>
            <a:r>
              <a:rPr sz="1400"/>
              <a:t> your references, by allowing you to create a personal library of materials and structuring it as you see fit. It can help you keep track of different papers you’re reading - by adding notes and highlights, and by remembering where you had reached.</a:t>
            </a:r>
          </a:p>
          <a:p>
            <a:pPr lvl="0">
              <a:lnSpc>
                <a:spcPct val="117999"/>
              </a:lnSpc>
              <a:defRPr sz="1800"/>
            </a:pPr>
            <a:endParaRPr sz="1400"/>
          </a:p>
          <a:p>
            <a:pPr lvl="0">
              <a:lnSpc>
                <a:spcPct val="117999"/>
              </a:lnSpc>
              <a:defRPr sz="1800"/>
            </a:pPr>
            <a:r>
              <a:rPr sz="1400" b="1"/>
              <a:t>Collaborating</a:t>
            </a:r>
            <a:r>
              <a:rPr sz="1400"/>
              <a:t> with others. Mendeley allows you to come together with other users to share references and to exchange ideas. You can also use private groups to share full-text papers and to collaboratively annotate. You can use this functionality to work with people you see every day, or use Mendeley’s social features to find people with similar interests from around the world.</a:t>
            </a:r>
          </a:p>
          <a:p>
            <a:pPr lvl="0">
              <a:lnSpc>
                <a:spcPct val="117999"/>
              </a:lnSpc>
              <a:defRPr sz="1800"/>
            </a:pPr>
            <a:endParaRPr sz="1400"/>
          </a:p>
          <a:p>
            <a:pPr lvl="0">
              <a:lnSpc>
                <a:spcPct val="117999"/>
              </a:lnSpc>
              <a:defRPr sz="1800"/>
            </a:pPr>
            <a:r>
              <a:rPr sz="1400" b="1"/>
              <a:t>Discover</a:t>
            </a:r>
            <a:r>
              <a:rPr sz="1400"/>
              <a:t>. In addition to helping you discover new people to work with, Mendeley can also help you to find new research being published in your field - and to recommend new reading based on the contents of your personal library.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prstGeom prst="rect">
            <a:avLst/>
          </a:prstGeom>
        </p:spPr>
        <p:txBody>
          <a:bodyPr/>
          <a:lstStyle/>
          <a:p>
            <a:pPr lvl="0"/>
            <a:endParaRPr/>
          </a:p>
        </p:txBody>
      </p:sp>
      <p:sp>
        <p:nvSpPr>
          <p:cNvPr id="156" name="Shape 156"/>
          <p:cNvSpPr>
            <a:spLocks noGrp="1"/>
          </p:cNvSpPr>
          <p:nvPr>
            <p:ph type="body" sz="quarter" idx="1"/>
          </p:nvPr>
        </p:nvSpPr>
        <p:spPr>
          <a:prstGeom prst="rect">
            <a:avLst/>
          </a:prstGeom>
        </p:spPr>
        <p:txBody>
          <a:bodyPr/>
          <a:lstStyle/>
          <a:p>
            <a:pPr lvl="0">
              <a:lnSpc>
                <a:spcPct val="117999"/>
              </a:lnSpc>
              <a:defRPr sz="1800"/>
            </a:pPr>
            <a:r>
              <a:rPr sz="1400"/>
              <a:t>Mendeley makes it easy for you to continue building your library.</a:t>
            </a:r>
          </a:p>
          <a:p>
            <a:pPr lvl="0">
              <a:lnSpc>
                <a:spcPct val="117999"/>
              </a:lnSpc>
              <a:defRPr sz="1800"/>
            </a:pPr>
            <a:endParaRPr sz="1400"/>
          </a:p>
          <a:p>
            <a:pPr lvl="0">
              <a:lnSpc>
                <a:spcPct val="117999"/>
              </a:lnSpc>
              <a:defRPr sz="1800"/>
            </a:pPr>
            <a:r>
              <a:rPr sz="1400"/>
              <a:t>The Web Importer is a bookmarklet that you can add to your web browser. When you click on this item in your browser’s favorites, the Web Importer will attempt to detect references on the page you’re viewing and ask if you want to add them to your library. You can also use it to add web pages to your library. I’ll show you the Web Importer in more detail shortly.</a:t>
            </a:r>
          </a:p>
          <a:p>
            <a:pPr lvl="0">
              <a:lnSpc>
                <a:spcPct val="117999"/>
              </a:lnSpc>
              <a:defRPr sz="1800"/>
            </a:pPr>
            <a:endParaRPr sz="1400"/>
          </a:p>
          <a:p>
            <a:pPr lvl="0">
              <a:lnSpc>
                <a:spcPct val="117999"/>
              </a:lnSpc>
              <a:defRPr sz="1800"/>
            </a:pPr>
            <a:r>
              <a:rPr sz="1400"/>
              <a:t>Mendeley also operates a Research Catalog - the largest crowd-sourced collections of Papers available online. You can search the online catalog to identify references you want in your library, and add them with just a few clicks.</a:t>
            </a:r>
          </a:p>
          <a:p>
            <a:pPr lvl="0">
              <a:lnSpc>
                <a:spcPct val="117999"/>
              </a:lnSpc>
              <a:defRPr sz="1800"/>
            </a:pPr>
            <a:endParaRPr sz="1400"/>
          </a:p>
          <a:p>
            <a:pPr lvl="0">
              <a:lnSpc>
                <a:spcPct val="117999"/>
              </a:lnSpc>
              <a:defRPr sz="1800"/>
            </a:pPr>
            <a:r>
              <a:rPr sz="1400"/>
              <a:t>Certain online catalogs, such as ScienceDirect - pictured here - allow you to export references directly to Mendeley. Look out for the Export button on pages like this.</a:t>
            </a:r>
          </a:p>
          <a:p>
            <a:pPr lvl="0">
              <a:lnSpc>
                <a:spcPct val="117999"/>
              </a:lnSpc>
              <a:defRPr sz="1800"/>
            </a:pPr>
            <a:endParaRPr sz="1400"/>
          </a:p>
          <a:p>
            <a:pPr lvl="0">
              <a:lnSpc>
                <a:spcPct val="117999"/>
              </a:lnSpc>
              <a:defRPr sz="1800"/>
            </a:pPr>
            <a:r>
              <a:rPr sz="1400"/>
              <a:t>Other catalogs will allow you to export in file formats such as RIS, which can then be added to Mendeley using the File menu.</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Any time you come across an interesting article online, or when you do a search on Google Scholar or one of our many  partner sites, you can save this article to your library by clicking ‘Save to Mendeley’. A window will then pop up, like the one you see on the right. Select any articles you’d like to import, and then click the green button to save them. Done! Mendeley will also save the PDF, it available.</a:t>
            </a:r>
            <a:endParaRPr lang="en-GB"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0F54C79-F60E-1D4E-B07D-21C57E959240}" type="slidenum">
              <a:rPr lang="en-US" smtClean="0"/>
              <a:t>11</a:t>
            </a:fld>
            <a:endParaRPr lang="en-US"/>
          </a:p>
        </p:txBody>
      </p:sp>
    </p:spTree>
    <p:extLst>
      <p:ext uri="{BB962C8B-B14F-4D97-AF65-F5344CB8AC3E}">
        <p14:creationId xmlns:p14="http://schemas.microsoft.com/office/powerpoint/2010/main" val="2996116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a:spLocks noGrp="1" noRot="1" noChangeAspect="1"/>
          </p:cNvSpPr>
          <p:nvPr>
            <p:ph type="sldImg"/>
          </p:nvPr>
        </p:nvSpPr>
        <p:spPr>
          <a:prstGeom prst="rect">
            <a:avLst/>
          </a:prstGeom>
        </p:spPr>
        <p:txBody>
          <a:bodyPr/>
          <a:lstStyle/>
          <a:p>
            <a:pPr lvl="0"/>
            <a:endParaRPr/>
          </a:p>
        </p:txBody>
      </p:sp>
      <p:sp>
        <p:nvSpPr>
          <p:cNvPr id="376" name="Shape 376"/>
          <p:cNvSpPr>
            <a:spLocks noGrp="1"/>
          </p:cNvSpPr>
          <p:nvPr>
            <p:ph type="body" sz="quarter" idx="1"/>
          </p:nvPr>
        </p:nvSpPr>
        <p:spPr>
          <a:prstGeom prst="rect">
            <a:avLst/>
          </a:prstGeom>
        </p:spPr>
        <p:txBody>
          <a:bodyPr/>
          <a:lstStyle/>
          <a:p>
            <a:pPr lvl="0">
              <a:lnSpc>
                <a:spcPct val="117999"/>
              </a:lnSpc>
              <a:defRPr sz="1800"/>
            </a:pPr>
            <a:r>
              <a:rPr sz="1400"/>
              <a:t>If you know the name of a paper or if you have a specific topic in mind, you can use the Literature Search setting from within Mendeley Desktop. This allows you to retrieve new references from the Mendeley Web Catalog.</a:t>
            </a:r>
          </a:p>
          <a:p>
            <a:pPr lvl="0">
              <a:lnSpc>
                <a:spcPct val="117999"/>
              </a:lnSpc>
              <a:defRPr sz="1800"/>
            </a:pPr>
            <a:endParaRPr sz="1400"/>
          </a:p>
          <a:p>
            <a:pPr lvl="0">
              <a:lnSpc>
                <a:spcPct val="117999"/>
              </a:lnSpc>
              <a:defRPr sz="1800"/>
            </a:pPr>
            <a:r>
              <a:rPr sz="1400"/>
              <a:t>As the Catalog is crowd-sourced, the Literature Search can only retrieve papers that have already been added by other users - so if your desired result is a very new or obscure paper, you may not be able to retrieve it.</a:t>
            </a:r>
          </a:p>
          <a:p>
            <a:pPr lvl="0">
              <a:lnSpc>
                <a:spcPct val="117999"/>
              </a:lnSpc>
              <a:defRPr sz="1800"/>
            </a:pPr>
            <a:endParaRPr sz="1400"/>
          </a:p>
          <a:p>
            <a:pPr lvl="0">
              <a:lnSpc>
                <a:spcPct val="117999"/>
              </a:lnSpc>
              <a:defRPr sz="1800"/>
            </a:pPr>
            <a:r>
              <a:rPr sz="1400"/>
              <a:t>If the full text of a paper is available - for example, if the paper is open access - you’ll see an icon allowing you to download it.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noRot="1" noChangeAspect="1"/>
          </p:cNvSpPr>
          <p:nvPr>
            <p:ph type="sldImg"/>
          </p:nvPr>
        </p:nvSpPr>
        <p:spPr>
          <a:prstGeom prst="rect">
            <a:avLst/>
          </a:prstGeom>
        </p:spPr>
        <p:txBody>
          <a:bodyPr/>
          <a:lstStyle/>
          <a:p>
            <a:pPr lvl="0"/>
            <a:endParaRPr/>
          </a:p>
        </p:txBody>
      </p:sp>
      <p:sp>
        <p:nvSpPr>
          <p:cNvPr id="167" name="Shape 167"/>
          <p:cNvSpPr>
            <a:spLocks noGrp="1"/>
          </p:cNvSpPr>
          <p:nvPr>
            <p:ph type="body" sz="quarter" idx="1"/>
          </p:nvPr>
        </p:nvSpPr>
        <p:spPr>
          <a:prstGeom prst="rect">
            <a:avLst/>
          </a:prstGeom>
        </p:spPr>
        <p:txBody>
          <a:bodyPr/>
          <a:lstStyle/>
          <a:p>
            <a:pPr lvl="0">
              <a:lnSpc>
                <a:spcPct val="117999"/>
              </a:lnSpc>
              <a:defRPr sz="1800"/>
            </a:pPr>
            <a:r>
              <a:rPr sz="1400"/>
              <a:t>Syncing is a core concept in Mendeley. Whenever you make changes in Mendeley, you’ll need to sync in order to push those changes up into cloud storage. Syncing will also pull down any changes made on other devices. It’s a good idea to sync regularly to ensure that your documents and annotations are saved in the cloud.</a:t>
            </a:r>
          </a:p>
          <a:p>
            <a:pPr lvl="0">
              <a:lnSpc>
                <a:spcPct val="117999"/>
              </a:lnSpc>
              <a:defRPr sz="1800"/>
            </a:pPr>
            <a:endParaRPr sz="1400"/>
          </a:p>
          <a:p>
            <a:pPr lvl="0">
              <a:lnSpc>
                <a:spcPct val="117999"/>
              </a:lnSpc>
              <a:defRPr sz="1800"/>
            </a:pPr>
            <a:r>
              <a:rPr sz="1400"/>
              <a:t>You can sync at any time by using the sync button. Mendeley will also sync automatically each time you open it.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prstGeom prst="rect">
            <a:avLst/>
          </a:prstGeom>
        </p:spPr>
        <p:txBody>
          <a:bodyPr/>
          <a:lstStyle/>
          <a:p>
            <a:pPr lvl="0"/>
            <a:endParaRPr/>
          </a:p>
        </p:txBody>
      </p:sp>
      <p:sp>
        <p:nvSpPr>
          <p:cNvPr id="205" name="Shape 205"/>
          <p:cNvSpPr>
            <a:spLocks noGrp="1"/>
          </p:cNvSpPr>
          <p:nvPr>
            <p:ph type="body" sz="quarter" idx="1"/>
          </p:nvPr>
        </p:nvSpPr>
        <p:spPr>
          <a:prstGeom prst="rect">
            <a:avLst/>
          </a:prstGeom>
        </p:spPr>
        <p:txBody>
          <a:bodyPr/>
          <a:lstStyle/>
          <a:p>
            <a:pPr lvl="0">
              <a:lnSpc>
                <a:spcPct val="117999"/>
              </a:lnSpc>
              <a:defRPr sz="1800"/>
            </a:pPr>
            <a:r>
              <a:rPr sz="1400"/>
              <a:t>Mendeley Desktop’s interface should be fairly intuitive if you’re familiar with programs like iTunes, or even Gmail. The left-hand panel offers a number of different options to help filter your document list to exactly what you need to find.</a:t>
            </a:r>
          </a:p>
          <a:p>
            <a:pPr lvl="0">
              <a:lnSpc>
                <a:spcPct val="117999"/>
              </a:lnSpc>
              <a:defRPr sz="1800"/>
            </a:pPr>
            <a:endParaRPr sz="1400"/>
          </a:p>
          <a:p>
            <a:pPr lvl="0">
              <a:lnSpc>
                <a:spcPct val="117999"/>
              </a:lnSpc>
              <a:defRPr sz="1800"/>
            </a:pPr>
            <a:r>
              <a:rPr sz="1400"/>
              <a:t>The default position when opening Mendeley Desktop is ‘All Documents,’ which will list all items in your library. You can use the column headings (such as Author Names, Year, etc.) to order your documents by that value - this can be useful for finding works by a specific author, for example.</a:t>
            </a:r>
          </a:p>
          <a:p>
            <a:pPr lvl="0">
              <a:lnSpc>
                <a:spcPct val="117999"/>
              </a:lnSpc>
              <a:defRPr sz="1800"/>
            </a:pPr>
            <a:endParaRPr sz="1400"/>
          </a:p>
          <a:p>
            <a:pPr lvl="0">
              <a:lnSpc>
                <a:spcPct val="117999"/>
              </a:lnSpc>
              <a:defRPr sz="1800"/>
            </a:pPr>
            <a:r>
              <a:rPr sz="1400"/>
              <a:t>When you add materials to your library, they will initially be marked as unread - indicated by a large green dot in the second column. You can toggle this off and on by clicking it. Alternatively, a document will be marked as read once you’ve spent a certain amount of time reading it in the Mendeley PDF reader.</a:t>
            </a:r>
          </a:p>
          <a:p>
            <a:pPr lvl="0">
              <a:lnSpc>
                <a:spcPct val="117999"/>
              </a:lnSpc>
              <a:defRPr sz="1800"/>
            </a:pPr>
            <a:endParaRPr sz="1400"/>
          </a:p>
          <a:p>
            <a:pPr lvl="0">
              <a:lnSpc>
                <a:spcPct val="117999"/>
              </a:lnSpc>
              <a:defRPr sz="1800"/>
            </a:pPr>
            <a:r>
              <a:rPr sz="1400"/>
              <a:t>You can ‘star’ documents to mark them as favorites. They can then be easily retrieved via the left-hand panel.</a:t>
            </a:r>
          </a:p>
          <a:p>
            <a:pPr lvl="0">
              <a:lnSpc>
                <a:spcPct val="117999"/>
              </a:lnSpc>
              <a:defRPr sz="1800"/>
            </a:pPr>
            <a:endParaRPr sz="1400"/>
          </a:p>
          <a:p>
            <a:pPr lvl="0">
              <a:lnSpc>
                <a:spcPct val="117999"/>
              </a:lnSpc>
              <a:defRPr sz="1800"/>
            </a:pPr>
            <a:r>
              <a:rPr sz="1400"/>
              <a:t>You can also use the left-hand panel to access items you’ve recently added, or items you’ve recently read.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a:t>
            </a:r>
            <a:r>
              <a:rPr lang="en-US" baseline="0" dirty="0" smtClean="0"/>
              <a:t> can see, we’ve paid a lot of attention to features that allow you to </a:t>
            </a:r>
            <a:r>
              <a:rPr lang="en-US" dirty="0" smtClean="0"/>
              <a:t>easily</a:t>
            </a:r>
            <a:r>
              <a:rPr lang="en-US" baseline="0" dirty="0" smtClean="0"/>
              <a:t> </a:t>
            </a:r>
            <a:r>
              <a:rPr lang="en-US" dirty="0" smtClean="0"/>
              <a:t>search and filter </a:t>
            </a:r>
            <a:r>
              <a:rPr lang="en-US" baseline="0" dirty="0" smtClean="0"/>
              <a:t>your references within </a:t>
            </a:r>
            <a:r>
              <a:rPr lang="en-US" baseline="0" dirty="0" err="1" smtClean="0"/>
              <a:t>Mendeley</a:t>
            </a:r>
            <a:r>
              <a:rPr lang="en-US" baseline="0" dirty="0" smtClean="0"/>
              <a:t> desktop. There’s an additional option that can be found in the Preferences menu that allows you to keep the actual PDFs sorted on your computer nicely organized. By selecting the desired location and file name and folder structure, </a:t>
            </a:r>
            <a:r>
              <a:rPr lang="en-US" baseline="0" dirty="0" err="1" smtClean="0"/>
              <a:t>Mendeley</a:t>
            </a:r>
            <a:r>
              <a:rPr lang="en-US" baseline="0" dirty="0" smtClean="0"/>
              <a:t> uses the reference metadata to rename and rewrite the folder and files to your selections.</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0F54C79-F60E-1D4E-B07D-21C57E959240}" type="slidenum">
              <a:rPr lang="en-US" smtClean="0"/>
              <a:t>15</a:t>
            </a:fld>
            <a:endParaRPr lang="en-US"/>
          </a:p>
        </p:txBody>
      </p:sp>
    </p:spTree>
    <p:extLst>
      <p:ext uri="{BB962C8B-B14F-4D97-AF65-F5344CB8AC3E}">
        <p14:creationId xmlns:p14="http://schemas.microsoft.com/office/powerpoint/2010/main" val="1233322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here is what it looks like once we activate the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0F54C79-F60E-1D4E-B07D-21C57E959240}" type="slidenum">
              <a:rPr lang="en-US" smtClean="0"/>
              <a:t>16</a:t>
            </a:fld>
            <a:endParaRPr lang="en-US"/>
          </a:p>
        </p:txBody>
      </p:sp>
    </p:spTree>
    <p:extLst>
      <p:ext uri="{BB962C8B-B14F-4D97-AF65-F5344CB8AC3E}">
        <p14:creationId xmlns:p14="http://schemas.microsoft.com/office/powerpoint/2010/main" val="294414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noRot="1" noChangeAspect="1"/>
          </p:cNvSpPr>
          <p:nvPr>
            <p:ph type="sldImg"/>
          </p:nvPr>
        </p:nvSpPr>
        <p:spPr>
          <a:prstGeom prst="rect">
            <a:avLst/>
          </a:prstGeom>
        </p:spPr>
        <p:txBody>
          <a:bodyPr/>
          <a:lstStyle/>
          <a:p>
            <a:pPr lvl="0"/>
            <a:endParaRPr/>
          </a:p>
        </p:txBody>
      </p:sp>
      <p:sp>
        <p:nvSpPr>
          <p:cNvPr id="233" name="Shape 233"/>
          <p:cNvSpPr>
            <a:spLocks noGrp="1"/>
          </p:cNvSpPr>
          <p:nvPr>
            <p:ph type="body" sz="quarter" idx="1"/>
          </p:nvPr>
        </p:nvSpPr>
        <p:spPr>
          <a:prstGeom prst="rect">
            <a:avLst/>
          </a:prstGeom>
        </p:spPr>
        <p:txBody>
          <a:bodyPr/>
          <a:lstStyle/>
          <a:p>
            <a:pPr lvl="0">
              <a:lnSpc>
                <a:spcPct val="117999"/>
              </a:lnSpc>
              <a:defRPr sz="1800"/>
            </a:pPr>
            <a:r>
              <a:rPr sz="1400"/>
              <a:t>Mendeley offers a powerful search tool to help you to locate items in your library. Just enter your search term in the field which appears in the top right corner and Mendeley will filter your current view to show references which contain that term. It will also search within the full text of PDF papers which appear in your library.</a:t>
            </a:r>
          </a:p>
          <a:p>
            <a:pPr lvl="0">
              <a:lnSpc>
                <a:spcPct val="117999"/>
              </a:lnSpc>
              <a:defRPr sz="1800"/>
            </a:pPr>
            <a:endParaRPr sz="1400"/>
          </a:p>
          <a:p>
            <a:pPr lvl="0">
              <a:lnSpc>
                <a:spcPct val="117999"/>
              </a:lnSpc>
              <a:defRPr sz="1800"/>
            </a:pPr>
            <a:r>
              <a:rPr sz="1400"/>
              <a:t>The search is context specific, so if you’re not getting the results you expect make sure that you have the appropriate folder selected in the left-hand panel. If in doubt, select ‘All Documents’.</a:t>
            </a:r>
          </a:p>
          <a:p>
            <a:pPr lvl="0">
              <a:lnSpc>
                <a:spcPct val="117999"/>
              </a:lnSpc>
              <a:defRPr sz="1800"/>
            </a:pPr>
            <a:endParaRPr sz="1400"/>
          </a:p>
          <a:p>
            <a:pPr lvl="0">
              <a:lnSpc>
                <a:spcPct val="117999"/>
              </a:lnSpc>
              <a:defRPr sz="1800"/>
            </a:pPr>
            <a:r>
              <a:rPr sz="1400"/>
              <a:t>Use the ‘clear’ button which appears on the yellow toolbar to remove the search filter.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hape 258"/>
          <p:cNvSpPr>
            <a:spLocks noGrp="1" noRot="1" noChangeAspect="1"/>
          </p:cNvSpPr>
          <p:nvPr>
            <p:ph type="sldImg"/>
          </p:nvPr>
        </p:nvSpPr>
        <p:spPr>
          <a:prstGeom prst="rect">
            <a:avLst/>
          </a:prstGeom>
        </p:spPr>
        <p:txBody>
          <a:bodyPr/>
          <a:lstStyle/>
          <a:p>
            <a:pPr lvl="0"/>
            <a:endParaRPr/>
          </a:p>
        </p:txBody>
      </p:sp>
      <p:sp>
        <p:nvSpPr>
          <p:cNvPr id="259" name="Shape 259"/>
          <p:cNvSpPr>
            <a:spLocks noGrp="1"/>
          </p:cNvSpPr>
          <p:nvPr>
            <p:ph type="body" sz="quarter" idx="1"/>
          </p:nvPr>
        </p:nvSpPr>
        <p:spPr>
          <a:prstGeom prst="rect">
            <a:avLst/>
          </a:prstGeom>
        </p:spPr>
        <p:txBody>
          <a:bodyPr/>
          <a:lstStyle>
            <a:lvl1pPr>
              <a:lnSpc>
                <a:spcPct val="117999"/>
              </a:lnSpc>
              <a:defRPr sz="1400"/>
            </a:lvl1pPr>
          </a:lstStyle>
          <a:p>
            <a:pPr lvl="0">
              <a:defRPr sz="1800"/>
            </a:pPr>
            <a:r>
              <a:rPr sz="1400"/>
              <a:t>If you’ve added PDF papers to your library, you’ll also be able to open them for reading within Mendeley Desktop. This offers you a number of opportunities…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hape 263"/>
          <p:cNvSpPr>
            <a:spLocks noGrp="1" noRot="1" noChangeAspect="1"/>
          </p:cNvSpPr>
          <p:nvPr>
            <p:ph type="sldImg"/>
          </p:nvPr>
        </p:nvSpPr>
        <p:spPr>
          <a:prstGeom prst="rect">
            <a:avLst/>
          </a:prstGeom>
        </p:spPr>
        <p:txBody>
          <a:bodyPr/>
          <a:lstStyle/>
          <a:p>
            <a:pPr lvl="0"/>
            <a:endParaRPr/>
          </a:p>
        </p:txBody>
      </p:sp>
      <p:sp>
        <p:nvSpPr>
          <p:cNvPr id="264" name="Shape 264"/>
          <p:cNvSpPr>
            <a:spLocks noGrp="1"/>
          </p:cNvSpPr>
          <p:nvPr>
            <p:ph type="body" sz="quarter" idx="1"/>
          </p:nvPr>
        </p:nvSpPr>
        <p:spPr>
          <a:prstGeom prst="rect">
            <a:avLst/>
          </a:prstGeom>
        </p:spPr>
        <p:txBody>
          <a:bodyPr/>
          <a:lstStyle/>
          <a:p>
            <a:pPr lvl="0">
              <a:lnSpc>
                <a:spcPct val="117999"/>
              </a:lnSpc>
              <a:defRPr sz="1800"/>
            </a:pPr>
            <a:r>
              <a:rPr sz="1400"/>
              <a:t>The Reader’s layout will be familiar if you’ve used Adobe Acrobat or similar software. At the top of the screen you’ll see a number of tools, which are mostly self-explanatory.</a:t>
            </a:r>
          </a:p>
          <a:p>
            <a:pPr lvl="0">
              <a:lnSpc>
                <a:spcPct val="117999"/>
              </a:lnSpc>
              <a:defRPr sz="1800"/>
            </a:pPr>
            <a:endParaRPr sz="1400"/>
          </a:p>
          <a:p>
            <a:pPr lvl="0">
              <a:lnSpc>
                <a:spcPct val="117999"/>
              </a:lnSpc>
              <a:defRPr sz="1800"/>
            </a:pPr>
            <a:r>
              <a:rPr sz="1400"/>
              <a:t>You’ll also notice that Mendeley operates a tabbed format - allowing you to open multiple PDFs for reading at once, and to switch back and forth between them.</a:t>
            </a:r>
          </a:p>
          <a:p>
            <a:pPr lvl="0">
              <a:lnSpc>
                <a:spcPct val="117999"/>
              </a:lnSpc>
              <a:defRPr sz="1800"/>
            </a:pPr>
            <a:endParaRPr sz="1400"/>
          </a:p>
          <a:p>
            <a:pPr lvl="0">
              <a:lnSpc>
                <a:spcPct val="117999"/>
              </a:lnSpc>
              <a:defRPr sz="1800"/>
            </a:pPr>
            <a:r>
              <a:rPr sz="1400"/>
              <a:t>Mendeley will remember where you were up to in a paper when you open it and take you back to the same place.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prstGeom prst="rect">
            <a:avLst/>
          </a:prstGeom>
        </p:spPr>
        <p:txBody>
          <a:bodyPr/>
          <a:lstStyle/>
          <a:p>
            <a:pPr lvl="0"/>
            <a:endParaRPr/>
          </a:p>
        </p:txBody>
      </p:sp>
      <p:sp>
        <p:nvSpPr>
          <p:cNvPr id="70" name="Shape 70"/>
          <p:cNvSpPr>
            <a:spLocks noGrp="1"/>
          </p:cNvSpPr>
          <p:nvPr>
            <p:ph type="body" sz="quarter" idx="1"/>
          </p:nvPr>
        </p:nvSpPr>
        <p:spPr>
          <a:prstGeom prst="rect">
            <a:avLst/>
          </a:prstGeom>
        </p:spPr>
        <p:txBody>
          <a:bodyPr/>
          <a:lstStyle/>
          <a:p>
            <a:pPr lvl="0">
              <a:lnSpc>
                <a:spcPct val="117999"/>
              </a:lnSpc>
              <a:defRPr sz="1800"/>
            </a:pPr>
            <a:r>
              <a:rPr sz="1400" dirty="0"/>
              <a:t>So what is </a:t>
            </a:r>
            <a:r>
              <a:rPr sz="1400" dirty="0" err="1"/>
              <a:t>Mendeley</a:t>
            </a:r>
            <a:r>
              <a:rPr sz="1400" dirty="0"/>
              <a:t>? </a:t>
            </a:r>
            <a:r>
              <a:rPr sz="1400" dirty="0" err="1"/>
              <a:t>Mendeley</a:t>
            </a:r>
            <a:r>
              <a:rPr sz="1400" dirty="0"/>
              <a:t> is </a:t>
            </a:r>
            <a:r>
              <a:rPr sz="1400" b="1" dirty="0"/>
              <a:t>free</a:t>
            </a:r>
            <a:r>
              <a:rPr sz="1400" dirty="0"/>
              <a:t> software which is available across a number of different platforms. You can run </a:t>
            </a:r>
            <a:r>
              <a:rPr sz="1400" dirty="0" err="1"/>
              <a:t>Mendeley</a:t>
            </a:r>
            <a:r>
              <a:rPr sz="1400" dirty="0"/>
              <a:t> on your computer or laptop, your phone or tablet, and also access it from any modern browser. You can either download the appropriate app for your particular device, or use your web browser to log onto the web version.</a:t>
            </a:r>
          </a:p>
          <a:p>
            <a:pPr lvl="0">
              <a:lnSpc>
                <a:spcPct val="117999"/>
              </a:lnSpc>
              <a:defRPr sz="1800"/>
            </a:pPr>
            <a:endParaRPr sz="1400" dirty="0"/>
          </a:p>
          <a:p>
            <a:pPr lvl="0">
              <a:lnSpc>
                <a:spcPct val="117999"/>
              </a:lnSpc>
              <a:defRPr sz="1800"/>
            </a:pPr>
            <a:r>
              <a:rPr sz="1400" dirty="0" err="1"/>
              <a:t>Mendeley’s</a:t>
            </a:r>
            <a:r>
              <a:rPr sz="1400" dirty="0"/>
              <a:t> Desktop application offers the most complete experience - allowing you to organize, collaborate and discover, as well as use the citation plugin to cite as you write in Microsoft Word or </a:t>
            </a:r>
            <a:r>
              <a:rPr sz="1400" dirty="0" err="1"/>
              <a:t>LibreOffice</a:t>
            </a:r>
            <a:r>
              <a:rPr sz="1400" dirty="0"/>
              <a:t>. We’ll cover this in more detail later on.</a:t>
            </a:r>
          </a:p>
          <a:p>
            <a:pPr lvl="0">
              <a:lnSpc>
                <a:spcPct val="117999"/>
              </a:lnSpc>
              <a:defRPr sz="1800"/>
            </a:pPr>
            <a:endParaRPr sz="1400" dirty="0"/>
          </a:p>
          <a:p>
            <a:pPr lvl="0">
              <a:lnSpc>
                <a:spcPct val="117999"/>
              </a:lnSpc>
              <a:defRPr sz="1800"/>
            </a:pPr>
            <a:r>
              <a:rPr sz="1400" dirty="0"/>
              <a:t>The other versions - Web and Mobile - offer you the ability to access your references on the go, as well as making notes and annotations.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a:spLocks noGrp="1" noRot="1" noChangeAspect="1"/>
          </p:cNvSpPr>
          <p:nvPr>
            <p:ph type="sldImg"/>
          </p:nvPr>
        </p:nvSpPr>
        <p:spPr>
          <a:prstGeom prst="rect">
            <a:avLst/>
          </a:prstGeom>
        </p:spPr>
        <p:txBody>
          <a:bodyPr/>
          <a:lstStyle/>
          <a:p>
            <a:pPr lvl="0"/>
            <a:endParaRPr/>
          </a:p>
        </p:txBody>
      </p:sp>
      <p:sp>
        <p:nvSpPr>
          <p:cNvPr id="269" name="Shape 269"/>
          <p:cNvSpPr>
            <a:spLocks noGrp="1"/>
          </p:cNvSpPr>
          <p:nvPr>
            <p:ph type="body" sz="quarter" idx="1"/>
          </p:nvPr>
        </p:nvSpPr>
        <p:spPr>
          <a:prstGeom prst="rect">
            <a:avLst/>
          </a:prstGeom>
        </p:spPr>
        <p:txBody>
          <a:bodyPr/>
          <a:lstStyle/>
          <a:p>
            <a:pPr lvl="0">
              <a:lnSpc>
                <a:spcPct val="117999"/>
              </a:lnSpc>
              <a:defRPr sz="1800"/>
            </a:pPr>
            <a:r>
              <a:rPr sz="1400"/>
              <a:t>You can highlight important passages using the Highlight tool - just as you would when reading a physical copy. This allows you to pick out important passages from a paper.</a:t>
            </a:r>
          </a:p>
          <a:p>
            <a:pPr lvl="0">
              <a:lnSpc>
                <a:spcPct val="117999"/>
              </a:lnSpc>
              <a:defRPr sz="1800"/>
            </a:pPr>
            <a:endParaRPr sz="1400"/>
          </a:p>
          <a:p>
            <a:pPr lvl="0">
              <a:lnSpc>
                <a:spcPct val="117999"/>
              </a:lnSpc>
              <a:defRPr sz="1800"/>
            </a:pPr>
            <a:r>
              <a:rPr sz="1400"/>
              <a:t>You can also add notes to the paper to help organize your thoughts. These can be done either in the Notes box which appears in the document detail panels. These notes are document-wide and can also be viewed from the main library view - without opening the paper for reading.</a:t>
            </a:r>
          </a:p>
          <a:p>
            <a:pPr lvl="0">
              <a:lnSpc>
                <a:spcPct val="117999"/>
              </a:lnSpc>
              <a:defRPr sz="1800"/>
            </a:pPr>
            <a:endParaRPr sz="1400"/>
          </a:p>
          <a:p>
            <a:pPr lvl="0">
              <a:lnSpc>
                <a:spcPct val="117999"/>
              </a:lnSpc>
              <a:defRPr sz="1800"/>
            </a:pPr>
            <a:r>
              <a:rPr sz="1400"/>
              <a:t>Alternatively, you can add ‘sticky notes’ to specific locations in the text. These allow you to make content-specific notes at a particular location. Sticky notes that are added in this way will appear in the list of annotations in the document details panel. You can use these entries to jump to the appropriate location within the paper - allowing you to retrieve your notes in context.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noRot="1" noChangeAspect="1"/>
          </p:cNvSpPr>
          <p:nvPr>
            <p:ph type="sldImg"/>
          </p:nvPr>
        </p:nvSpPr>
        <p:spPr>
          <a:prstGeom prst="rect">
            <a:avLst/>
          </a:prstGeom>
        </p:spPr>
        <p:txBody>
          <a:bodyPr/>
          <a:lstStyle/>
          <a:p>
            <a:pPr lvl="0"/>
            <a:endParaRPr/>
          </a:p>
        </p:txBody>
      </p:sp>
      <p:sp>
        <p:nvSpPr>
          <p:cNvPr id="275" name="Shape 275"/>
          <p:cNvSpPr>
            <a:spLocks noGrp="1"/>
          </p:cNvSpPr>
          <p:nvPr>
            <p:ph type="body" sz="quarter" idx="1"/>
          </p:nvPr>
        </p:nvSpPr>
        <p:spPr>
          <a:prstGeom prst="rect">
            <a:avLst/>
          </a:prstGeom>
        </p:spPr>
        <p:txBody>
          <a:bodyPr/>
          <a:lstStyle>
            <a:lvl1pPr>
              <a:lnSpc>
                <a:spcPct val="117999"/>
              </a:lnSpc>
              <a:defRPr sz="1400"/>
            </a:lvl1pPr>
          </a:lstStyle>
          <a:p>
            <a:pPr lvl="0">
              <a:defRPr sz="1800"/>
            </a:pPr>
            <a:r>
              <a:rPr sz="1400"/>
              <a:t>One of the most popular features of Mendeley is its ability to improve the citing process. Mendeley makes it a lot easier to insert properly formatted citations throughout a paper you’re writing - and will automatically generate a bibliography for you. It also allows you to restyle your manuscript’s citations with just a few clicks - making it ideal for resubmissions to different journals or publishers.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noRot="1" noChangeAspect="1"/>
          </p:cNvSpPr>
          <p:nvPr>
            <p:ph type="sldImg"/>
          </p:nvPr>
        </p:nvSpPr>
        <p:spPr>
          <a:prstGeom prst="rect">
            <a:avLst/>
          </a:prstGeom>
        </p:spPr>
        <p:txBody>
          <a:bodyPr/>
          <a:lstStyle/>
          <a:p>
            <a:pPr lvl="0"/>
            <a:endParaRPr/>
          </a:p>
        </p:txBody>
      </p:sp>
      <p:sp>
        <p:nvSpPr>
          <p:cNvPr id="282" name="Shape 282"/>
          <p:cNvSpPr>
            <a:spLocks noGrp="1"/>
          </p:cNvSpPr>
          <p:nvPr>
            <p:ph type="body" sz="quarter" idx="1"/>
          </p:nvPr>
        </p:nvSpPr>
        <p:spPr>
          <a:prstGeom prst="rect">
            <a:avLst/>
          </a:prstGeom>
        </p:spPr>
        <p:txBody>
          <a:bodyPr/>
          <a:lstStyle/>
          <a:p>
            <a:pPr lvl="0">
              <a:lnSpc>
                <a:spcPct val="117999"/>
              </a:lnSpc>
              <a:defRPr sz="1800"/>
            </a:pPr>
            <a:r>
              <a:rPr sz="1400"/>
              <a:t>You’ll first need to install the citation plugin. This can be done via the Tools menu within Mendeley Desktop.</a:t>
            </a:r>
          </a:p>
          <a:p>
            <a:pPr lvl="0">
              <a:lnSpc>
                <a:spcPct val="117999"/>
              </a:lnSpc>
              <a:defRPr sz="1800"/>
            </a:pPr>
            <a:endParaRPr sz="1400"/>
          </a:p>
          <a:p>
            <a:pPr lvl="0">
              <a:lnSpc>
                <a:spcPct val="117999"/>
              </a:lnSpc>
              <a:defRPr sz="1800"/>
            </a:pPr>
            <a:r>
              <a:rPr sz="1400"/>
              <a:t>The citation plugin supports Microsoft Word and the free alternative LibreOffice. Depending on which of these you have installed, you will see the prompt to install the plugin.</a:t>
            </a:r>
          </a:p>
          <a:p>
            <a:pPr lvl="0">
              <a:lnSpc>
                <a:spcPct val="117999"/>
              </a:lnSpc>
              <a:defRPr sz="1800"/>
            </a:pPr>
            <a:endParaRPr sz="1400"/>
          </a:p>
          <a:p>
            <a:pPr lvl="0">
              <a:lnSpc>
                <a:spcPct val="117999"/>
              </a:lnSpc>
              <a:defRPr sz="1800"/>
            </a:pPr>
            <a:r>
              <a:rPr sz="1400"/>
              <a:t>Once installed, the citation plugin will appear within your word processor. Its appearance will vary slightly depending on your operating system, but you will see the same buttons and options in both.</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Shape 290"/>
          <p:cNvSpPr>
            <a:spLocks noGrp="1" noRot="1" noChangeAspect="1"/>
          </p:cNvSpPr>
          <p:nvPr>
            <p:ph type="sldImg"/>
          </p:nvPr>
        </p:nvSpPr>
        <p:spPr>
          <a:prstGeom prst="rect">
            <a:avLst/>
          </a:prstGeom>
        </p:spPr>
        <p:txBody>
          <a:bodyPr/>
          <a:lstStyle/>
          <a:p>
            <a:pPr lvl="0"/>
            <a:endParaRPr/>
          </a:p>
        </p:txBody>
      </p:sp>
      <p:sp>
        <p:nvSpPr>
          <p:cNvPr id="291" name="Shape 291"/>
          <p:cNvSpPr>
            <a:spLocks noGrp="1"/>
          </p:cNvSpPr>
          <p:nvPr>
            <p:ph type="body" sz="quarter" idx="1"/>
          </p:nvPr>
        </p:nvSpPr>
        <p:spPr>
          <a:prstGeom prst="rect">
            <a:avLst/>
          </a:prstGeom>
        </p:spPr>
        <p:txBody>
          <a:bodyPr/>
          <a:lstStyle/>
          <a:p>
            <a:pPr lvl="0">
              <a:lnSpc>
                <a:spcPct val="117999"/>
              </a:lnSpc>
              <a:defRPr sz="1800"/>
            </a:pPr>
            <a:r>
              <a:rPr sz="1400"/>
              <a:t>Inserting a citation is achieved by first positioning your cursor in the appropriate location and pressing the ‘Insert Citation’ button which appears on the Mendeley toolbar. You also need to be running Mendeley Desktop, and will be prompted to start it if it is not currently running.</a:t>
            </a:r>
          </a:p>
          <a:p>
            <a:pPr lvl="0">
              <a:lnSpc>
                <a:spcPct val="117999"/>
              </a:lnSpc>
              <a:defRPr sz="1800"/>
            </a:pPr>
            <a:endParaRPr sz="1400"/>
          </a:p>
          <a:p>
            <a:pPr lvl="0">
              <a:lnSpc>
                <a:spcPct val="117999"/>
              </a:lnSpc>
              <a:defRPr sz="1800"/>
            </a:pPr>
            <a:r>
              <a:rPr sz="1400"/>
              <a:t>Pressing the button will open the Mendeley search tool. This box allows you to enter a term - such as an author name - before returning search results from your library. Locate the reference you want to cite, click to select it and press the Ok button. You will see that the citation is added. Its appearance will vary depending on which citation style you currently have active - we’ll talk more about this shortly.</a:t>
            </a:r>
          </a:p>
          <a:p>
            <a:pPr lvl="0">
              <a:lnSpc>
                <a:spcPct val="117999"/>
              </a:lnSpc>
              <a:defRPr sz="1800"/>
            </a:pPr>
            <a:endParaRPr sz="1400"/>
          </a:p>
          <a:p>
            <a:pPr lvl="0">
              <a:lnSpc>
                <a:spcPct val="117999"/>
              </a:lnSpc>
              <a:defRPr sz="1800"/>
            </a:pPr>
            <a:r>
              <a:rPr sz="1400"/>
              <a:t>That’s all there is to it - you’ve added your first citation! Congratulations!</a:t>
            </a:r>
          </a:p>
          <a:p>
            <a:pPr lvl="0">
              <a:lnSpc>
                <a:spcPct val="117999"/>
              </a:lnSpc>
              <a:defRPr sz="1800"/>
            </a:pPr>
            <a:endParaRPr sz="1400"/>
          </a:p>
          <a:p>
            <a:pPr lvl="0">
              <a:lnSpc>
                <a:spcPct val="117999"/>
              </a:lnSpc>
              <a:defRPr sz="1800"/>
            </a:pPr>
            <a:r>
              <a:rPr sz="1400"/>
              <a:t>If you’re looking for a particular citation and can’t remember its details you can also opt to switch to Mendeley desktop to locate it - using search or filtering by tags, for example. Just press the ‘Go to Mendeley’ button to switch over to that interface.</a:t>
            </a:r>
          </a:p>
          <a:p>
            <a:pPr lvl="0">
              <a:lnSpc>
                <a:spcPct val="117999"/>
              </a:lnSpc>
              <a:defRPr sz="1800"/>
            </a:pPr>
            <a:endParaRPr sz="1400"/>
          </a:p>
          <a:p>
            <a:pPr lvl="0">
              <a:lnSpc>
                <a:spcPct val="117999"/>
              </a:lnSpc>
              <a:defRPr sz="1800"/>
            </a:pPr>
            <a:r>
              <a:rPr sz="1400"/>
              <a:t>Once you’ve located the appropriate reference, click to highlight it and press the ‘Cite’ button which temporarily appears on the Mendeley Desktop toolbar. If you want to cancel the citing process and return to your manuscript press the cancel button.</a:t>
            </a:r>
          </a:p>
          <a:p>
            <a:pPr lvl="0">
              <a:lnSpc>
                <a:spcPct val="117999"/>
              </a:lnSpc>
              <a:defRPr sz="1800"/>
            </a:pPr>
            <a:endParaRPr sz="1400"/>
          </a:p>
          <a:p>
            <a:pPr lvl="0">
              <a:lnSpc>
                <a:spcPct val="117999"/>
              </a:lnSpc>
              <a:defRPr sz="1800"/>
            </a:pPr>
            <a:r>
              <a:rPr sz="1400"/>
              <a:t>Note that your manuscript is considered locked while this process is active. You need to cancel the citation to return to the document, or insert a citation before you can switch back to your word processor.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a:spLocks noGrp="1" noRot="1" noChangeAspect="1"/>
          </p:cNvSpPr>
          <p:nvPr>
            <p:ph type="sldImg"/>
          </p:nvPr>
        </p:nvSpPr>
        <p:spPr>
          <a:prstGeom prst="rect">
            <a:avLst/>
          </a:prstGeom>
        </p:spPr>
        <p:txBody>
          <a:bodyPr/>
          <a:lstStyle/>
          <a:p>
            <a:pPr lvl="0"/>
            <a:endParaRPr/>
          </a:p>
        </p:txBody>
      </p:sp>
      <p:sp>
        <p:nvSpPr>
          <p:cNvPr id="307" name="Shape 307"/>
          <p:cNvSpPr>
            <a:spLocks noGrp="1"/>
          </p:cNvSpPr>
          <p:nvPr>
            <p:ph type="body" sz="quarter" idx="1"/>
          </p:nvPr>
        </p:nvSpPr>
        <p:spPr>
          <a:prstGeom prst="rect">
            <a:avLst/>
          </a:prstGeom>
        </p:spPr>
        <p:txBody>
          <a:bodyPr/>
          <a:lstStyle/>
          <a:p>
            <a:pPr lvl="0">
              <a:lnSpc>
                <a:spcPct val="117999"/>
              </a:lnSpc>
              <a:defRPr sz="1800"/>
            </a:pPr>
            <a:r>
              <a:rPr sz="1400"/>
              <a:t>Once you’ve done adding citations you’ll need to generate a bibliography. Ensure your cursor is positioned where you want your bibliography to appear and press the ‘Insert Bibliography’ button - it just takes one click!</a:t>
            </a:r>
          </a:p>
          <a:p>
            <a:pPr lvl="0">
              <a:lnSpc>
                <a:spcPct val="117999"/>
              </a:lnSpc>
              <a:defRPr sz="1800"/>
            </a:pPr>
            <a:endParaRPr sz="1400"/>
          </a:p>
          <a:p>
            <a:pPr lvl="0">
              <a:lnSpc>
                <a:spcPct val="117999"/>
              </a:lnSpc>
              <a:defRPr sz="1800"/>
            </a:pPr>
            <a:r>
              <a:rPr sz="1400"/>
              <a:t>Mendeley will now look through your manuscript, pick out all the citations you’ve added and order them into a list. The exact ordering and appearance of your bibliography will depend on the citation style - which we’ll talk about next.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prstGeom prst="rect">
            <a:avLst/>
          </a:prstGeom>
        </p:spPr>
        <p:txBody>
          <a:bodyPr/>
          <a:lstStyle/>
          <a:p>
            <a:pPr lvl="0"/>
            <a:endParaRPr/>
          </a:p>
        </p:txBody>
      </p:sp>
      <p:sp>
        <p:nvSpPr>
          <p:cNvPr id="313" name="Shape 313"/>
          <p:cNvSpPr>
            <a:spLocks noGrp="1"/>
          </p:cNvSpPr>
          <p:nvPr>
            <p:ph type="body" sz="quarter" idx="1"/>
          </p:nvPr>
        </p:nvSpPr>
        <p:spPr>
          <a:prstGeom prst="rect">
            <a:avLst/>
          </a:prstGeom>
        </p:spPr>
        <p:txBody>
          <a:bodyPr/>
          <a:lstStyle/>
          <a:p>
            <a:pPr lvl="0">
              <a:lnSpc>
                <a:spcPct val="117999"/>
              </a:lnSpc>
              <a:defRPr sz="1800"/>
            </a:pPr>
            <a:r>
              <a:rPr sz="1400"/>
              <a:t>Citation Styles are sets of styling instructions which control how your citations and bibliography appear. Different publishers and institutions require different formatting for citations when you wish to submit a paper.</a:t>
            </a:r>
          </a:p>
          <a:p>
            <a:pPr lvl="0">
              <a:lnSpc>
                <a:spcPct val="117999"/>
              </a:lnSpc>
              <a:defRPr sz="1800"/>
            </a:pPr>
            <a:endParaRPr sz="1400"/>
          </a:p>
          <a:p>
            <a:pPr lvl="0">
              <a:lnSpc>
                <a:spcPct val="117999"/>
              </a:lnSpc>
              <a:defRPr sz="1800"/>
            </a:pPr>
            <a:r>
              <a:rPr sz="1400"/>
              <a:t>Using Mendeley, you can choose the appropriate citation style for your manuscript - and also switch between different styles with just a few clicks. Mendeley will restyle all the citations in your manuscript automatically. To change citation styles, open the styles dropdown menu which appears on the Mendeley toolbar. If you don’t see the style you need, you can click ‘More Styles’ to be taken to the Styles tool within Mendeley Desktop. This will also allow you to download and install new styles in seconds.</a:t>
            </a:r>
          </a:p>
          <a:p>
            <a:pPr lvl="0">
              <a:lnSpc>
                <a:spcPct val="117999"/>
              </a:lnSpc>
              <a:defRPr sz="1800"/>
            </a:pPr>
            <a:endParaRPr sz="1400"/>
          </a:p>
          <a:p>
            <a:pPr lvl="0">
              <a:lnSpc>
                <a:spcPct val="117999"/>
              </a:lnSpc>
              <a:defRPr sz="1800"/>
            </a:pPr>
            <a:r>
              <a:rPr sz="1400"/>
              <a:t>Mendeley allows you to use over 1,600 different citation styles - but comes pre-installed with some of the most commonly used, such as APA, Harvard and IEEE.</a:t>
            </a:r>
          </a:p>
          <a:p>
            <a:pPr lvl="0">
              <a:lnSpc>
                <a:spcPct val="117999"/>
              </a:lnSpc>
              <a:defRPr sz="1800"/>
            </a:pPr>
            <a:endParaRPr sz="1400"/>
          </a:p>
          <a:p>
            <a:pPr lvl="0">
              <a:lnSpc>
                <a:spcPct val="117999"/>
              </a:lnSpc>
              <a:defRPr sz="1800"/>
            </a:pPr>
            <a:r>
              <a:rPr sz="1400"/>
              <a:t>If you still can’t find the right style or you’d like to customize an existing style, you may want to try the Mendeley CSL Editor, which allows you to customize citation styles. Saved styles are added to the Mendeley database, and will appear in your drop-down menu in Word.</a:t>
            </a:r>
          </a:p>
          <a:p>
            <a:pPr lvl="0">
              <a:lnSpc>
                <a:spcPct val="117999"/>
              </a:lnSpc>
              <a:defRPr sz="1800"/>
            </a:pPr>
            <a:endParaRPr sz="1400"/>
          </a:p>
          <a:p>
            <a:pPr lvl="0">
              <a:lnSpc>
                <a:spcPct val="117999"/>
              </a:lnSpc>
              <a:defRPr sz="1800"/>
            </a:pPr>
            <a:r>
              <a:rPr sz="1400"/>
              <a:t>You can also share created styles with other Mendeley users. The editor can be found at </a:t>
            </a:r>
            <a:r>
              <a:rPr sz="1400" u="sng">
                <a:solidFill>
                  <a:srgbClr val="0000FF"/>
                </a:solidFill>
                <a:uFill>
                  <a:solidFill>
                    <a:srgbClr val="0000FF"/>
                  </a:solidFill>
                </a:uFill>
                <a:hlinkClick r:id="rId3"/>
              </a:rPr>
              <a:t>http://csl.mendeley.com</a:t>
            </a:r>
            <a:r>
              <a:rPr sz="140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prstGeom prst="rect">
            <a:avLst/>
          </a:prstGeom>
        </p:spPr>
        <p:txBody>
          <a:bodyPr/>
          <a:lstStyle/>
          <a:p>
            <a:pPr lvl="0"/>
            <a:endParaRPr/>
          </a:p>
        </p:txBody>
      </p:sp>
      <p:sp>
        <p:nvSpPr>
          <p:cNvPr id="319" name="Shape 319"/>
          <p:cNvSpPr>
            <a:spLocks noGrp="1"/>
          </p:cNvSpPr>
          <p:nvPr>
            <p:ph type="body" sz="quarter" idx="1"/>
          </p:nvPr>
        </p:nvSpPr>
        <p:spPr>
          <a:prstGeom prst="rect">
            <a:avLst/>
          </a:prstGeom>
        </p:spPr>
        <p:txBody>
          <a:bodyPr/>
          <a:lstStyle>
            <a:lvl1pPr>
              <a:lnSpc>
                <a:spcPct val="117999"/>
              </a:lnSpc>
              <a:defRPr sz="1400"/>
            </a:lvl1pPr>
          </a:lstStyle>
          <a:p>
            <a:pPr lvl="0">
              <a:defRPr sz="1800"/>
            </a:pPr>
            <a:r>
              <a:rPr sz="1400"/>
              <a:t>Let’s talk a bit more about sharing now. Quite often you may want to share materials with other Mendeley users - or even to collaborate directly on a particular paper.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prstGeom prst="rect">
            <a:avLst/>
          </a:prstGeom>
        </p:spPr>
        <p:txBody>
          <a:bodyPr/>
          <a:lstStyle/>
          <a:p>
            <a:pPr lvl="0"/>
            <a:endParaRPr/>
          </a:p>
        </p:txBody>
      </p:sp>
      <p:sp>
        <p:nvSpPr>
          <p:cNvPr id="325" name="Shape 325"/>
          <p:cNvSpPr>
            <a:spLocks noGrp="1"/>
          </p:cNvSpPr>
          <p:nvPr>
            <p:ph type="body" sz="quarter" idx="1"/>
          </p:nvPr>
        </p:nvSpPr>
        <p:spPr>
          <a:prstGeom prst="rect">
            <a:avLst/>
          </a:prstGeom>
        </p:spPr>
        <p:txBody>
          <a:bodyPr/>
          <a:lstStyle/>
          <a:p>
            <a:pPr lvl="0">
              <a:lnSpc>
                <a:spcPct val="117999"/>
              </a:lnSpc>
              <a:defRPr sz="1800"/>
            </a:pPr>
            <a:r>
              <a:rPr sz="1400"/>
              <a:t>Groups are Mendeley’s solution to the the problem of collaboration. They allow you to come together with other users and to share resources. If you’ve already created or joined groups, you’ll see them listed in the left panel of Mendeley Desktop - underneath your personal folders. To add materials to a group, just drag and drop them onto the group name.</a:t>
            </a:r>
          </a:p>
          <a:p>
            <a:pPr lvl="0">
              <a:lnSpc>
                <a:spcPct val="117999"/>
              </a:lnSpc>
              <a:defRPr sz="1800"/>
            </a:pPr>
            <a:endParaRPr sz="1400"/>
          </a:p>
          <a:p>
            <a:pPr lvl="0">
              <a:lnSpc>
                <a:spcPct val="117999"/>
              </a:lnSpc>
              <a:defRPr sz="1800"/>
            </a:pPr>
            <a:r>
              <a:rPr sz="1400"/>
              <a:t>You can create new groups at any time by using the ‘Create Group…’ option. The process is quick and easy. Mendeley offers three different types of group:</a:t>
            </a:r>
          </a:p>
          <a:p>
            <a:pPr lvl="0">
              <a:lnSpc>
                <a:spcPct val="117999"/>
              </a:lnSpc>
              <a:defRPr sz="1800"/>
            </a:pPr>
            <a:endParaRPr sz="1400"/>
          </a:p>
          <a:p>
            <a:pPr marL="84913" lvl="0" indent="-84913">
              <a:lnSpc>
                <a:spcPct val="117999"/>
              </a:lnSpc>
              <a:buSzPct val="100000"/>
              <a:buChar char="-"/>
              <a:defRPr sz="1800"/>
            </a:pPr>
            <a:r>
              <a:rPr sz="1400"/>
              <a:t>Open - these groups are publicly visible and accessible to anyone. They will be listed in the groups directory on Mendeley’s website. Members can add references to the group - but only the reference details will be added.</a:t>
            </a:r>
          </a:p>
          <a:p>
            <a:pPr marL="84913" lvl="0" indent="-84913">
              <a:lnSpc>
                <a:spcPct val="117999"/>
              </a:lnSpc>
              <a:buSzPct val="100000"/>
              <a:buChar char="-"/>
              <a:defRPr sz="1800"/>
            </a:pPr>
            <a:r>
              <a:rPr sz="1400"/>
              <a:t>Invite-only - these groups are publicly visible, but membership is controlled by the group admins. Anyone can ‘follow’ the group to access the references, but only full members can add or edit references.</a:t>
            </a:r>
          </a:p>
          <a:p>
            <a:pPr marL="84913" lvl="0" indent="-84913">
              <a:lnSpc>
                <a:spcPct val="117999"/>
              </a:lnSpc>
              <a:buSzPct val="100000"/>
              <a:buChar char="-"/>
              <a:defRPr sz="1800"/>
            </a:pPr>
            <a:r>
              <a:rPr sz="1400"/>
              <a:t>Private - these groups are not publicly visible. Members need to be invited. Members can share full-text papers with each other, and can also collaboratively highlight &amp; annotate on these materials.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Shape 331"/>
          <p:cNvSpPr>
            <a:spLocks noGrp="1" noRot="1" noChangeAspect="1"/>
          </p:cNvSpPr>
          <p:nvPr>
            <p:ph type="sldImg"/>
          </p:nvPr>
        </p:nvSpPr>
        <p:spPr>
          <a:prstGeom prst="rect">
            <a:avLst/>
          </a:prstGeom>
        </p:spPr>
        <p:txBody>
          <a:bodyPr/>
          <a:lstStyle/>
          <a:p>
            <a:pPr lvl="0"/>
            <a:endParaRPr/>
          </a:p>
        </p:txBody>
      </p:sp>
      <p:sp>
        <p:nvSpPr>
          <p:cNvPr id="332" name="Shape 332"/>
          <p:cNvSpPr>
            <a:spLocks noGrp="1"/>
          </p:cNvSpPr>
          <p:nvPr>
            <p:ph type="body" sz="quarter" idx="1"/>
          </p:nvPr>
        </p:nvSpPr>
        <p:spPr>
          <a:prstGeom prst="rect">
            <a:avLst/>
          </a:prstGeom>
        </p:spPr>
        <p:txBody>
          <a:bodyPr/>
          <a:lstStyle/>
          <a:p>
            <a:pPr lvl="0">
              <a:lnSpc>
                <a:spcPct val="117999"/>
              </a:lnSpc>
              <a:defRPr sz="1800"/>
            </a:pPr>
            <a:r>
              <a:rPr sz="1400"/>
              <a:t>Private groups, like all groups, offer the ability to communicate with other members via messages posted to the newsfeed. You’ll also receive notifications when new resources are added.</a:t>
            </a:r>
          </a:p>
          <a:p>
            <a:pPr lvl="0">
              <a:lnSpc>
                <a:spcPct val="117999"/>
              </a:lnSpc>
              <a:defRPr sz="1800"/>
            </a:pPr>
            <a:endParaRPr sz="1400"/>
          </a:p>
          <a:p>
            <a:pPr lvl="0">
              <a:lnSpc>
                <a:spcPct val="117999"/>
              </a:lnSpc>
              <a:defRPr sz="1800"/>
            </a:pPr>
            <a:r>
              <a:rPr sz="1400"/>
              <a:t>Each post on the group’s newsfeed creates a discussion thread - allowing you to comment on other members’ posts.</a:t>
            </a:r>
          </a:p>
          <a:p>
            <a:pPr lvl="0">
              <a:lnSpc>
                <a:spcPct val="117999"/>
              </a:lnSpc>
              <a:defRPr sz="1800"/>
            </a:pPr>
            <a:endParaRPr sz="1400"/>
          </a:p>
          <a:p>
            <a:pPr lvl="0">
              <a:lnSpc>
                <a:spcPct val="117999"/>
              </a:lnSpc>
              <a:defRPr sz="1800"/>
            </a:pPr>
            <a:r>
              <a:rPr sz="1400"/>
              <a:t>You can open papers shared with the private group using the Mendeley PDF Reader. Any highlights and annotations you add to the group version will be visible to other members of the group. Each contributor will be assigned a color to help distinguish their changes.</a:t>
            </a:r>
          </a:p>
          <a:p>
            <a:pPr lvl="0">
              <a:lnSpc>
                <a:spcPct val="117999"/>
              </a:lnSpc>
              <a:defRPr sz="1800"/>
            </a:pPr>
            <a:endParaRPr sz="1400"/>
          </a:p>
          <a:p>
            <a:pPr lvl="0">
              <a:lnSpc>
                <a:spcPct val="117999"/>
              </a:lnSpc>
              <a:defRPr sz="1800"/>
            </a:pPr>
            <a:r>
              <a:rPr sz="1400"/>
              <a:t>Add notes or highlight particular passages to draw your collaborators’ attention to particular sections of the paper.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Shape 337"/>
          <p:cNvSpPr>
            <a:spLocks noGrp="1" noRot="1" noChangeAspect="1"/>
          </p:cNvSpPr>
          <p:nvPr>
            <p:ph type="sldImg"/>
          </p:nvPr>
        </p:nvSpPr>
        <p:spPr>
          <a:prstGeom prst="rect">
            <a:avLst/>
          </a:prstGeom>
        </p:spPr>
        <p:txBody>
          <a:bodyPr/>
          <a:lstStyle/>
          <a:p>
            <a:pPr lvl="0"/>
            <a:endParaRPr/>
          </a:p>
        </p:txBody>
      </p:sp>
      <p:sp>
        <p:nvSpPr>
          <p:cNvPr id="338" name="Shape 338"/>
          <p:cNvSpPr>
            <a:spLocks noGrp="1"/>
          </p:cNvSpPr>
          <p:nvPr>
            <p:ph type="body" sz="quarter" idx="1"/>
          </p:nvPr>
        </p:nvSpPr>
        <p:spPr>
          <a:prstGeom prst="rect">
            <a:avLst/>
          </a:prstGeom>
        </p:spPr>
        <p:txBody>
          <a:bodyPr/>
          <a:lstStyle/>
          <a:p>
            <a:pPr lvl="0">
              <a:lnSpc>
                <a:spcPct val="117999"/>
              </a:lnSpc>
              <a:defRPr sz="1800"/>
            </a:pPr>
            <a:r>
              <a:rPr sz="1400"/>
              <a:t>You can also browse popular public groups by subject to locate popular groups associated with each topic.</a:t>
            </a:r>
          </a:p>
          <a:p>
            <a:pPr lvl="0">
              <a:lnSpc>
                <a:spcPct val="117999"/>
              </a:lnSpc>
              <a:defRPr sz="1800"/>
            </a:pPr>
            <a:endParaRPr sz="1400"/>
          </a:p>
          <a:p>
            <a:pPr lvl="0">
              <a:lnSpc>
                <a:spcPct val="117999"/>
              </a:lnSpc>
              <a:defRPr sz="1800"/>
            </a:pPr>
            <a:r>
              <a:rPr sz="1400"/>
              <a:t>Joining public groups is also a good way to connect with other Mendeley users who are active in your field. This can lead to collaboration and sharing of resources.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prstGeom prst="rect">
            <a:avLst/>
          </a:prstGeom>
        </p:spPr>
        <p:txBody>
          <a:bodyPr/>
          <a:lstStyle/>
          <a:p>
            <a:pPr lvl="0"/>
            <a:endParaRPr/>
          </a:p>
        </p:txBody>
      </p:sp>
      <p:sp>
        <p:nvSpPr>
          <p:cNvPr id="95" name="Shape 95"/>
          <p:cNvSpPr>
            <a:spLocks noGrp="1"/>
          </p:cNvSpPr>
          <p:nvPr>
            <p:ph type="body" sz="quarter" idx="1"/>
          </p:nvPr>
        </p:nvSpPr>
        <p:spPr>
          <a:prstGeom prst="rect">
            <a:avLst/>
          </a:prstGeom>
        </p:spPr>
        <p:txBody>
          <a:bodyPr/>
          <a:lstStyle/>
          <a:p>
            <a:pPr lvl="0">
              <a:lnSpc>
                <a:spcPct val="117999"/>
              </a:lnSpc>
              <a:defRPr sz="1800"/>
            </a:pPr>
            <a:r>
              <a:rPr sz="1400" dirty="0" err="1"/>
              <a:t>Mendeley</a:t>
            </a:r>
            <a:r>
              <a:rPr sz="1400" dirty="0"/>
              <a:t> acts as a repository for your reference information. You add papers to your library by importing PDF files stored on your computer, or by retrieving them from other locations - like online catalogs such as ScienceDirect, Scopus, </a:t>
            </a:r>
            <a:r>
              <a:rPr sz="1400" dirty="0" err="1"/>
              <a:t>Pubmed</a:t>
            </a:r>
            <a:r>
              <a:rPr sz="1400" dirty="0"/>
              <a:t> or PLOS. You can also create entries for items that you don’t have access to as PDFs by manually entering details.</a:t>
            </a:r>
          </a:p>
          <a:p>
            <a:pPr lvl="0">
              <a:lnSpc>
                <a:spcPct val="117999"/>
              </a:lnSpc>
              <a:defRPr sz="1800"/>
            </a:pPr>
            <a:endParaRPr sz="1400" dirty="0"/>
          </a:p>
          <a:p>
            <a:pPr lvl="0">
              <a:lnSpc>
                <a:spcPct val="117999"/>
              </a:lnSpc>
              <a:defRPr sz="1800"/>
            </a:pPr>
            <a:r>
              <a:rPr sz="1400" dirty="0"/>
              <a:t>Materials you add to your library are then stored in the cloud, for you to retrieve wherever you need them. It might be that you want to read a paper on the way home on the train, or you need to write a paper on your main computer. </a:t>
            </a:r>
            <a:r>
              <a:rPr sz="1400" dirty="0" err="1"/>
              <a:t>Mendeley</a:t>
            </a:r>
            <a:r>
              <a:rPr sz="1400" dirty="0"/>
              <a:t> allows you to retrieve the same resources with the same enhancements and annotations wherever you need them.</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Shape 350"/>
          <p:cNvSpPr>
            <a:spLocks noGrp="1" noRot="1" noChangeAspect="1"/>
          </p:cNvSpPr>
          <p:nvPr>
            <p:ph type="sldImg"/>
          </p:nvPr>
        </p:nvSpPr>
        <p:spPr>
          <a:prstGeom prst="rect">
            <a:avLst/>
          </a:prstGeom>
        </p:spPr>
        <p:txBody>
          <a:bodyPr/>
          <a:lstStyle/>
          <a:p>
            <a:pPr lvl="0"/>
            <a:endParaRPr/>
          </a:p>
        </p:txBody>
      </p:sp>
      <p:sp>
        <p:nvSpPr>
          <p:cNvPr id="351" name="Shape 351"/>
          <p:cNvSpPr>
            <a:spLocks noGrp="1"/>
          </p:cNvSpPr>
          <p:nvPr>
            <p:ph type="body" sz="quarter" idx="1"/>
          </p:nvPr>
        </p:nvSpPr>
        <p:spPr>
          <a:prstGeom prst="rect">
            <a:avLst/>
          </a:prstGeom>
        </p:spPr>
        <p:txBody>
          <a:bodyPr/>
          <a:lstStyle/>
          <a:p>
            <a:pPr lvl="0">
              <a:lnSpc>
                <a:spcPct val="117999"/>
              </a:lnSpc>
              <a:defRPr sz="1800"/>
            </a:pPr>
            <a:r>
              <a:rPr sz="1400"/>
              <a:t>Completing your Mendeley profile is a great way to promote yourself and to encourage other users to get in touch. You can use your profile to share your interests and publications with the world.</a:t>
            </a:r>
          </a:p>
          <a:p>
            <a:pPr lvl="0">
              <a:lnSpc>
                <a:spcPct val="117999"/>
              </a:lnSpc>
              <a:defRPr sz="1800"/>
            </a:pPr>
            <a:endParaRPr sz="1400"/>
          </a:p>
          <a:p>
            <a:pPr lvl="0">
              <a:lnSpc>
                <a:spcPct val="117999"/>
              </a:lnSpc>
              <a:defRPr sz="1800"/>
            </a:pPr>
            <a:r>
              <a:rPr sz="1400"/>
              <a:t>When viewing another user’s profile you will have the option to ‘follow’ them, which will keep you up to date with their activity. You can also send them a direct message.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a:spLocks noGrp="1" noRot="1" noChangeAspect="1"/>
          </p:cNvSpPr>
          <p:nvPr>
            <p:ph type="sldImg"/>
          </p:nvPr>
        </p:nvSpPr>
        <p:spPr>
          <a:prstGeom prst="rect">
            <a:avLst/>
          </a:prstGeom>
        </p:spPr>
        <p:txBody>
          <a:bodyPr/>
          <a:lstStyle/>
          <a:p>
            <a:pPr lvl="0"/>
            <a:endParaRPr/>
          </a:p>
        </p:txBody>
      </p:sp>
      <p:sp>
        <p:nvSpPr>
          <p:cNvPr id="359" name="Shape 359"/>
          <p:cNvSpPr>
            <a:spLocks noGrp="1"/>
          </p:cNvSpPr>
          <p:nvPr>
            <p:ph type="body" sz="quarter" idx="1"/>
          </p:nvPr>
        </p:nvSpPr>
        <p:spPr>
          <a:prstGeom prst="rect">
            <a:avLst/>
          </a:prstGeom>
        </p:spPr>
        <p:txBody>
          <a:bodyPr/>
          <a:lstStyle/>
          <a:p>
            <a:pPr lvl="0">
              <a:lnSpc>
                <a:spcPct val="117999"/>
              </a:lnSpc>
              <a:defRPr sz="1800"/>
            </a:pPr>
            <a:r>
              <a:rPr sz="1400"/>
              <a:t>You can use Mendeley to share your work with other users by adding your publications to your personal profile. Adding publications will make them available to other users via your profile, as well as connecting you to them in the Mendeley Web Catalog. If other users view your paper in the Catalog, they will see that you are a Mendeley user and will be able to connect with you.</a:t>
            </a:r>
          </a:p>
          <a:p>
            <a:pPr lvl="0">
              <a:lnSpc>
                <a:spcPct val="117999"/>
              </a:lnSpc>
              <a:defRPr sz="1800"/>
            </a:pPr>
            <a:endParaRPr sz="1400"/>
          </a:p>
          <a:p>
            <a:pPr lvl="0">
              <a:lnSpc>
                <a:spcPct val="117999"/>
              </a:lnSpc>
              <a:defRPr sz="1800"/>
            </a:pPr>
            <a:r>
              <a:rPr sz="1400"/>
              <a:t>To add your personal publications, open ‘My publications’ in Mendeley Desktop, and either drag &amp; drop a file onto the specified area, or click to browse to a file on your computer.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Shape 430"/>
          <p:cNvSpPr>
            <a:spLocks noGrp="1" noRot="1" noChangeAspect="1"/>
          </p:cNvSpPr>
          <p:nvPr>
            <p:ph type="sldImg"/>
          </p:nvPr>
        </p:nvSpPr>
        <p:spPr>
          <a:prstGeom prst="rect">
            <a:avLst/>
          </a:prstGeom>
        </p:spPr>
        <p:txBody>
          <a:bodyPr/>
          <a:lstStyle/>
          <a:p>
            <a:pPr lvl="0"/>
            <a:endParaRPr/>
          </a:p>
        </p:txBody>
      </p:sp>
      <p:sp>
        <p:nvSpPr>
          <p:cNvPr id="431" name="Shape 431"/>
          <p:cNvSpPr>
            <a:spLocks noGrp="1"/>
          </p:cNvSpPr>
          <p:nvPr>
            <p:ph type="body" sz="quarter" idx="1"/>
          </p:nvPr>
        </p:nvSpPr>
        <p:spPr>
          <a:prstGeom prst="rect">
            <a:avLst/>
          </a:prstGeom>
        </p:spPr>
        <p:txBody>
          <a:bodyPr/>
          <a:lstStyle/>
          <a:p>
            <a:pPr lvl="0">
              <a:lnSpc>
                <a:spcPct val="117999"/>
              </a:lnSpc>
              <a:defRPr sz="1800"/>
            </a:pPr>
            <a:r>
              <a:rPr sz="1400"/>
              <a:t>Hopefully we’ve covered enough of the basics of Mendeley in order for you to get up and running.</a:t>
            </a:r>
          </a:p>
          <a:p>
            <a:pPr lvl="0">
              <a:lnSpc>
                <a:spcPct val="117999"/>
              </a:lnSpc>
              <a:defRPr sz="1800"/>
            </a:pPr>
            <a:endParaRPr sz="1400"/>
          </a:p>
          <a:p>
            <a:pPr lvl="0">
              <a:lnSpc>
                <a:spcPct val="117999"/>
              </a:lnSpc>
              <a:defRPr sz="1800"/>
            </a:pPr>
            <a:r>
              <a:rPr sz="1400"/>
              <a:t>Thanks for your time today and we hope enjoy using Mendeley!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noRot="1" noChangeAspect="1"/>
          </p:cNvSpPr>
          <p:nvPr>
            <p:ph type="sldImg"/>
          </p:nvPr>
        </p:nvSpPr>
        <p:spPr>
          <a:prstGeom prst="rect">
            <a:avLst/>
          </a:prstGeom>
        </p:spPr>
        <p:txBody>
          <a:bodyPr/>
          <a:lstStyle/>
          <a:p>
            <a:pPr lvl="0"/>
            <a:endParaRPr/>
          </a:p>
        </p:txBody>
      </p:sp>
      <p:sp>
        <p:nvSpPr>
          <p:cNvPr id="101" name="Shape 101"/>
          <p:cNvSpPr>
            <a:spLocks noGrp="1"/>
          </p:cNvSpPr>
          <p:nvPr>
            <p:ph type="body" sz="quarter" idx="1"/>
          </p:nvPr>
        </p:nvSpPr>
        <p:spPr>
          <a:prstGeom prst="rect">
            <a:avLst/>
          </a:prstGeom>
        </p:spPr>
        <p:txBody>
          <a:bodyPr/>
          <a:lstStyle>
            <a:lvl1pPr>
              <a:lnSpc>
                <a:spcPct val="117999"/>
              </a:lnSpc>
              <a:defRPr sz="1400"/>
            </a:lvl1pPr>
          </a:lstStyle>
          <a:p>
            <a:pPr lvl="0">
              <a:defRPr sz="1800"/>
            </a:pPr>
            <a:r>
              <a:rPr sz="1400"/>
              <a:t>Let’s talk briefly about how the product works, what it looks like and how you might like to use it.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prstGeom prst="rect">
            <a:avLst/>
          </a:prstGeom>
        </p:spPr>
        <p:txBody>
          <a:bodyPr/>
          <a:lstStyle/>
          <a:p>
            <a:pPr lvl="0"/>
            <a:endParaRPr/>
          </a:p>
        </p:txBody>
      </p:sp>
      <p:sp>
        <p:nvSpPr>
          <p:cNvPr id="107" name="Shape 107"/>
          <p:cNvSpPr>
            <a:spLocks noGrp="1"/>
          </p:cNvSpPr>
          <p:nvPr>
            <p:ph type="body" sz="quarter" idx="1"/>
          </p:nvPr>
        </p:nvSpPr>
        <p:spPr>
          <a:prstGeom prst="rect">
            <a:avLst/>
          </a:prstGeom>
        </p:spPr>
        <p:txBody>
          <a:bodyPr/>
          <a:lstStyle/>
          <a:p>
            <a:pPr lvl="0">
              <a:lnSpc>
                <a:spcPct val="117999"/>
              </a:lnSpc>
              <a:defRPr sz="1800"/>
            </a:pPr>
            <a:r>
              <a:rPr sz="1400" dirty="0"/>
              <a:t>The first thing you’ll need to do is to create an account via </a:t>
            </a:r>
            <a:r>
              <a:rPr sz="1400" dirty="0">
                <a:hlinkClick r:id="rId3"/>
              </a:rPr>
              <a:t>mendeley.com</a:t>
            </a:r>
            <a:r>
              <a:rPr sz="1400" dirty="0"/>
              <a:t>. This is completely free to do and only takes a few seconds. You’ll need a </a:t>
            </a:r>
            <a:r>
              <a:rPr sz="1400" dirty="0" err="1"/>
              <a:t>Mendeley</a:t>
            </a:r>
            <a:r>
              <a:rPr sz="1400" dirty="0"/>
              <a:t> account to log into the different versions of the software.</a:t>
            </a:r>
          </a:p>
          <a:p>
            <a:pPr lvl="0">
              <a:lnSpc>
                <a:spcPct val="117999"/>
              </a:lnSpc>
              <a:defRPr sz="1800"/>
            </a:pPr>
            <a:endParaRPr sz="1400" dirty="0"/>
          </a:p>
          <a:p>
            <a:pPr lvl="0">
              <a:lnSpc>
                <a:spcPct val="117999"/>
              </a:lnSpc>
              <a:defRPr sz="1800"/>
            </a:pPr>
            <a:r>
              <a:rPr sz="1400" dirty="0"/>
              <a:t>Once you’ve created your account you’ll be prompted to download the appropriate version of </a:t>
            </a:r>
            <a:r>
              <a:rPr sz="1400" dirty="0" err="1"/>
              <a:t>Mendeley</a:t>
            </a:r>
            <a:r>
              <a:rPr sz="1400" dirty="0"/>
              <a:t> Desktop for your current machine. You don’t have to do this right away, but it’s a good idea to have the desktop application installed on your main working computer.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prstGeom prst="rect">
            <a:avLst/>
          </a:prstGeom>
        </p:spPr>
        <p:txBody>
          <a:bodyPr/>
          <a:lstStyle/>
          <a:p>
            <a:pPr lvl="0"/>
            <a:endParaRPr/>
          </a:p>
        </p:txBody>
      </p:sp>
      <p:sp>
        <p:nvSpPr>
          <p:cNvPr id="112" name="Shape 112"/>
          <p:cNvSpPr>
            <a:spLocks noGrp="1"/>
          </p:cNvSpPr>
          <p:nvPr>
            <p:ph type="body" sz="quarter" idx="1"/>
          </p:nvPr>
        </p:nvSpPr>
        <p:spPr>
          <a:prstGeom prst="rect">
            <a:avLst/>
          </a:prstGeom>
        </p:spPr>
        <p:txBody>
          <a:bodyPr/>
          <a:lstStyle/>
          <a:p>
            <a:pPr lvl="0">
              <a:lnSpc>
                <a:spcPct val="117999"/>
              </a:lnSpc>
              <a:defRPr sz="1800"/>
            </a:pPr>
            <a:r>
              <a:rPr sz="1400" dirty="0"/>
              <a:t>This is how </a:t>
            </a:r>
            <a:r>
              <a:rPr sz="1400" dirty="0" err="1"/>
              <a:t>Mendeley</a:t>
            </a:r>
            <a:r>
              <a:rPr sz="1400" dirty="0"/>
              <a:t> Desktop looks on a Mac. The Windows version may have a few cosmetic differences, but the functionality is exactly the same. This presentation uses Mac screenshots throughout - but don’t let that put you off if you use a Windows PC.</a:t>
            </a:r>
          </a:p>
          <a:p>
            <a:pPr lvl="0">
              <a:lnSpc>
                <a:spcPct val="117999"/>
              </a:lnSpc>
              <a:defRPr sz="1800"/>
            </a:pPr>
            <a:endParaRPr sz="1400" dirty="0"/>
          </a:p>
          <a:p>
            <a:pPr lvl="0">
              <a:lnSpc>
                <a:spcPct val="117999"/>
              </a:lnSpc>
              <a:defRPr sz="1800"/>
            </a:pPr>
            <a:r>
              <a:rPr sz="1400" dirty="0" err="1"/>
              <a:t>Mendeley</a:t>
            </a:r>
            <a:r>
              <a:rPr sz="1400" dirty="0"/>
              <a:t> Desktop offers the complete </a:t>
            </a:r>
            <a:r>
              <a:rPr sz="1400" dirty="0" err="1"/>
              <a:t>Mendeley</a:t>
            </a:r>
            <a:r>
              <a:rPr sz="1400" dirty="0"/>
              <a:t> experience. It allows you to build, maintain and order your personal library. It also allows you to access reading and writing functions. We’ll go through these in more detail later.</a:t>
            </a:r>
          </a:p>
          <a:p>
            <a:pPr lvl="0">
              <a:lnSpc>
                <a:spcPct val="117999"/>
              </a:lnSpc>
              <a:defRPr sz="1800"/>
            </a:pPr>
            <a:endParaRPr sz="1400" dirty="0"/>
          </a:p>
          <a:p>
            <a:pPr lvl="0">
              <a:lnSpc>
                <a:spcPct val="117999"/>
              </a:lnSpc>
              <a:defRPr sz="1800"/>
            </a:pPr>
            <a:r>
              <a:rPr sz="1400" dirty="0"/>
              <a:t>When you first open </a:t>
            </a:r>
            <a:r>
              <a:rPr sz="1400" dirty="0" err="1"/>
              <a:t>Mendeley</a:t>
            </a:r>
            <a:r>
              <a:rPr sz="1400" dirty="0"/>
              <a:t> Desktop, you’ll need to log into your </a:t>
            </a:r>
            <a:r>
              <a:rPr sz="1400" dirty="0" err="1"/>
              <a:t>Mendeley</a:t>
            </a:r>
            <a:r>
              <a:rPr sz="1400" dirty="0"/>
              <a:t> account. This ensures that any changes you make are being made to your own account and will be carried across when you log into different devices.</a:t>
            </a:r>
          </a:p>
          <a:p>
            <a:pPr lvl="0">
              <a:lnSpc>
                <a:spcPct val="117999"/>
              </a:lnSpc>
              <a:defRPr sz="1800"/>
            </a:pPr>
            <a:endParaRPr sz="1400" dirty="0"/>
          </a:p>
          <a:p>
            <a:pPr lvl="0">
              <a:lnSpc>
                <a:spcPct val="117999"/>
              </a:lnSpc>
              <a:defRPr sz="1800"/>
            </a:pPr>
            <a:r>
              <a:rPr sz="1400" dirty="0" err="1"/>
              <a:t>Mendeley</a:t>
            </a:r>
            <a:r>
              <a:rPr sz="1400" dirty="0"/>
              <a:t> Desktop follows a three column structure. The left-hand panel allows you to navigate through different filtering options for your library. When you click on different folders or groups listed in this column, different lists of papers will be returned in the main panel. In this screenshot we have ‘All Documents’ selected, which means the main panel is listing all of our references.</a:t>
            </a:r>
          </a:p>
          <a:p>
            <a:pPr lvl="0">
              <a:lnSpc>
                <a:spcPct val="117999"/>
              </a:lnSpc>
              <a:defRPr sz="1800"/>
            </a:pPr>
            <a:endParaRPr sz="1400" dirty="0"/>
          </a:p>
          <a:p>
            <a:pPr lvl="0">
              <a:lnSpc>
                <a:spcPct val="117999"/>
              </a:lnSpc>
              <a:defRPr sz="1800"/>
            </a:pPr>
            <a:r>
              <a:rPr sz="1400" dirty="0"/>
              <a:t>The middle panel allows you to select individual references. Clicking on a reference listed here will display this document’s details in the right-hand panel. You can also select multiple papers to undertake bulk actions, such as mass deletions or additions to folders.</a:t>
            </a:r>
          </a:p>
          <a:p>
            <a:pPr lvl="0">
              <a:lnSpc>
                <a:spcPct val="117999"/>
              </a:lnSpc>
              <a:defRPr sz="1800"/>
            </a:pPr>
            <a:endParaRPr sz="1400" dirty="0"/>
          </a:p>
          <a:p>
            <a:pPr lvl="0">
              <a:lnSpc>
                <a:spcPct val="117999"/>
              </a:lnSpc>
              <a:defRPr sz="1800"/>
            </a:pPr>
            <a:r>
              <a:rPr sz="1400" dirty="0"/>
              <a:t>The right panel shows the details of your selected reference. You can also use this panel to modify the details by clicking into the individual fields. You should carefully check and correct the details displayed in this panel as ensuring accuracy here will ensure that your citations are totally correct.</a:t>
            </a:r>
          </a:p>
          <a:p>
            <a:pPr lvl="0">
              <a:lnSpc>
                <a:spcPct val="117999"/>
              </a:lnSpc>
              <a:defRPr sz="1800"/>
            </a:pPr>
            <a:endParaRPr sz="1400" dirty="0"/>
          </a:p>
          <a:p>
            <a:pPr lvl="0">
              <a:lnSpc>
                <a:spcPct val="117999"/>
              </a:lnSpc>
              <a:defRPr sz="1800"/>
            </a:pPr>
            <a:r>
              <a:rPr sz="1400" dirty="0"/>
              <a:t>We’ll go into the details of how the interface works in just a few minutes.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prstGeom prst="rect">
            <a:avLst/>
          </a:prstGeom>
        </p:spPr>
        <p:txBody>
          <a:bodyPr/>
          <a:lstStyle/>
          <a:p>
            <a:pPr lvl="0"/>
            <a:endParaRPr/>
          </a:p>
        </p:txBody>
      </p:sp>
      <p:sp>
        <p:nvSpPr>
          <p:cNvPr id="117" name="Shape 117"/>
          <p:cNvSpPr>
            <a:spLocks noGrp="1"/>
          </p:cNvSpPr>
          <p:nvPr>
            <p:ph type="body" sz="quarter" idx="1"/>
          </p:nvPr>
        </p:nvSpPr>
        <p:spPr>
          <a:prstGeom prst="rect">
            <a:avLst/>
          </a:prstGeom>
        </p:spPr>
        <p:txBody>
          <a:bodyPr/>
          <a:lstStyle/>
          <a:p>
            <a:pPr lvl="0">
              <a:lnSpc>
                <a:spcPct val="117999"/>
              </a:lnSpc>
              <a:defRPr sz="1800"/>
            </a:pPr>
            <a:r>
              <a:rPr sz="1400"/>
              <a:t>Mendeley Web is the version of Mendeley accessible via your web browser. You’ll need to be logged into your Mendeley account in order to access it.</a:t>
            </a:r>
          </a:p>
          <a:p>
            <a:pPr lvl="0">
              <a:lnSpc>
                <a:spcPct val="117999"/>
              </a:lnSpc>
              <a:defRPr sz="1800"/>
            </a:pPr>
            <a:endParaRPr sz="1400"/>
          </a:p>
          <a:p>
            <a:pPr lvl="0">
              <a:lnSpc>
                <a:spcPct val="117999"/>
              </a:lnSpc>
              <a:defRPr sz="1800"/>
            </a:pPr>
            <a:r>
              <a:rPr sz="1400"/>
              <a:t>The layout is similar to what we’ve just seen for Mendeley Desktop - although it has been optimized for use in a browser. The same three-column structure persists. We won’t go into too much detail on Mendeley Web here - but if you’re interested in using it, there’s a dedicated guide available in the Mendeley Resource Center.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prstGeom prst="rect">
            <a:avLst/>
          </a:prstGeom>
        </p:spPr>
        <p:txBody>
          <a:bodyPr/>
          <a:lstStyle/>
          <a:p>
            <a:pPr lvl="0"/>
            <a:endParaRPr/>
          </a:p>
        </p:txBody>
      </p:sp>
      <p:sp>
        <p:nvSpPr>
          <p:cNvPr id="123" name="Shape 123"/>
          <p:cNvSpPr>
            <a:spLocks noGrp="1"/>
          </p:cNvSpPr>
          <p:nvPr>
            <p:ph type="body" sz="quarter" idx="1"/>
          </p:nvPr>
        </p:nvSpPr>
        <p:spPr>
          <a:prstGeom prst="rect">
            <a:avLst/>
          </a:prstGeom>
        </p:spPr>
        <p:txBody>
          <a:bodyPr/>
          <a:lstStyle>
            <a:lvl1pPr>
              <a:lnSpc>
                <a:spcPct val="117999"/>
              </a:lnSpc>
              <a:defRPr sz="1400"/>
            </a:lvl1pPr>
          </a:lstStyle>
          <a:p>
            <a:pPr lvl="0">
              <a:defRPr sz="1800"/>
            </a:pPr>
            <a:r>
              <a:rPr sz="1400"/>
              <a:t>So let’s talk about how Mendeley can help you to bring organization to your references.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prstGeom prst="rect">
            <a:avLst/>
          </a:prstGeom>
        </p:spPr>
        <p:txBody>
          <a:bodyPr/>
          <a:lstStyle/>
          <a:p>
            <a:pPr lvl="0"/>
            <a:endParaRPr/>
          </a:p>
        </p:txBody>
      </p:sp>
      <p:sp>
        <p:nvSpPr>
          <p:cNvPr id="148" name="Shape 148"/>
          <p:cNvSpPr>
            <a:spLocks noGrp="1"/>
          </p:cNvSpPr>
          <p:nvPr>
            <p:ph type="body" sz="quarter" idx="1"/>
          </p:nvPr>
        </p:nvSpPr>
        <p:spPr>
          <a:prstGeom prst="rect">
            <a:avLst/>
          </a:prstGeom>
        </p:spPr>
        <p:txBody>
          <a:bodyPr/>
          <a:lstStyle/>
          <a:p>
            <a:pPr lvl="0">
              <a:lnSpc>
                <a:spcPct val="117999"/>
              </a:lnSpc>
              <a:defRPr sz="1800"/>
            </a:pPr>
            <a:r>
              <a:rPr sz="1400"/>
              <a:t>Mendeley also offers a number of other options for adding material to your library. You can find these by opening the File menu.</a:t>
            </a:r>
          </a:p>
          <a:p>
            <a:pPr lvl="0">
              <a:lnSpc>
                <a:spcPct val="117999"/>
              </a:lnSpc>
              <a:defRPr sz="1800"/>
            </a:pPr>
            <a:endParaRPr sz="1400"/>
          </a:p>
          <a:p>
            <a:pPr lvl="0">
              <a:lnSpc>
                <a:spcPct val="117999"/>
              </a:lnSpc>
              <a:defRPr sz="1800"/>
            </a:pPr>
            <a:r>
              <a:rPr sz="1400"/>
              <a:t>You can choose to add individual files, or the contents of an entire folder by browsing to the relevant location on your computer.</a:t>
            </a:r>
          </a:p>
          <a:p>
            <a:pPr lvl="0">
              <a:lnSpc>
                <a:spcPct val="117999"/>
              </a:lnSpc>
              <a:defRPr sz="1800"/>
            </a:pPr>
            <a:endParaRPr sz="1400"/>
          </a:p>
          <a:p>
            <a:pPr lvl="0">
              <a:lnSpc>
                <a:spcPct val="117999"/>
              </a:lnSpc>
              <a:defRPr sz="1800"/>
            </a:pPr>
            <a:r>
              <a:rPr sz="1400"/>
              <a:t>You can opt to ‘watch’ a folder - which will mean that Mendeley monitors that location for any new items being dropped into the folder. If it finds a new document, that document will be automatically added to your Mendeley library.</a:t>
            </a:r>
          </a:p>
          <a:p>
            <a:pPr lvl="0">
              <a:lnSpc>
                <a:spcPct val="117999"/>
              </a:lnSpc>
              <a:defRPr sz="1800"/>
            </a:pPr>
            <a:endParaRPr sz="1400"/>
          </a:p>
          <a:p>
            <a:pPr lvl="0">
              <a:lnSpc>
                <a:spcPct val="117999"/>
              </a:lnSpc>
              <a:defRPr sz="1800"/>
            </a:pPr>
            <a:r>
              <a:rPr sz="1400"/>
              <a:t>You can also easily import a library from other reference managers, so if you’ve tried out EndNote, Reworks or another solution and found them not to your liking, you can carry across your library to Mendeley easily.</a:t>
            </a:r>
          </a:p>
          <a:p>
            <a:pPr lvl="0">
              <a:lnSpc>
                <a:spcPct val="117999"/>
              </a:lnSpc>
              <a:defRPr sz="1800"/>
            </a:pPr>
            <a:endParaRPr sz="1400"/>
          </a:p>
          <a:p>
            <a:pPr lvl="0">
              <a:lnSpc>
                <a:spcPct val="117999"/>
              </a:lnSpc>
              <a:defRPr sz="1800"/>
            </a:pPr>
            <a:r>
              <a:rPr sz="1400"/>
              <a:t>You also have the option to create a reference manually - which will allow you to complete a number of fields by hand.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8" name="Shape 8"/>
          <p:cNvSpPr/>
          <p:nvPr/>
        </p:nvSpPr>
        <p:spPr>
          <a:xfrm>
            <a:off x="-183" y="1137335"/>
            <a:ext cx="9144366" cy="460433"/>
          </a:xfrm>
          <a:prstGeom prst="rect">
            <a:avLst/>
          </a:prstGeom>
          <a:gradFill>
            <a:gsLst>
              <a:gs pos="0">
                <a:srgbClr val="C9CAC9"/>
              </a:gs>
              <a:gs pos="6285">
                <a:srgbClr val="ECECEC"/>
              </a:gs>
              <a:gs pos="100000">
                <a:srgbClr val="FFFFFF"/>
              </a:gs>
            </a:gsLst>
            <a:lin ang="5400000"/>
          </a:gradFill>
          <a:ln w="12700">
            <a:miter lim="400000"/>
          </a:ln>
        </p:spPr>
        <p:txBody>
          <a:bodyPr lIns="0" tIns="0" rIns="0" bIns="0" anchor="ctr"/>
          <a:lstStyle/>
          <a:p>
            <a:pPr lvl="0">
              <a:defRPr>
                <a:latin typeface="Calibri"/>
                <a:ea typeface="Calibri"/>
                <a:cs typeface="Calibri"/>
                <a:sym typeface="Calibri"/>
              </a:defRPr>
            </a:pPr>
            <a:endParaRPr/>
          </a:p>
        </p:txBody>
      </p:sp>
      <p:sp>
        <p:nvSpPr>
          <p:cNvPr id="9" name="Shape 9"/>
          <p:cNvSpPr/>
          <p:nvPr/>
        </p:nvSpPr>
        <p:spPr>
          <a:xfrm>
            <a:off x="-3" y="6565693"/>
            <a:ext cx="9212390" cy="302079"/>
          </a:xfrm>
          <a:prstGeom prst="rect">
            <a:avLst/>
          </a:prstGeom>
          <a:solidFill>
            <a:srgbClr val="880F19"/>
          </a:solidFill>
          <a:ln w="12700">
            <a:miter lim="400000"/>
          </a:ln>
        </p:spPr>
        <p:txBody>
          <a:bodyPr lIns="0" tIns="0" rIns="0" bIns="0" anchor="ctr"/>
          <a:lstStyle/>
          <a:p>
            <a:pPr lvl="0" algn="ctr">
              <a:defRPr>
                <a:solidFill>
                  <a:srgbClr val="AD1D29"/>
                </a:solidFill>
                <a:latin typeface="Calibri"/>
                <a:ea typeface="Calibri"/>
                <a:cs typeface="Calibri"/>
                <a:sym typeface="Calibri"/>
              </a:defRPr>
            </a:pPr>
            <a:endParaRPr/>
          </a:p>
        </p:txBody>
      </p:sp>
      <p:sp>
        <p:nvSpPr>
          <p:cNvPr id="10" name="Shape 10"/>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1" name="Shape 11"/>
          <p:cNvSpPr>
            <a:spLocks noGrp="1"/>
          </p:cNvSpPr>
          <p:nvPr>
            <p:ph type="title"/>
          </p:nvPr>
        </p:nvSpPr>
        <p:spPr>
          <a:xfrm>
            <a:off x="457200" y="0"/>
            <a:ext cx="8229600" cy="3736239"/>
          </a:xfrm>
          <a:prstGeom prst="rect">
            <a:avLst/>
          </a:prstGeom>
        </p:spPr>
        <p:txBody>
          <a:bodyPr/>
          <a:lstStyle>
            <a:lvl1pPr algn="ctr"/>
          </a:lstStyle>
          <a:p>
            <a:pPr lvl="0">
              <a:defRPr sz="1800">
                <a:solidFill>
                  <a:srgbClr val="000000"/>
                </a:solidFill>
              </a:defRPr>
            </a:pPr>
            <a:r>
              <a:rPr sz="4000">
                <a:solidFill>
                  <a:srgbClr val="1E1E1E"/>
                </a:solidFill>
              </a:rPr>
              <a:t>Title Text</a:t>
            </a:r>
          </a:p>
        </p:txBody>
      </p:sp>
      <p:sp>
        <p:nvSpPr>
          <p:cNvPr id="12" name="Shape 12"/>
          <p:cNvSpPr>
            <a:spLocks noGrp="1"/>
          </p:cNvSpPr>
          <p:nvPr>
            <p:ph type="body" idx="1"/>
          </p:nvPr>
        </p:nvSpPr>
        <p:spPr>
          <a:xfrm>
            <a:off x="457200" y="3751374"/>
            <a:ext cx="8229600" cy="3106627"/>
          </a:xfrm>
          <a:prstGeom prst="rect">
            <a:avLst/>
          </a:prstGeom>
        </p:spPr>
        <p:txBody>
          <a:bodyPr/>
          <a:lstStyle>
            <a:lvl1pPr marL="0" indent="0" algn="ctr">
              <a:spcBef>
                <a:spcPts val="600"/>
              </a:spcBef>
              <a:buSzTx/>
              <a:buFontTx/>
              <a:buNone/>
              <a:defRPr sz="2700">
                <a:solidFill>
                  <a:srgbClr val="8F8F8F"/>
                </a:solidFill>
              </a:defRPr>
            </a:lvl1pPr>
            <a:lvl2pPr marL="0" indent="0" algn="ctr">
              <a:spcBef>
                <a:spcPts val="600"/>
              </a:spcBef>
              <a:buSzTx/>
              <a:buFontTx/>
              <a:buNone/>
              <a:defRPr sz="2700">
                <a:solidFill>
                  <a:srgbClr val="8F8F8F"/>
                </a:solidFill>
              </a:defRPr>
            </a:lvl2pPr>
            <a:lvl3pPr marL="0" indent="0" algn="ctr">
              <a:spcBef>
                <a:spcPts val="600"/>
              </a:spcBef>
              <a:buSzTx/>
              <a:buFontTx/>
              <a:buNone/>
              <a:defRPr sz="2700">
                <a:solidFill>
                  <a:srgbClr val="8F8F8F"/>
                </a:solidFill>
              </a:defRPr>
            </a:lvl3pPr>
            <a:lvl4pPr marL="0" indent="0" algn="ctr">
              <a:spcBef>
                <a:spcPts val="600"/>
              </a:spcBef>
              <a:buSzTx/>
              <a:buFontTx/>
              <a:buNone/>
              <a:defRPr sz="2700">
                <a:solidFill>
                  <a:srgbClr val="8F8F8F"/>
                </a:solidFill>
              </a:defRPr>
            </a:lvl4pPr>
            <a:lvl5pPr marL="0" indent="0" algn="ctr">
              <a:spcBef>
                <a:spcPts val="600"/>
              </a:spcBef>
              <a:buSzTx/>
              <a:buFontTx/>
              <a:buNone/>
              <a:defRPr sz="2700">
                <a:solidFill>
                  <a:srgbClr val="8F8F8F"/>
                </a:solidFill>
              </a:defRPr>
            </a:lvl5pPr>
          </a:lstStyle>
          <a:p>
            <a:pPr lvl="0">
              <a:defRPr sz="1800">
                <a:solidFill>
                  <a:srgbClr val="000000"/>
                </a:solidFill>
              </a:defRPr>
            </a:pPr>
            <a:r>
              <a:rPr sz="2700">
                <a:solidFill>
                  <a:srgbClr val="8F8F8F"/>
                </a:solidFill>
              </a:rPr>
              <a:t>Body Level One</a:t>
            </a:r>
          </a:p>
          <a:p>
            <a:pPr lvl="1">
              <a:defRPr sz="1800">
                <a:solidFill>
                  <a:srgbClr val="000000"/>
                </a:solidFill>
              </a:defRPr>
            </a:pPr>
            <a:r>
              <a:rPr sz="2700">
                <a:solidFill>
                  <a:srgbClr val="8F8F8F"/>
                </a:solidFill>
              </a:rPr>
              <a:t>Body Level Two</a:t>
            </a:r>
          </a:p>
          <a:p>
            <a:pPr lvl="2">
              <a:defRPr sz="1800">
                <a:solidFill>
                  <a:srgbClr val="000000"/>
                </a:solidFill>
              </a:defRPr>
            </a:pPr>
            <a:r>
              <a:rPr sz="2700">
                <a:solidFill>
                  <a:srgbClr val="8F8F8F"/>
                </a:solidFill>
              </a:rPr>
              <a:t>Body Level Three</a:t>
            </a:r>
          </a:p>
          <a:p>
            <a:pPr lvl="3">
              <a:defRPr sz="1800">
                <a:solidFill>
                  <a:srgbClr val="000000"/>
                </a:solidFill>
              </a:defRPr>
            </a:pPr>
            <a:r>
              <a:rPr sz="2700">
                <a:solidFill>
                  <a:srgbClr val="8F8F8F"/>
                </a:solidFill>
              </a:rPr>
              <a:t>Body Level Four</a:t>
            </a:r>
          </a:p>
          <a:p>
            <a:pPr lvl="4">
              <a:defRPr sz="1800">
                <a:solidFill>
                  <a:srgbClr val="000000"/>
                </a:solidFill>
              </a:defRPr>
            </a:pPr>
            <a:r>
              <a:rPr sz="2700">
                <a:solidFill>
                  <a:srgbClr val="8F8F8F"/>
                </a:solidFill>
              </a:rPr>
              <a:t>Body Level Five</a:t>
            </a:r>
          </a:p>
        </p:txBody>
      </p:sp>
      <p:sp>
        <p:nvSpPr>
          <p:cNvPr id="13" name="Shape 13"/>
          <p:cNvSpPr/>
          <p:nvPr/>
        </p:nvSpPr>
        <p:spPr>
          <a:xfrm>
            <a:off x="-3" y="1116492"/>
            <a:ext cx="9212390" cy="36279"/>
          </a:xfrm>
          <a:prstGeom prst="rect">
            <a:avLst/>
          </a:prstGeom>
          <a:solidFill>
            <a:srgbClr val="880F19"/>
          </a:solidFill>
          <a:ln w="12700">
            <a:miter lim="400000"/>
          </a:ln>
        </p:spPr>
        <p:txBody>
          <a:bodyPr lIns="0" tIns="0" rIns="0" bIns="0" anchor="ctr"/>
          <a:lstStyle/>
          <a:p>
            <a:pPr lvl="0" algn="ctr">
              <a:defRPr>
                <a:solidFill>
                  <a:srgbClr val="AF1F2A"/>
                </a:solidFill>
                <a:latin typeface="Calibri"/>
                <a:ea typeface="Calibri"/>
                <a:cs typeface="Calibri"/>
                <a:sym typeface="Calibri"/>
              </a:defRPr>
            </a:pPr>
            <a:endParaRPr/>
          </a:p>
        </p:txBody>
      </p:sp>
      <p:sp>
        <p:nvSpPr>
          <p:cNvPr id="14" name="Shape 14"/>
          <p:cNvSpPr/>
          <p:nvPr/>
        </p:nvSpPr>
        <p:spPr>
          <a:xfrm>
            <a:off x="88042" y="810295"/>
            <a:ext cx="2054009" cy="2692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200">
                <a:solidFill>
                  <a:srgbClr val="AE1E29"/>
                </a:solidFill>
                <a:latin typeface="Calibri"/>
                <a:ea typeface="Calibri"/>
                <a:cs typeface="Calibri"/>
                <a:sym typeface="Calibri"/>
              </a:defRPr>
            </a:lvl1pPr>
          </a:lstStyle>
          <a:p>
            <a:pPr lvl="0">
              <a:defRPr sz="1800">
                <a:solidFill>
                  <a:srgbClr val="000000"/>
                </a:solidFill>
              </a:defRPr>
            </a:pPr>
            <a:r>
              <a:rPr sz="1200">
                <a:solidFill>
                  <a:srgbClr val="AE1E29"/>
                </a:solidFill>
              </a:rPr>
              <a:t>Organize. Collaborate. Discover.</a:t>
            </a:r>
          </a:p>
        </p:txBody>
      </p:sp>
      <p:sp>
        <p:nvSpPr>
          <p:cNvPr id="15" name="Shape 15"/>
          <p:cNvSpPr/>
          <p:nvPr/>
        </p:nvSpPr>
        <p:spPr>
          <a:xfrm>
            <a:off x="7734175" y="810295"/>
            <a:ext cx="1275507" cy="1778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1200">
                <a:solidFill>
                  <a:srgbClr val="AE1E29"/>
                </a:solidFill>
                <a:latin typeface="Calibri"/>
                <a:ea typeface="Calibri"/>
                <a:cs typeface="Calibri"/>
                <a:sym typeface="Calibri"/>
              </a:defRPr>
            </a:lvl1pPr>
          </a:lstStyle>
          <a:p>
            <a:pPr lvl="0">
              <a:defRPr sz="1800">
                <a:solidFill>
                  <a:srgbClr val="000000"/>
                </a:solidFill>
              </a:defRPr>
            </a:pPr>
            <a:r>
              <a:rPr sz="1200">
                <a:solidFill>
                  <a:srgbClr val="AE1E29"/>
                </a:solidFill>
              </a:rPr>
              <a:t>www.mendeley.com</a:t>
            </a:r>
          </a:p>
        </p:txBody>
      </p:sp>
      <p:pic>
        <p:nvPicPr>
          <p:cNvPr id="16" name="image2.png"/>
          <p:cNvPicPr/>
          <p:nvPr/>
        </p:nvPicPr>
        <p:blipFill>
          <a:blip r:embed="rId2">
            <a:extLst/>
          </a:blip>
          <a:stretch>
            <a:fillRect/>
          </a:stretch>
        </p:blipFill>
        <p:spPr>
          <a:xfrm>
            <a:off x="2635917" y="107746"/>
            <a:ext cx="3940551" cy="622609"/>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4000">
                <a:solidFill>
                  <a:srgbClr val="1E1E1E"/>
                </a:solidFill>
              </a:rPr>
              <a:t>Title Text</a:t>
            </a:r>
          </a:p>
        </p:txBody>
      </p:sp>
      <p:sp>
        <p:nvSpPr>
          <p:cNvPr id="19" name="Shape 19"/>
          <p:cNvSpPr>
            <a:spLocks noGrp="1"/>
          </p:cNvSpPr>
          <p:nvPr>
            <p:ph type="body" idx="1"/>
          </p:nvPr>
        </p:nvSpPr>
        <p:spPr>
          <a:prstGeom prst="rect">
            <a:avLst/>
          </a:prstGeom>
        </p:spPr>
        <p:txBody>
          <a:bodyPr/>
          <a:lstStyle/>
          <a:p>
            <a:pPr lvl="0">
              <a:defRPr>
                <a:solidFill>
                  <a:srgbClr val="000000"/>
                </a:solidFill>
              </a:defRPr>
            </a:pPr>
            <a:r>
              <a:rPr>
                <a:solidFill>
                  <a:srgbClr val="1E1E1E"/>
                </a:solidFill>
              </a:rPr>
              <a:t>Body Level One</a:t>
            </a:r>
          </a:p>
          <a:p>
            <a:pPr lvl="1">
              <a:defRPr>
                <a:solidFill>
                  <a:srgbClr val="000000"/>
                </a:solidFill>
              </a:defRPr>
            </a:pPr>
            <a:r>
              <a:rPr>
                <a:solidFill>
                  <a:srgbClr val="1E1E1E"/>
                </a:solidFill>
              </a:rPr>
              <a:t>Body Level Two</a:t>
            </a:r>
          </a:p>
          <a:p>
            <a:pPr lvl="2">
              <a:defRPr>
                <a:solidFill>
                  <a:srgbClr val="000000"/>
                </a:solidFill>
              </a:defRPr>
            </a:pPr>
            <a:r>
              <a:rPr>
                <a:solidFill>
                  <a:srgbClr val="1E1E1E"/>
                </a:solidFill>
              </a:rPr>
              <a:t>Body Level Three</a:t>
            </a:r>
          </a:p>
          <a:p>
            <a:pPr lvl="3">
              <a:defRPr>
                <a:solidFill>
                  <a:srgbClr val="000000"/>
                </a:solidFill>
              </a:defRPr>
            </a:pPr>
            <a:r>
              <a:rPr>
                <a:solidFill>
                  <a:srgbClr val="1E1E1E"/>
                </a:solidFill>
              </a:rPr>
              <a:t>Body Level Four</a:t>
            </a:r>
          </a:p>
          <a:p>
            <a:pPr lvl="4">
              <a:defRPr>
                <a:solidFill>
                  <a:srgbClr val="000000"/>
                </a:solidFill>
              </a:defRPr>
            </a:pPr>
            <a:r>
              <a:rPr>
                <a:solidFill>
                  <a:srgbClr val="1E1E1E"/>
                </a:solidFill>
              </a:rPr>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2" name="Shape 22"/>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3" name="Shape 23"/>
          <p:cNvSpPr>
            <a:spLocks noGrp="1"/>
          </p:cNvSpPr>
          <p:nvPr>
            <p:ph type="title"/>
          </p:nvPr>
        </p:nvSpPr>
        <p:spPr>
          <a:xfrm>
            <a:off x="457200" y="0"/>
            <a:ext cx="8229600" cy="3443171"/>
          </a:xfrm>
          <a:prstGeom prst="rect">
            <a:avLst/>
          </a:prstGeom>
        </p:spPr>
        <p:txBody>
          <a:bodyPr/>
          <a:lstStyle/>
          <a:p>
            <a:pPr lvl="0">
              <a:defRPr sz="1800">
                <a:solidFill>
                  <a:srgbClr val="000000"/>
                </a:solidFill>
              </a:defRPr>
            </a:pPr>
            <a:r>
              <a:rPr sz="4000">
                <a:solidFill>
                  <a:srgbClr val="1E1E1E"/>
                </a:solidFill>
              </a:rPr>
              <a:t>Title Text</a:t>
            </a:r>
          </a:p>
        </p:txBody>
      </p:sp>
      <p:sp>
        <p:nvSpPr>
          <p:cNvPr id="24" name="Shape 24"/>
          <p:cNvSpPr>
            <a:spLocks noGrp="1"/>
          </p:cNvSpPr>
          <p:nvPr>
            <p:ph type="body" idx="1"/>
          </p:nvPr>
        </p:nvSpPr>
        <p:spPr>
          <a:xfrm>
            <a:off x="457200" y="3448536"/>
            <a:ext cx="8229600" cy="3409464"/>
          </a:xfrm>
          <a:prstGeom prst="rect">
            <a:avLst/>
          </a:prstGeom>
        </p:spPr>
        <p:txBody>
          <a:bodyPr/>
          <a:lstStyle>
            <a:lvl1pPr marL="0" indent="0">
              <a:spcBef>
                <a:spcPts val="600"/>
              </a:spcBef>
              <a:buSzTx/>
              <a:buFontTx/>
              <a:buNone/>
              <a:defRPr sz="2700">
                <a:solidFill>
                  <a:srgbClr val="8F8F8F"/>
                </a:solidFill>
              </a:defRPr>
            </a:lvl1pPr>
            <a:lvl2pPr marL="0" indent="0">
              <a:spcBef>
                <a:spcPts val="600"/>
              </a:spcBef>
              <a:buSzTx/>
              <a:buFontTx/>
              <a:buNone/>
              <a:defRPr sz="2700">
                <a:solidFill>
                  <a:srgbClr val="8F8F8F"/>
                </a:solidFill>
              </a:defRPr>
            </a:lvl2pPr>
            <a:lvl3pPr marL="0" indent="0">
              <a:spcBef>
                <a:spcPts val="600"/>
              </a:spcBef>
              <a:buSzTx/>
              <a:buFontTx/>
              <a:buNone/>
              <a:defRPr sz="2700">
                <a:solidFill>
                  <a:srgbClr val="8F8F8F"/>
                </a:solidFill>
              </a:defRPr>
            </a:lvl3pPr>
            <a:lvl4pPr marL="0" indent="0">
              <a:spcBef>
                <a:spcPts val="600"/>
              </a:spcBef>
              <a:buSzTx/>
              <a:buFontTx/>
              <a:buNone/>
              <a:defRPr sz="2700">
                <a:solidFill>
                  <a:srgbClr val="8F8F8F"/>
                </a:solidFill>
              </a:defRPr>
            </a:lvl4pPr>
            <a:lvl5pPr marL="0" indent="0">
              <a:spcBef>
                <a:spcPts val="600"/>
              </a:spcBef>
              <a:buSzTx/>
              <a:buFontTx/>
              <a:buNone/>
              <a:defRPr sz="2700">
                <a:solidFill>
                  <a:srgbClr val="8F8F8F"/>
                </a:solidFill>
              </a:defRPr>
            </a:lvl5pPr>
          </a:lstStyle>
          <a:p>
            <a:pPr lvl="0">
              <a:defRPr sz="1800">
                <a:solidFill>
                  <a:srgbClr val="000000"/>
                </a:solidFill>
              </a:defRPr>
            </a:pPr>
            <a:r>
              <a:rPr sz="2700">
                <a:solidFill>
                  <a:srgbClr val="8F8F8F"/>
                </a:solidFill>
              </a:rPr>
              <a:t>Body Level One</a:t>
            </a:r>
          </a:p>
          <a:p>
            <a:pPr lvl="1">
              <a:defRPr sz="1800">
                <a:solidFill>
                  <a:srgbClr val="000000"/>
                </a:solidFill>
              </a:defRPr>
            </a:pPr>
            <a:r>
              <a:rPr sz="2700">
                <a:solidFill>
                  <a:srgbClr val="8F8F8F"/>
                </a:solidFill>
              </a:rPr>
              <a:t>Body Level Two</a:t>
            </a:r>
          </a:p>
          <a:p>
            <a:pPr lvl="2">
              <a:defRPr sz="1800">
                <a:solidFill>
                  <a:srgbClr val="000000"/>
                </a:solidFill>
              </a:defRPr>
            </a:pPr>
            <a:r>
              <a:rPr sz="2700">
                <a:solidFill>
                  <a:srgbClr val="8F8F8F"/>
                </a:solidFill>
              </a:rPr>
              <a:t>Body Level Three</a:t>
            </a:r>
          </a:p>
          <a:p>
            <a:pPr lvl="3">
              <a:defRPr sz="1800">
                <a:solidFill>
                  <a:srgbClr val="000000"/>
                </a:solidFill>
              </a:defRPr>
            </a:pPr>
            <a:r>
              <a:rPr sz="2700">
                <a:solidFill>
                  <a:srgbClr val="8F8F8F"/>
                </a:solidFill>
              </a:rPr>
              <a:t>Body Level Four</a:t>
            </a:r>
          </a:p>
          <a:p>
            <a:pPr lvl="4">
              <a:defRPr sz="1800">
                <a:solidFill>
                  <a:srgbClr val="000000"/>
                </a:solidFill>
              </a:defRPr>
            </a:pPr>
            <a:r>
              <a:rPr sz="2700">
                <a:solidFill>
                  <a:srgbClr val="8F8F8F"/>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p>
            <a:pPr lvl="0">
              <a:defRPr sz="1800">
                <a:solidFill>
                  <a:srgbClr val="000000"/>
                </a:solidFill>
              </a:defRPr>
            </a:pPr>
            <a:r>
              <a:rPr sz="4000">
                <a:solidFill>
                  <a:srgbClr val="1E1E1E"/>
                </a:solidFill>
              </a:rPr>
              <a:t>Title Text</a:t>
            </a:r>
          </a:p>
        </p:txBody>
      </p:sp>
      <p:sp>
        <p:nvSpPr>
          <p:cNvPr id="27" name="Shape 27"/>
          <p:cNvSpPr>
            <a:spLocks noGrp="1"/>
          </p:cNvSpPr>
          <p:nvPr>
            <p:ph type="body" idx="1"/>
          </p:nvPr>
        </p:nvSpPr>
        <p:spPr>
          <a:xfrm>
            <a:off x="457200" y="1417637"/>
            <a:ext cx="4040188" cy="757238"/>
          </a:xfrm>
          <a:prstGeom prst="rect">
            <a:avLst/>
          </a:prstGeom>
        </p:spPr>
        <p:txBody>
          <a:bodyPr anchor="b"/>
          <a:lstStyle>
            <a:lvl1pPr marL="0" indent="0">
              <a:buSzTx/>
              <a:buFontTx/>
              <a:buNone/>
            </a:lvl1pPr>
            <a:lvl2pPr marL="0" indent="0">
              <a:buSzTx/>
              <a:buFontTx/>
              <a:buNone/>
            </a:lvl2pPr>
            <a:lvl3pPr marL="0" indent="0">
              <a:buSzTx/>
              <a:buFontTx/>
              <a:buNone/>
            </a:lvl3pPr>
            <a:lvl4pPr marL="0" indent="0">
              <a:buSzTx/>
              <a:buFontTx/>
              <a:buNone/>
            </a:lvl4pPr>
            <a:lvl5pPr marL="0" indent="0">
              <a:buSzTx/>
              <a:buFontTx/>
              <a:buNone/>
            </a:lvl5pPr>
          </a:lstStyle>
          <a:p>
            <a:pPr lvl="0">
              <a:defRPr>
                <a:solidFill>
                  <a:srgbClr val="000000"/>
                </a:solidFill>
              </a:defRPr>
            </a:pPr>
            <a:r>
              <a:rPr>
                <a:solidFill>
                  <a:srgbClr val="1E1E1E"/>
                </a:solidFill>
              </a:rPr>
              <a:t>Body Level One</a:t>
            </a:r>
          </a:p>
          <a:p>
            <a:pPr lvl="1">
              <a:defRPr>
                <a:solidFill>
                  <a:srgbClr val="000000"/>
                </a:solidFill>
              </a:defRPr>
            </a:pPr>
            <a:r>
              <a:rPr>
                <a:solidFill>
                  <a:srgbClr val="1E1E1E"/>
                </a:solidFill>
              </a:rPr>
              <a:t>Body Level Two</a:t>
            </a:r>
          </a:p>
          <a:p>
            <a:pPr lvl="2">
              <a:defRPr>
                <a:solidFill>
                  <a:srgbClr val="000000"/>
                </a:solidFill>
              </a:defRPr>
            </a:pPr>
            <a:r>
              <a:rPr>
                <a:solidFill>
                  <a:srgbClr val="1E1E1E"/>
                </a:solidFill>
              </a:rPr>
              <a:t>Body Level Three</a:t>
            </a:r>
          </a:p>
          <a:p>
            <a:pPr lvl="3">
              <a:defRPr>
                <a:solidFill>
                  <a:srgbClr val="000000"/>
                </a:solidFill>
              </a:defRPr>
            </a:pPr>
            <a:r>
              <a:rPr>
                <a:solidFill>
                  <a:srgbClr val="1E1E1E"/>
                </a:solidFill>
              </a:rPr>
              <a:t>Body Level Four</a:t>
            </a:r>
          </a:p>
          <a:p>
            <a:pPr lvl="4">
              <a:defRPr>
                <a:solidFill>
                  <a:srgbClr val="000000"/>
                </a:solidFill>
              </a:defRPr>
            </a:pPr>
            <a:r>
              <a:rPr>
                <a:solidFill>
                  <a:srgbClr val="1E1E1E"/>
                </a:solidFill>
              </a:rPr>
              <a:t>Body Level Five</a:t>
            </a:r>
          </a:p>
        </p:txBody>
      </p:sp>
      <p:sp>
        <p:nvSpPr>
          <p:cNvPr id="28" name="Shape 2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amp; Image">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pPr lvl="0">
              <a:defRPr sz="1800">
                <a:solidFill>
                  <a:srgbClr val="000000"/>
                </a:solidFill>
              </a:defRPr>
            </a:pPr>
            <a:r>
              <a:rPr sz="4000">
                <a:solidFill>
                  <a:srgbClr val="1E1E1E"/>
                </a:solidFill>
              </a:rPr>
              <a:t>Title Text</a:t>
            </a:r>
          </a:p>
        </p:txBody>
      </p:sp>
      <p:sp>
        <p:nvSpPr>
          <p:cNvPr id="34" name="Shape 34"/>
          <p:cNvSpPr>
            <a:spLocks noGrp="1"/>
          </p:cNvSpPr>
          <p:nvPr>
            <p:ph type="body" idx="1"/>
          </p:nvPr>
        </p:nvSpPr>
        <p:spPr>
          <a:xfrm>
            <a:off x="457200" y="1600200"/>
            <a:ext cx="4038600" cy="5257800"/>
          </a:xfrm>
          <a:prstGeom prst="rect">
            <a:avLst/>
          </a:prstGeom>
        </p:spPr>
        <p:txBody>
          <a:bodyPr/>
          <a:lstStyle>
            <a:lvl1pPr>
              <a:defRPr>
                <a:solidFill>
                  <a:srgbClr val="3C3C3B"/>
                </a:solidFill>
              </a:defRPr>
            </a:lvl1pPr>
            <a:lvl2pPr>
              <a:defRPr>
                <a:solidFill>
                  <a:srgbClr val="3C3C3B"/>
                </a:solidFill>
              </a:defRPr>
            </a:lvl2pPr>
            <a:lvl3pPr>
              <a:defRPr>
                <a:solidFill>
                  <a:srgbClr val="3C3C3B"/>
                </a:solidFill>
              </a:defRPr>
            </a:lvl3pPr>
            <a:lvl4pPr>
              <a:defRPr>
                <a:solidFill>
                  <a:srgbClr val="3C3C3B"/>
                </a:solidFill>
              </a:defRPr>
            </a:lvl4pPr>
            <a:lvl5pPr>
              <a:defRPr>
                <a:solidFill>
                  <a:srgbClr val="3C3C3B"/>
                </a:solidFill>
              </a:defRPr>
            </a:lvl5pPr>
          </a:lstStyle>
          <a:p>
            <a:pPr lvl="0">
              <a:defRPr>
                <a:solidFill>
                  <a:srgbClr val="000000"/>
                </a:solidFill>
              </a:defRPr>
            </a:pPr>
            <a:r>
              <a:rPr>
                <a:solidFill>
                  <a:srgbClr val="3C3C3B"/>
                </a:solidFill>
              </a:rPr>
              <a:t>Body Level One</a:t>
            </a:r>
          </a:p>
          <a:p>
            <a:pPr lvl="1">
              <a:defRPr>
                <a:solidFill>
                  <a:srgbClr val="000000"/>
                </a:solidFill>
              </a:defRPr>
            </a:pPr>
            <a:r>
              <a:rPr>
                <a:solidFill>
                  <a:srgbClr val="3C3C3B"/>
                </a:solidFill>
              </a:rPr>
              <a:t>Body Level Two</a:t>
            </a:r>
          </a:p>
          <a:p>
            <a:pPr lvl="2">
              <a:defRPr>
                <a:solidFill>
                  <a:srgbClr val="000000"/>
                </a:solidFill>
              </a:defRPr>
            </a:pPr>
            <a:r>
              <a:rPr>
                <a:solidFill>
                  <a:srgbClr val="3C3C3B"/>
                </a:solidFill>
              </a:rPr>
              <a:t>Body Level Three</a:t>
            </a:r>
          </a:p>
          <a:p>
            <a:pPr lvl="3">
              <a:defRPr>
                <a:solidFill>
                  <a:srgbClr val="000000"/>
                </a:solidFill>
              </a:defRPr>
            </a:pPr>
            <a:r>
              <a:rPr>
                <a:solidFill>
                  <a:srgbClr val="3C3C3B"/>
                </a:solidFill>
              </a:rPr>
              <a:t>Body Level Four</a:t>
            </a:r>
          </a:p>
          <a:p>
            <a:pPr lvl="4">
              <a:defRPr>
                <a:solidFill>
                  <a:srgbClr val="000000"/>
                </a:solidFill>
              </a:defRPr>
            </a:pPr>
            <a:r>
              <a:rPr>
                <a:solidFill>
                  <a:srgbClr val="3C3C3B"/>
                </a:solidFill>
              </a:rPr>
              <a:t>Body Level Five</a:t>
            </a:r>
          </a:p>
        </p:txBody>
      </p:sp>
      <p:sp>
        <p:nvSpPr>
          <p:cNvPr id="35" name="Shape 3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amp; Screenshot">
    <p:spTree>
      <p:nvGrpSpPr>
        <p:cNvPr id="1" name=""/>
        <p:cNvGrpSpPr/>
        <p:nvPr/>
      </p:nvGrpSpPr>
      <p:grpSpPr>
        <a:xfrm>
          <a:off x="0" y="0"/>
          <a:ext cx="0" cy="0"/>
          <a:chOff x="0" y="0"/>
          <a:chExt cx="0" cy="0"/>
        </a:xfrm>
      </p:grpSpPr>
      <p:grpSp>
        <p:nvGrpSpPr>
          <p:cNvPr id="39" name="Group 39"/>
          <p:cNvGrpSpPr/>
          <p:nvPr/>
        </p:nvGrpSpPr>
        <p:grpSpPr>
          <a:xfrm>
            <a:off x="-4" y="1814471"/>
            <a:ext cx="9144005" cy="4747571"/>
            <a:chOff x="0" y="0"/>
            <a:chExt cx="9144004" cy="4747569"/>
          </a:xfrm>
        </p:grpSpPr>
        <p:pic>
          <p:nvPicPr>
            <p:cNvPr id="37" name="image1.jpeg" descr="Mac.jpg"/>
            <p:cNvPicPr/>
            <p:nvPr/>
          </p:nvPicPr>
          <p:blipFill>
            <a:blip r:embed="rId2">
              <a:extLst/>
            </a:blip>
            <a:stretch>
              <a:fillRect/>
            </a:stretch>
          </p:blipFill>
          <p:spPr>
            <a:xfrm>
              <a:off x="2218267" y="0"/>
              <a:ext cx="6925737" cy="4747571"/>
            </a:xfrm>
            <a:prstGeom prst="rect">
              <a:avLst/>
            </a:prstGeom>
            <a:ln w="12700" cap="flat">
              <a:noFill/>
              <a:miter lim="400000"/>
            </a:ln>
            <a:effectLst/>
          </p:spPr>
        </p:pic>
        <p:pic>
          <p:nvPicPr>
            <p:cNvPr id="38" name="image2.jpeg" descr="Mac.jpg"/>
            <p:cNvPicPr/>
            <p:nvPr/>
          </p:nvPicPr>
          <p:blipFill>
            <a:blip r:embed="rId3">
              <a:extLst/>
            </a:blip>
            <a:stretch>
              <a:fillRect/>
            </a:stretch>
          </p:blipFill>
          <p:spPr>
            <a:xfrm>
              <a:off x="-1" y="0"/>
              <a:ext cx="3826937" cy="4747571"/>
            </a:xfrm>
            <a:prstGeom prst="rect">
              <a:avLst/>
            </a:prstGeom>
            <a:ln w="12700" cap="flat">
              <a:noFill/>
              <a:miter lim="400000"/>
            </a:ln>
            <a:effectLst/>
          </p:spPr>
        </p:pic>
      </p:grpSp>
      <p:sp>
        <p:nvSpPr>
          <p:cNvPr id="40" name="Shape 40"/>
          <p:cNvSpPr>
            <a:spLocks noGrp="1"/>
          </p:cNvSpPr>
          <p:nvPr>
            <p:ph type="title"/>
          </p:nvPr>
        </p:nvSpPr>
        <p:spPr>
          <a:prstGeom prst="rect">
            <a:avLst/>
          </a:prstGeom>
        </p:spPr>
        <p:txBody>
          <a:bodyPr/>
          <a:lstStyle/>
          <a:p>
            <a:pPr lvl="0">
              <a:defRPr sz="1800">
                <a:solidFill>
                  <a:srgbClr val="000000"/>
                </a:solidFill>
              </a:defRPr>
            </a:pPr>
            <a:r>
              <a:rPr sz="4000">
                <a:solidFill>
                  <a:srgbClr val="1E1E1E"/>
                </a:solidFill>
              </a:rPr>
              <a:t>Title Text</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42" name="Shape 42"/>
          <p:cNvSpPr>
            <a:spLocks noGrp="1"/>
          </p:cNvSpPr>
          <p:nvPr>
            <p:ph type="body" idx="1"/>
          </p:nvPr>
        </p:nvSpPr>
        <p:spPr>
          <a:xfrm>
            <a:off x="457200" y="1600200"/>
            <a:ext cx="4038600" cy="5257800"/>
          </a:xfrm>
          <a:prstGeom prst="rect">
            <a:avLst/>
          </a:prstGeom>
        </p:spPr>
        <p:txBody>
          <a:bodyPr/>
          <a:lstStyle>
            <a:lvl1pPr>
              <a:defRPr>
                <a:solidFill>
                  <a:srgbClr val="3C3C3B"/>
                </a:solidFill>
              </a:defRPr>
            </a:lvl1pPr>
            <a:lvl2pPr>
              <a:defRPr>
                <a:solidFill>
                  <a:srgbClr val="3C3C3B"/>
                </a:solidFill>
              </a:defRPr>
            </a:lvl2pPr>
            <a:lvl3pPr>
              <a:defRPr>
                <a:solidFill>
                  <a:srgbClr val="3C3C3B"/>
                </a:solidFill>
              </a:defRPr>
            </a:lvl3pPr>
            <a:lvl4pPr>
              <a:defRPr>
                <a:solidFill>
                  <a:srgbClr val="3C3C3B"/>
                </a:solidFill>
              </a:defRPr>
            </a:lvl4pPr>
            <a:lvl5pPr>
              <a:defRPr>
                <a:solidFill>
                  <a:srgbClr val="3C3C3B"/>
                </a:solidFill>
              </a:defRPr>
            </a:lvl5pPr>
          </a:lstStyle>
          <a:p>
            <a:pPr lvl="0">
              <a:defRPr>
                <a:solidFill>
                  <a:srgbClr val="000000"/>
                </a:solidFill>
              </a:defRPr>
            </a:pPr>
            <a:r>
              <a:rPr>
                <a:solidFill>
                  <a:srgbClr val="3C3C3B"/>
                </a:solidFill>
              </a:rPr>
              <a:t>Body Level One</a:t>
            </a:r>
          </a:p>
          <a:p>
            <a:pPr lvl="1">
              <a:defRPr>
                <a:solidFill>
                  <a:srgbClr val="000000"/>
                </a:solidFill>
              </a:defRPr>
            </a:pPr>
            <a:r>
              <a:rPr>
                <a:solidFill>
                  <a:srgbClr val="3C3C3B"/>
                </a:solidFill>
              </a:rPr>
              <a:t>Body Level Two</a:t>
            </a:r>
          </a:p>
          <a:p>
            <a:pPr lvl="2">
              <a:defRPr>
                <a:solidFill>
                  <a:srgbClr val="000000"/>
                </a:solidFill>
              </a:defRPr>
            </a:pPr>
            <a:r>
              <a:rPr>
                <a:solidFill>
                  <a:srgbClr val="3C3C3B"/>
                </a:solidFill>
              </a:rPr>
              <a:t>Body Level Three</a:t>
            </a:r>
          </a:p>
          <a:p>
            <a:pPr lvl="3">
              <a:defRPr>
                <a:solidFill>
                  <a:srgbClr val="000000"/>
                </a:solidFill>
              </a:defRPr>
            </a:pPr>
            <a:r>
              <a:rPr>
                <a:solidFill>
                  <a:srgbClr val="3C3C3B"/>
                </a:solidFill>
              </a:rPr>
              <a:t>Body Level Four</a:t>
            </a:r>
          </a:p>
          <a:p>
            <a:pPr lvl="4">
              <a:defRPr>
                <a:solidFill>
                  <a:srgbClr val="000000"/>
                </a:solidFill>
              </a:defRPr>
            </a:pPr>
            <a:r>
              <a:rPr>
                <a:solidFill>
                  <a:srgbClr val="3C3C3B"/>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44" name="Shape 44"/>
          <p:cNvSpPr>
            <a:spLocks noGrp="1"/>
          </p:cNvSpPr>
          <p:nvPr>
            <p:ph type="title"/>
          </p:nvPr>
        </p:nvSpPr>
        <p:spPr>
          <a:xfrm>
            <a:off x="457200" y="0"/>
            <a:ext cx="8229600" cy="5357570"/>
          </a:xfrm>
          <a:prstGeom prst="rect">
            <a:avLst/>
          </a:prstGeom>
        </p:spPr>
        <p:txBody>
          <a:bodyPr/>
          <a:lstStyle>
            <a:lvl1pPr>
              <a:defRPr sz="1800"/>
            </a:lvl1pPr>
          </a:lstStyle>
          <a:p>
            <a:pPr lvl="0">
              <a:defRPr>
                <a:solidFill>
                  <a:srgbClr val="000000"/>
                </a:solidFill>
              </a:defRPr>
            </a:pPr>
            <a:r>
              <a:rPr>
                <a:solidFill>
                  <a:srgbClr val="1E1E1E"/>
                </a:solidFill>
              </a:rPr>
              <a:t>Title Text</a:t>
            </a:r>
          </a:p>
        </p:txBody>
      </p:sp>
      <p:sp>
        <p:nvSpPr>
          <p:cNvPr id="45" name="Shape 45"/>
          <p:cNvSpPr>
            <a:spLocks noGrp="1"/>
          </p:cNvSpPr>
          <p:nvPr>
            <p:ph type="body" idx="1"/>
          </p:nvPr>
        </p:nvSpPr>
        <p:spPr>
          <a:xfrm>
            <a:off x="457200" y="5367337"/>
            <a:ext cx="8229600" cy="1490665"/>
          </a:xfrm>
          <a:prstGeom prst="rect">
            <a:avLst/>
          </a:prstGeom>
        </p:spPr>
        <p:txBody>
          <a:bodyPr>
            <a:normAutofit/>
          </a:bodyPr>
          <a:lstStyle>
            <a:lvl1pPr marL="0" indent="0">
              <a:spcBef>
                <a:spcPts val="300"/>
              </a:spcBef>
              <a:buSzTx/>
              <a:buFontTx/>
              <a:buNone/>
              <a:defRPr sz="1500">
                <a:solidFill>
                  <a:srgbClr val="3C3C3B"/>
                </a:solidFill>
              </a:defRPr>
            </a:lvl1pPr>
            <a:lvl2pPr marL="0" indent="0">
              <a:spcBef>
                <a:spcPts val="300"/>
              </a:spcBef>
              <a:buSzTx/>
              <a:buFontTx/>
              <a:buNone/>
              <a:defRPr sz="1500">
                <a:solidFill>
                  <a:srgbClr val="3C3C3B"/>
                </a:solidFill>
              </a:defRPr>
            </a:lvl2pPr>
            <a:lvl3pPr marL="0" indent="0">
              <a:spcBef>
                <a:spcPts val="300"/>
              </a:spcBef>
              <a:buSzTx/>
              <a:buFontTx/>
              <a:buNone/>
              <a:defRPr sz="1500">
                <a:solidFill>
                  <a:srgbClr val="3C3C3B"/>
                </a:solidFill>
              </a:defRPr>
            </a:lvl3pPr>
            <a:lvl4pPr marL="0" indent="0">
              <a:spcBef>
                <a:spcPts val="300"/>
              </a:spcBef>
              <a:buSzTx/>
              <a:buFontTx/>
              <a:buNone/>
              <a:defRPr sz="1500">
                <a:solidFill>
                  <a:srgbClr val="3C3C3B"/>
                </a:solidFill>
              </a:defRPr>
            </a:lvl4pPr>
            <a:lvl5pPr marL="0" indent="0">
              <a:spcBef>
                <a:spcPts val="300"/>
              </a:spcBef>
              <a:buSzTx/>
              <a:buFontTx/>
              <a:buNone/>
              <a:defRPr sz="1500">
                <a:solidFill>
                  <a:srgbClr val="3C3C3B"/>
                </a:solidFill>
              </a:defRPr>
            </a:lvl5pPr>
          </a:lstStyle>
          <a:p>
            <a:pPr lvl="0">
              <a:defRPr sz="1800">
                <a:solidFill>
                  <a:srgbClr val="000000"/>
                </a:solidFill>
              </a:defRPr>
            </a:pPr>
            <a:r>
              <a:rPr sz="1500">
                <a:solidFill>
                  <a:srgbClr val="3C3C3B"/>
                </a:solidFill>
              </a:rPr>
              <a:t>Body Level One</a:t>
            </a:r>
          </a:p>
          <a:p>
            <a:pPr lvl="1">
              <a:defRPr sz="1800">
                <a:solidFill>
                  <a:srgbClr val="000000"/>
                </a:solidFill>
              </a:defRPr>
            </a:pPr>
            <a:r>
              <a:rPr sz="1500">
                <a:solidFill>
                  <a:srgbClr val="3C3C3B"/>
                </a:solidFill>
              </a:rPr>
              <a:t>Body Level Two</a:t>
            </a:r>
          </a:p>
          <a:p>
            <a:pPr lvl="2">
              <a:defRPr sz="1800">
                <a:solidFill>
                  <a:srgbClr val="000000"/>
                </a:solidFill>
              </a:defRPr>
            </a:pPr>
            <a:r>
              <a:rPr sz="1500">
                <a:solidFill>
                  <a:srgbClr val="3C3C3B"/>
                </a:solidFill>
              </a:rPr>
              <a:t>Body Level Three</a:t>
            </a:r>
          </a:p>
          <a:p>
            <a:pPr lvl="3">
              <a:defRPr sz="1800">
                <a:solidFill>
                  <a:srgbClr val="000000"/>
                </a:solidFill>
              </a:defRPr>
            </a:pPr>
            <a:r>
              <a:rPr sz="1500">
                <a:solidFill>
                  <a:srgbClr val="3C3C3B"/>
                </a:solidFill>
              </a:rPr>
              <a:t>Body Level Four</a:t>
            </a:r>
          </a:p>
          <a:p>
            <a:pPr lvl="4">
              <a:defRPr sz="1800">
                <a:solidFill>
                  <a:srgbClr val="000000"/>
                </a:solidFill>
              </a:defRPr>
            </a:pPr>
            <a:r>
              <a:rPr sz="1500">
                <a:solidFill>
                  <a:srgbClr val="3C3C3B"/>
                </a:solidFill>
              </a:rPr>
              <a:t>Body Level Five</a:t>
            </a:r>
          </a:p>
        </p:txBody>
      </p:sp>
      <p:sp>
        <p:nvSpPr>
          <p:cNvPr id="46" name="Shape 4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3" y="6565693"/>
            <a:ext cx="9212390" cy="302079"/>
          </a:xfrm>
          <a:prstGeom prst="rect">
            <a:avLst/>
          </a:prstGeom>
          <a:solidFill>
            <a:srgbClr val="880F19"/>
          </a:solidFill>
          <a:ln w="12700">
            <a:miter lim="400000"/>
          </a:ln>
        </p:spPr>
        <p:txBody>
          <a:bodyPr lIns="0" tIns="0" rIns="0" bIns="0" anchor="ctr"/>
          <a:lstStyle/>
          <a:p>
            <a:pPr lvl="0" algn="ctr">
              <a:defRPr>
                <a:solidFill>
                  <a:srgbClr val="791223"/>
                </a:solidFill>
                <a:latin typeface="Calibri"/>
                <a:ea typeface="Calibri"/>
                <a:cs typeface="Calibri"/>
                <a:sym typeface="Calibri"/>
              </a:defRPr>
            </a:pPr>
            <a:endParaRPr/>
          </a:p>
        </p:txBody>
      </p:sp>
      <p:pic>
        <p:nvPicPr>
          <p:cNvPr id="3" name="image1.png" descr="Logo-01.png"/>
          <p:cNvPicPr/>
          <p:nvPr/>
        </p:nvPicPr>
        <p:blipFill>
          <a:blip r:embed="rId9">
            <a:extLst/>
          </a:blip>
          <a:stretch>
            <a:fillRect/>
          </a:stretch>
        </p:blipFill>
        <p:spPr>
          <a:xfrm>
            <a:off x="6877538" y="181429"/>
            <a:ext cx="2119877" cy="418090"/>
          </a:xfrm>
          <a:prstGeom prst="rect">
            <a:avLst/>
          </a:prstGeom>
          <a:ln w="12700">
            <a:miter lim="400000"/>
          </a:ln>
        </p:spPr>
      </p:pic>
      <p:sp>
        <p:nvSpPr>
          <p:cNvPr id="4" name="Shape 4"/>
          <p:cNvSpPr>
            <a:spLocks noGrp="1"/>
          </p:cNvSpPr>
          <p:nvPr>
            <p:ph type="title"/>
          </p:nvPr>
        </p:nvSpPr>
        <p:spPr>
          <a:xfrm>
            <a:off x="457200" y="0"/>
            <a:ext cx="8229600" cy="14176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b">
            <a:normAutofit/>
          </a:bodyPr>
          <a:lstStyle/>
          <a:p>
            <a:pPr lvl="0">
              <a:defRPr sz="1800">
                <a:solidFill>
                  <a:srgbClr val="000000"/>
                </a:solidFill>
              </a:defRPr>
            </a:pPr>
            <a:r>
              <a:rPr sz="4000">
                <a:solidFill>
                  <a:srgbClr val="1E1E1E"/>
                </a:solidFill>
              </a:rPr>
              <a:t>Title Text</a:t>
            </a:r>
          </a:p>
        </p:txBody>
      </p:sp>
      <p:sp>
        <p:nvSpPr>
          <p:cNvPr id="5" name="Shape 5"/>
          <p:cNvSpPr>
            <a:spLocks noGrp="1"/>
          </p:cNvSpPr>
          <p:nvPr>
            <p:ph type="body" idx="1"/>
          </p:nvPr>
        </p:nvSpPr>
        <p:spPr>
          <a:xfrm>
            <a:off x="457200" y="2569308"/>
            <a:ext cx="8229600" cy="428869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lstStyle/>
          <a:p>
            <a:pPr lvl="0">
              <a:defRPr>
                <a:solidFill>
                  <a:srgbClr val="000000"/>
                </a:solidFill>
              </a:defRPr>
            </a:pPr>
            <a:r>
              <a:rPr>
                <a:solidFill>
                  <a:srgbClr val="1E1E1E"/>
                </a:solidFill>
              </a:rPr>
              <a:t>Body Level One</a:t>
            </a:r>
          </a:p>
          <a:p>
            <a:pPr lvl="1">
              <a:defRPr>
                <a:solidFill>
                  <a:srgbClr val="000000"/>
                </a:solidFill>
              </a:defRPr>
            </a:pPr>
            <a:r>
              <a:rPr>
                <a:solidFill>
                  <a:srgbClr val="1E1E1E"/>
                </a:solidFill>
              </a:rPr>
              <a:t>Body Level Two</a:t>
            </a:r>
          </a:p>
          <a:p>
            <a:pPr lvl="2">
              <a:defRPr>
                <a:solidFill>
                  <a:srgbClr val="000000"/>
                </a:solidFill>
              </a:defRPr>
            </a:pPr>
            <a:r>
              <a:rPr>
                <a:solidFill>
                  <a:srgbClr val="1E1E1E"/>
                </a:solidFill>
              </a:rPr>
              <a:t>Body Level Three</a:t>
            </a:r>
          </a:p>
          <a:p>
            <a:pPr lvl="3">
              <a:defRPr>
                <a:solidFill>
                  <a:srgbClr val="000000"/>
                </a:solidFill>
              </a:defRPr>
            </a:pPr>
            <a:r>
              <a:rPr>
                <a:solidFill>
                  <a:srgbClr val="1E1E1E"/>
                </a:solidFill>
              </a:rPr>
              <a:t>Body Level Four</a:t>
            </a:r>
          </a:p>
          <a:p>
            <a:pPr lvl="4">
              <a:defRPr>
                <a:solidFill>
                  <a:srgbClr val="000000"/>
                </a:solidFill>
              </a:defRPr>
            </a:pPr>
            <a:r>
              <a:rPr>
                <a:solidFill>
                  <a:srgbClr val="1E1E1E"/>
                </a:solidFill>
              </a:rPr>
              <a:t>Body Level Five</a:t>
            </a:r>
          </a:p>
        </p:txBody>
      </p:sp>
      <p:sp>
        <p:nvSpPr>
          <p:cNvPr id="6" name="Shape 6"/>
          <p:cNvSpPr>
            <a:spLocks noGrp="1"/>
          </p:cNvSpPr>
          <p:nvPr>
            <p:ph type="sldNum" sz="quarter" idx="2"/>
          </p:nvPr>
        </p:nvSpPr>
        <p:spPr>
          <a:xfrm>
            <a:off x="6553200" y="6278071"/>
            <a:ext cx="2133600" cy="243837"/>
          </a:xfrm>
          <a:prstGeom prst="rect">
            <a:avLst/>
          </a:prstGeom>
          <a:ln w="12700">
            <a:miter lim="400000"/>
          </a:ln>
        </p:spPr>
        <p:txBody>
          <a:bodyPr lIns="45718" tIns="45718" rIns="45718" bIns="45718" anchor="b">
            <a:spAutoFit/>
          </a:bodyPr>
          <a:lstStyle>
            <a:lvl1pPr algn="r">
              <a:defRPr sz="1000">
                <a:solidFill>
                  <a:srgbClr val="8F8F8F"/>
                </a:solidFill>
                <a:latin typeface="Lucida Grande"/>
                <a:ea typeface="Lucida Grande"/>
                <a:cs typeface="Lucida Grande"/>
                <a:sym typeface="Lucida Grande"/>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Lst>
  <p:transition spd="med"/>
  <p:txStyles>
    <p:titleStyle>
      <a:lvl1pPr defTabSz="457200">
        <a:defRPr sz="4000">
          <a:solidFill>
            <a:srgbClr val="1E1E1E"/>
          </a:solidFill>
          <a:latin typeface="+mj-lt"/>
          <a:ea typeface="+mj-ea"/>
          <a:cs typeface="+mj-cs"/>
          <a:sym typeface="Helvetica Neue"/>
        </a:defRPr>
      </a:lvl1pPr>
      <a:lvl2pPr defTabSz="457200">
        <a:defRPr sz="4000">
          <a:solidFill>
            <a:srgbClr val="1E1E1E"/>
          </a:solidFill>
          <a:latin typeface="+mj-lt"/>
          <a:ea typeface="+mj-ea"/>
          <a:cs typeface="+mj-cs"/>
          <a:sym typeface="Helvetica Neue"/>
        </a:defRPr>
      </a:lvl2pPr>
      <a:lvl3pPr defTabSz="457200">
        <a:defRPr sz="4000">
          <a:solidFill>
            <a:srgbClr val="1E1E1E"/>
          </a:solidFill>
          <a:latin typeface="+mj-lt"/>
          <a:ea typeface="+mj-ea"/>
          <a:cs typeface="+mj-cs"/>
          <a:sym typeface="Helvetica Neue"/>
        </a:defRPr>
      </a:lvl3pPr>
      <a:lvl4pPr defTabSz="457200">
        <a:defRPr sz="4000">
          <a:solidFill>
            <a:srgbClr val="1E1E1E"/>
          </a:solidFill>
          <a:latin typeface="+mj-lt"/>
          <a:ea typeface="+mj-ea"/>
          <a:cs typeface="+mj-cs"/>
          <a:sym typeface="Helvetica Neue"/>
        </a:defRPr>
      </a:lvl4pPr>
      <a:lvl5pPr defTabSz="457200">
        <a:defRPr sz="4000">
          <a:solidFill>
            <a:srgbClr val="1E1E1E"/>
          </a:solidFill>
          <a:latin typeface="+mj-lt"/>
          <a:ea typeface="+mj-ea"/>
          <a:cs typeface="+mj-cs"/>
          <a:sym typeface="Helvetica Neue"/>
        </a:defRPr>
      </a:lvl5pPr>
      <a:lvl6pPr defTabSz="457200">
        <a:defRPr sz="4000">
          <a:solidFill>
            <a:srgbClr val="1E1E1E"/>
          </a:solidFill>
          <a:latin typeface="+mj-lt"/>
          <a:ea typeface="+mj-ea"/>
          <a:cs typeface="+mj-cs"/>
          <a:sym typeface="Helvetica Neue"/>
        </a:defRPr>
      </a:lvl6pPr>
      <a:lvl7pPr defTabSz="457200">
        <a:defRPr sz="4000">
          <a:solidFill>
            <a:srgbClr val="1E1E1E"/>
          </a:solidFill>
          <a:latin typeface="+mj-lt"/>
          <a:ea typeface="+mj-ea"/>
          <a:cs typeface="+mj-cs"/>
          <a:sym typeface="Helvetica Neue"/>
        </a:defRPr>
      </a:lvl7pPr>
      <a:lvl8pPr defTabSz="457200">
        <a:defRPr sz="4000">
          <a:solidFill>
            <a:srgbClr val="1E1E1E"/>
          </a:solidFill>
          <a:latin typeface="+mj-lt"/>
          <a:ea typeface="+mj-ea"/>
          <a:cs typeface="+mj-cs"/>
          <a:sym typeface="Helvetica Neue"/>
        </a:defRPr>
      </a:lvl8pPr>
      <a:lvl9pPr defTabSz="457200">
        <a:defRPr sz="4000">
          <a:solidFill>
            <a:srgbClr val="1E1E1E"/>
          </a:solidFill>
          <a:latin typeface="+mj-lt"/>
          <a:ea typeface="+mj-ea"/>
          <a:cs typeface="+mj-cs"/>
          <a:sym typeface="Helvetica Neue"/>
        </a:defRPr>
      </a:lvl9pPr>
    </p:titleStyle>
    <p:bodyStyle>
      <a:lvl1pPr marL="177800" indent="-177800" defTabSz="457200">
        <a:spcBef>
          <a:spcPts val="400"/>
        </a:spcBef>
        <a:buSzPct val="100000"/>
        <a:buFont typeface="Arial"/>
        <a:buChar char="•"/>
        <a:defRPr>
          <a:solidFill>
            <a:srgbClr val="1E1E1E"/>
          </a:solidFill>
          <a:latin typeface="+mj-lt"/>
          <a:ea typeface="+mj-ea"/>
          <a:cs typeface="+mj-cs"/>
          <a:sym typeface="Helvetica Neue"/>
        </a:defRPr>
      </a:lvl1pPr>
      <a:lvl2pPr marL="541337" indent="-269875" defTabSz="457200">
        <a:spcBef>
          <a:spcPts val="400"/>
        </a:spcBef>
        <a:buSzPct val="100000"/>
        <a:buFont typeface="Arial"/>
        <a:buChar char="–"/>
        <a:defRPr>
          <a:solidFill>
            <a:srgbClr val="1E1E1E"/>
          </a:solidFill>
          <a:latin typeface="+mj-lt"/>
          <a:ea typeface="+mj-ea"/>
          <a:cs typeface="+mj-cs"/>
          <a:sym typeface="Helvetica Neue"/>
        </a:defRPr>
      </a:lvl2pPr>
      <a:lvl3pPr marL="804862" indent="-228600" defTabSz="457200">
        <a:spcBef>
          <a:spcPts val="400"/>
        </a:spcBef>
        <a:buSzPct val="100000"/>
        <a:buFont typeface="Arial"/>
        <a:buChar char="•"/>
        <a:defRPr>
          <a:solidFill>
            <a:srgbClr val="1E1E1E"/>
          </a:solidFill>
          <a:latin typeface="+mj-lt"/>
          <a:ea typeface="+mj-ea"/>
          <a:cs typeface="+mj-cs"/>
          <a:sym typeface="Helvetica Neue"/>
        </a:defRPr>
      </a:lvl3pPr>
      <a:lvl4pPr marL="1120456" indent="-274319" defTabSz="457200">
        <a:spcBef>
          <a:spcPts val="400"/>
        </a:spcBef>
        <a:buSzPct val="100000"/>
        <a:buFont typeface="Arial"/>
        <a:buChar char="–"/>
        <a:defRPr>
          <a:solidFill>
            <a:srgbClr val="1E1E1E"/>
          </a:solidFill>
          <a:latin typeface="+mj-lt"/>
          <a:ea typeface="+mj-ea"/>
          <a:cs typeface="+mj-cs"/>
          <a:sym typeface="Helvetica Neue"/>
        </a:defRPr>
      </a:lvl4pPr>
      <a:lvl5pPr marL="1491672" indent="-374072" defTabSz="457200">
        <a:spcBef>
          <a:spcPts val="400"/>
        </a:spcBef>
        <a:buSzPct val="100000"/>
        <a:buFont typeface="Arial"/>
        <a:buChar char="»"/>
        <a:defRPr>
          <a:solidFill>
            <a:srgbClr val="1E1E1E"/>
          </a:solidFill>
          <a:latin typeface="+mj-lt"/>
          <a:ea typeface="+mj-ea"/>
          <a:cs typeface="+mj-cs"/>
          <a:sym typeface="Helvetica Neue"/>
        </a:defRPr>
      </a:lvl5pPr>
      <a:lvl6pPr marL="2491738" indent="-205738" defTabSz="457200">
        <a:spcBef>
          <a:spcPts val="400"/>
        </a:spcBef>
        <a:buSzPct val="100000"/>
        <a:buFont typeface="Arial"/>
        <a:buChar char="•"/>
        <a:defRPr>
          <a:solidFill>
            <a:srgbClr val="1E1E1E"/>
          </a:solidFill>
          <a:latin typeface="+mj-lt"/>
          <a:ea typeface="+mj-ea"/>
          <a:cs typeface="+mj-cs"/>
          <a:sym typeface="Helvetica Neue"/>
        </a:defRPr>
      </a:lvl6pPr>
      <a:lvl7pPr marL="2948938" indent="-205738" defTabSz="457200">
        <a:spcBef>
          <a:spcPts val="400"/>
        </a:spcBef>
        <a:buSzPct val="100000"/>
        <a:buFont typeface="Arial"/>
        <a:buChar char="•"/>
        <a:defRPr>
          <a:solidFill>
            <a:srgbClr val="1E1E1E"/>
          </a:solidFill>
          <a:latin typeface="+mj-lt"/>
          <a:ea typeface="+mj-ea"/>
          <a:cs typeface="+mj-cs"/>
          <a:sym typeface="Helvetica Neue"/>
        </a:defRPr>
      </a:lvl7pPr>
      <a:lvl8pPr marL="3406140" indent="-205738" defTabSz="457200">
        <a:spcBef>
          <a:spcPts val="400"/>
        </a:spcBef>
        <a:buSzPct val="100000"/>
        <a:buFont typeface="Arial"/>
        <a:buChar char="•"/>
        <a:defRPr>
          <a:solidFill>
            <a:srgbClr val="1E1E1E"/>
          </a:solidFill>
          <a:latin typeface="+mj-lt"/>
          <a:ea typeface="+mj-ea"/>
          <a:cs typeface="+mj-cs"/>
          <a:sym typeface="Helvetica Neue"/>
        </a:defRPr>
      </a:lvl8pPr>
      <a:lvl9pPr marL="3863340" indent="-205740" defTabSz="457200">
        <a:spcBef>
          <a:spcPts val="400"/>
        </a:spcBef>
        <a:buSzPct val="100000"/>
        <a:buFont typeface="Arial"/>
        <a:buChar char="•"/>
        <a:defRPr>
          <a:solidFill>
            <a:srgbClr val="1E1E1E"/>
          </a:solidFill>
          <a:latin typeface="+mj-lt"/>
          <a:ea typeface="+mj-ea"/>
          <a:cs typeface="+mj-cs"/>
          <a:sym typeface="Helvetica Neue"/>
        </a:defRPr>
      </a:lvl9pPr>
    </p:bodyStyle>
    <p:otherStyle>
      <a:lvl1pPr algn="r" defTabSz="457200">
        <a:defRPr sz="1000">
          <a:solidFill>
            <a:schemeClr val="tx1"/>
          </a:solidFill>
          <a:latin typeface="+mn-lt"/>
          <a:ea typeface="+mn-ea"/>
          <a:cs typeface="+mn-cs"/>
          <a:sym typeface="Lucida Grande"/>
        </a:defRPr>
      </a:lvl1pPr>
      <a:lvl2pPr algn="r" defTabSz="457200">
        <a:defRPr sz="1000">
          <a:solidFill>
            <a:schemeClr val="tx1"/>
          </a:solidFill>
          <a:latin typeface="+mn-lt"/>
          <a:ea typeface="+mn-ea"/>
          <a:cs typeface="+mn-cs"/>
          <a:sym typeface="Lucida Grande"/>
        </a:defRPr>
      </a:lvl2pPr>
      <a:lvl3pPr algn="r" defTabSz="457200">
        <a:defRPr sz="1000">
          <a:solidFill>
            <a:schemeClr val="tx1"/>
          </a:solidFill>
          <a:latin typeface="+mn-lt"/>
          <a:ea typeface="+mn-ea"/>
          <a:cs typeface="+mn-cs"/>
          <a:sym typeface="Lucida Grande"/>
        </a:defRPr>
      </a:lvl3pPr>
      <a:lvl4pPr algn="r" defTabSz="457200">
        <a:defRPr sz="1000">
          <a:solidFill>
            <a:schemeClr val="tx1"/>
          </a:solidFill>
          <a:latin typeface="+mn-lt"/>
          <a:ea typeface="+mn-ea"/>
          <a:cs typeface="+mn-cs"/>
          <a:sym typeface="Lucida Grande"/>
        </a:defRPr>
      </a:lvl4pPr>
      <a:lvl5pPr algn="r" defTabSz="457200">
        <a:defRPr sz="1000">
          <a:solidFill>
            <a:schemeClr val="tx1"/>
          </a:solidFill>
          <a:latin typeface="+mn-lt"/>
          <a:ea typeface="+mn-ea"/>
          <a:cs typeface="+mn-cs"/>
          <a:sym typeface="Lucida Grande"/>
        </a:defRPr>
      </a:lvl5pPr>
      <a:lvl6pPr algn="r" defTabSz="457200">
        <a:defRPr sz="1000">
          <a:solidFill>
            <a:schemeClr val="tx1"/>
          </a:solidFill>
          <a:latin typeface="+mn-lt"/>
          <a:ea typeface="+mn-ea"/>
          <a:cs typeface="+mn-cs"/>
          <a:sym typeface="Lucida Grande"/>
        </a:defRPr>
      </a:lvl6pPr>
      <a:lvl7pPr algn="r" defTabSz="457200">
        <a:defRPr sz="1000">
          <a:solidFill>
            <a:schemeClr val="tx1"/>
          </a:solidFill>
          <a:latin typeface="+mn-lt"/>
          <a:ea typeface="+mn-ea"/>
          <a:cs typeface="+mn-cs"/>
          <a:sym typeface="Lucida Grande"/>
        </a:defRPr>
      </a:lvl7pPr>
      <a:lvl8pPr algn="r" defTabSz="457200">
        <a:defRPr sz="1000">
          <a:solidFill>
            <a:schemeClr val="tx1"/>
          </a:solidFill>
          <a:latin typeface="+mn-lt"/>
          <a:ea typeface="+mn-ea"/>
          <a:cs typeface="+mn-cs"/>
          <a:sym typeface="Lucida Grande"/>
        </a:defRPr>
      </a:lvl8pPr>
      <a:lvl9pPr algn="r" defTabSz="457200">
        <a:defRPr sz="1000">
          <a:solidFill>
            <a:schemeClr val="tx1"/>
          </a:solidFill>
          <a:latin typeface="+mn-lt"/>
          <a:ea typeface="+mn-ea"/>
          <a:cs typeface="+mn-cs"/>
          <a:sym typeface="Lucida Grand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hyperlink" Target="http://scholar.google.com"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www.mendeley.com/"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sldNum" sz="quarter" idx="2"/>
          </p:nvPr>
        </p:nvSpPr>
        <p:spPr>
          <a:xfrm>
            <a:off x="6553200" y="6278071"/>
            <a:ext cx="2133600" cy="243843"/>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448055">
              <a:defRPr sz="900"/>
            </a:lvl1pPr>
          </a:lstStyle>
          <a:p>
            <a:pPr lvl="0">
              <a:defRPr sz="1800">
                <a:solidFill>
                  <a:srgbClr val="000000"/>
                </a:solidFill>
              </a:defRPr>
            </a:pPr>
            <a:fld id="{86CB4B4D-7CA3-9044-876B-883B54F8677D}" type="slidenum">
              <a:rPr sz="900">
                <a:solidFill>
                  <a:srgbClr val="8F8F8F"/>
                </a:solidFill>
              </a:rPr>
              <a:t>1</a:t>
            </a:fld>
            <a:endParaRPr sz="900">
              <a:solidFill>
                <a:srgbClr val="8F8F8F"/>
              </a:solidFill>
            </a:endParaRPr>
          </a:p>
        </p:txBody>
      </p:sp>
      <p:sp>
        <p:nvSpPr>
          <p:cNvPr id="55" name="Shape 55"/>
          <p:cNvSpPr>
            <a:spLocks noGrp="1"/>
          </p:cNvSpPr>
          <p:nvPr>
            <p:ph type="title"/>
          </p:nvPr>
        </p:nvSpPr>
        <p:spPr>
          <a:xfrm>
            <a:off x="457200" y="1587820"/>
            <a:ext cx="8229600" cy="2465921"/>
          </a:xfrm>
          <a:prstGeom prst="rect">
            <a:avLst/>
          </a:prstGeom>
        </p:spPr>
        <p:txBody>
          <a:bodyPr/>
          <a:lstStyle/>
          <a:p>
            <a:pPr lvl="0">
              <a:defRPr sz="1800">
                <a:solidFill>
                  <a:srgbClr val="000000"/>
                </a:solidFill>
              </a:defRPr>
            </a:pPr>
            <a:r>
              <a:rPr lang="ru-RU" sz="4000" dirty="0" smtClean="0">
                <a:solidFill>
                  <a:srgbClr val="1E1E1E"/>
                </a:solidFill>
              </a:rPr>
              <a:t>Введение в </a:t>
            </a:r>
            <a:r>
              <a:rPr sz="4000" dirty="0" err="1" smtClean="0">
                <a:solidFill>
                  <a:srgbClr val="1E1E1E"/>
                </a:solidFill>
              </a:rPr>
              <a:t>Mendeley</a:t>
            </a:r>
            <a:endParaRPr sz="4000" dirty="0">
              <a:solidFill>
                <a:srgbClr val="1E1E1E"/>
              </a:solidFill>
            </a:endParaRPr>
          </a:p>
        </p:txBody>
      </p:sp>
      <p:sp>
        <p:nvSpPr>
          <p:cNvPr id="4" name="Shape 55"/>
          <p:cNvSpPr txBox="1">
            <a:spLocks/>
          </p:cNvSpPr>
          <p:nvPr/>
        </p:nvSpPr>
        <p:spPr>
          <a:xfrm>
            <a:off x="609600" y="3356992"/>
            <a:ext cx="8229600" cy="246592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b">
            <a:normAutofit/>
          </a:bodyPr>
          <a:lstStyle>
            <a:lvl1pPr algn="ctr" defTabSz="457200">
              <a:defRPr sz="4000">
                <a:solidFill>
                  <a:srgbClr val="1E1E1E"/>
                </a:solidFill>
                <a:latin typeface="+mj-lt"/>
                <a:ea typeface="+mj-ea"/>
                <a:cs typeface="+mj-cs"/>
                <a:sym typeface="Helvetica Neue"/>
              </a:defRPr>
            </a:lvl1pPr>
            <a:lvl2pPr defTabSz="457200">
              <a:defRPr sz="4000">
                <a:solidFill>
                  <a:srgbClr val="1E1E1E"/>
                </a:solidFill>
                <a:latin typeface="+mj-lt"/>
                <a:ea typeface="+mj-ea"/>
                <a:cs typeface="+mj-cs"/>
                <a:sym typeface="Helvetica Neue"/>
              </a:defRPr>
            </a:lvl2pPr>
            <a:lvl3pPr defTabSz="457200">
              <a:defRPr sz="4000">
                <a:solidFill>
                  <a:srgbClr val="1E1E1E"/>
                </a:solidFill>
                <a:latin typeface="+mj-lt"/>
                <a:ea typeface="+mj-ea"/>
                <a:cs typeface="+mj-cs"/>
                <a:sym typeface="Helvetica Neue"/>
              </a:defRPr>
            </a:lvl3pPr>
            <a:lvl4pPr defTabSz="457200">
              <a:defRPr sz="4000">
                <a:solidFill>
                  <a:srgbClr val="1E1E1E"/>
                </a:solidFill>
                <a:latin typeface="+mj-lt"/>
                <a:ea typeface="+mj-ea"/>
                <a:cs typeface="+mj-cs"/>
                <a:sym typeface="Helvetica Neue"/>
              </a:defRPr>
            </a:lvl4pPr>
            <a:lvl5pPr defTabSz="457200">
              <a:defRPr sz="4000">
                <a:solidFill>
                  <a:srgbClr val="1E1E1E"/>
                </a:solidFill>
                <a:latin typeface="+mj-lt"/>
                <a:ea typeface="+mj-ea"/>
                <a:cs typeface="+mj-cs"/>
                <a:sym typeface="Helvetica Neue"/>
              </a:defRPr>
            </a:lvl5pPr>
            <a:lvl6pPr defTabSz="457200">
              <a:defRPr sz="4000">
                <a:solidFill>
                  <a:srgbClr val="1E1E1E"/>
                </a:solidFill>
                <a:latin typeface="+mj-lt"/>
                <a:ea typeface="+mj-ea"/>
                <a:cs typeface="+mj-cs"/>
                <a:sym typeface="Helvetica Neue"/>
              </a:defRPr>
            </a:lvl6pPr>
            <a:lvl7pPr defTabSz="457200">
              <a:defRPr sz="4000">
                <a:solidFill>
                  <a:srgbClr val="1E1E1E"/>
                </a:solidFill>
                <a:latin typeface="+mj-lt"/>
                <a:ea typeface="+mj-ea"/>
                <a:cs typeface="+mj-cs"/>
                <a:sym typeface="Helvetica Neue"/>
              </a:defRPr>
            </a:lvl7pPr>
            <a:lvl8pPr defTabSz="457200">
              <a:defRPr sz="4000">
                <a:solidFill>
                  <a:srgbClr val="1E1E1E"/>
                </a:solidFill>
                <a:latin typeface="+mj-lt"/>
                <a:ea typeface="+mj-ea"/>
                <a:cs typeface="+mj-cs"/>
                <a:sym typeface="Helvetica Neue"/>
              </a:defRPr>
            </a:lvl8pPr>
            <a:lvl9pPr defTabSz="457200">
              <a:defRPr sz="4000">
                <a:solidFill>
                  <a:srgbClr val="1E1E1E"/>
                </a:solidFill>
                <a:latin typeface="+mj-lt"/>
                <a:ea typeface="+mj-ea"/>
                <a:cs typeface="+mj-cs"/>
                <a:sym typeface="Helvetica Neue"/>
              </a:defRPr>
            </a:lvl9pPr>
          </a:lstStyle>
          <a:p>
            <a:pPr>
              <a:defRPr sz="1800">
                <a:solidFill>
                  <a:srgbClr val="000000"/>
                </a:solidFill>
              </a:defRPr>
            </a:pPr>
            <a:r>
              <a:rPr lang="en-GB" dirty="0" smtClean="0"/>
              <a:t>25.03.2016</a:t>
            </a:r>
            <a:endParaRPr lang="en-US"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lang="ru-RU" sz="4000" dirty="0" smtClean="0">
                <a:solidFill>
                  <a:srgbClr val="1E1E1D"/>
                </a:solidFill>
              </a:rPr>
              <a:t>Поиск новых публикаций</a:t>
            </a:r>
            <a:endParaRPr sz="4000" dirty="0">
              <a:solidFill>
                <a:srgbClr val="1E1E1D"/>
              </a:solidFill>
            </a:endParaRPr>
          </a:p>
        </p:txBody>
      </p:sp>
      <p:sp>
        <p:nvSpPr>
          <p:cNvPr id="151" name="Shape 151"/>
          <p:cNvSpPr/>
          <p:nvPr/>
        </p:nvSpPr>
        <p:spPr>
          <a:xfrm>
            <a:off x="816952" y="1929519"/>
            <a:ext cx="2702176" cy="376906"/>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b="1">
                <a:solidFill>
                  <a:srgbClr val="1E1E1D"/>
                </a:solidFill>
                <a:latin typeface="+mj-lt"/>
                <a:ea typeface="+mj-ea"/>
                <a:cs typeface="+mj-cs"/>
                <a:sym typeface="Helvetica Neue"/>
              </a:defRPr>
            </a:lvl1pPr>
          </a:lstStyle>
          <a:p>
            <a:pPr lvl="0">
              <a:defRPr b="0">
                <a:solidFill>
                  <a:srgbClr val="000000"/>
                </a:solidFill>
              </a:defRPr>
            </a:pPr>
            <a:r>
              <a:rPr b="1">
                <a:solidFill>
                  <a:srgbClr val="1E1E1D"/>
                </a:solidFill>
              </a:rPr>
              <a:t>Mendeley Web Importer</a:t>
            </a:r>
          </a:p>
        </p:txBody>
      </p:sp>
      <p:pic>
        <p:nvPicPr>
          <p:cNvPr id="152" name="image28.png"/>
          <p:cNvPicPr/>
          <p:nvPr/>
        </p:nvPicPr>
        <p:blipFill>
          <a:blip r:embed="rId3">
            <a:extLst/>
          </a:blip>
          <a:stretch>
            <a:fillRect/>
          </a:stretch>
        </p:blipFill>
        <p:spPr>
          <a:xfrm>
            <a:off x="4444024" y="2552001"/>
            <a:ext cx="3942923" cy="2903604"/>
          </a:xfrm>
          <a:prstGeom prst="rect">
            <a:avLst/>
          </a:prstGeom>
          <a:ln w="12700">
            <a:miter lim="400000"/>
          </a:ln>
          <a:effectLst>
            <a:outerShdw blurRad="63500" rotWithShape="0">
              <a:srgbClr val="000000">
                <a:alpha val="39999"/>
              </a:srgbClr>
            </a:outerShdw>
          </a:effectLst>
        </p:spPr>
      </p:pic>
      <p:sp>
        <p:nvSpPr>
          <p:cNvPr id="153" name="Shape 153"/>
          <p:cNvSpPr/>
          <p:nvPr/>
        </p:nvSpPr>
        <p:spPr>
          <a:xfrm>
            <a:off x="4882253" y="1929519"/>
            <a:ext cx="3168748" cy="376906"/>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b="1">
                <a:solidFill>
                  <a:srgbClr val="1E1E1D"/>
                </a:solidFill>
                <a:latin typeface="+mj-lt"/>
                <a:ea typeface="+mj-ea"/>
                <a:cs typeface="+mj-cs"/>
                <a:sym typeface="Helvetica Neue"/>
              </a:defRPr>
            </a:lvl1pPr>
          </a:lstStyle>
          <a:p>
            <a:pPr lvl="0">
              <a:defRPr b="0">
                <a:solidFill>
                  <a:srgbClr val="000000"/>
                </a:solidFill>
              </a:defRPr>
            </a:pPr>
            <a:r>
              <a:rPr b="1">
                <a:solidFill>
                  <a:srgbClr val="1E1E1D"/>
                </a:solidFill>
              </a:rPr>
              <a:t>Mendeley Research Catalog</a:t>
            </a:r>
          </a:p>
        </p:txBody>
      </p:sp>
      <p:pic>
        <p:nvPicPr>
          <p:cNvPr id="154" name="image29.png"/>
          <p:cNvPicPr/>
          <p:nvPr/>
        </p:nvPicPr>
        <p:blipFill>
          <a:blip r:embed="rId4">
            <a:extLst/>
          </a:blip>
          <a:stretch>
            <a:fillRect/>
          </a:stretch>
        </p:blipFill>
        <p:spPr>
          <a:xfrm>
            <a:off x="594551" y="2528218"/>
            <a:ext cx="3187581" cy="2951079"/>
          </a:xfrm>
          <a:prstGeom prst="rect">
            <a:avLst/>
          </a:prstGeom>
          <a:ln w="12700">
            <a:miter lim="400000"/>
          </a:ln>
          <a:effectLst>
            <a:outerShdw blurRad="63500" rotWithShape="0">
              <a:srgbClr val="000000">
                <a:alpha val="39999"/>
              </a:srgbClr>
            </a:outerShdw>
          </a:effectLst>
        </p:spPr>
      </p:pic>
    </p:spTree>
  </p:cSld>
  <p:clrMapOvr>
    <a:masterClrMapping/>
  </p:clrMapOvr>
  <p:transition spd="med"/>
  <p:timing>
    <p:tnLst>
      <p:par>
        <p:cTn id="1" dur="indefinite" restart="never" fill="hold"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ru-RU" sz="3600" dirty="0">
                <a:solidFill>
                  <a:srgbClr val="1E1E1D"/>
                </a:solidFill>
              </a:rPr>
              <a:t>Пример использования </a:t>
            </a:r>
            <a:r>
              <a:rPr lang="en-US" sz="3600" dirty="0">
                <a:solidFill>
                  <a:srgbClr val="1E1E1D"/>
                </a:solidFill>
              </a:rPr>
              <a:t>Web Importer</a:t>
            </a:r>
          </a:p>
        </p:txBody>
      </p:sp>
      <p:pic>
        <p:nvPicPr>
          <p:cNvPr id="3" name="Picture 1" descr="Screenshot 2014-03-11 15.17.06.pn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2118" y="2416155"/>
            <a:ext cx="6469529" cy="4018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97104" y="1694637"/>
            <a:ext cx="5847104" cy="646331"/>
          </a:xfrm>
          <a:prstGeom prst="rect">
            <a:avLst/>
          </a:prstGeom>
          <a:noFill/>
        </p:spPr>
        <p:txBody>
          <a:bodyPr wrap="square" rtlCol="0">
            <a:spAutoFit/>
          </a:bodyPr>
          <a:lstStyle/>
          <a:p>
            <a:pPr>
              <a:defRPr>
                <a:solidFill>
                  <a:srgbClr val="000000"/>
                </a:solidFill>
              </a:defRPr>
            </a:pPr>
            <a:r>
              <a:rPr lang="ru-RU" dirty="0">
                <a:latin typeface="+mj-lt"/>
                <a:ea typeface="+mj-ea"/>
                <a:cs typeface="+mj-cs"/>
              </a:rPr>
              <a:t>Нажмите на ссылку </a:t>
            </a:r>
            <a:r>
              <a:rPr lang="en-US" dirty="0">
                <a:latin typeface="+mj-lt"/>
                <a:ea typeface="+mj-ea"/>
                <a:cs typeface="+mj-cs"/>
              </a:rPr>
              <a:t>‘Save to Mendeley’ </a:t>
            </a:r>
            <a:r>
              <a:rPr lang="ru-RU" dirty="0">
                <a:latin typeface="+mj-lt"/>
                <a:ea typeface="+mj-ea"/>
                <a:cs typeface="+mj-cs"/>
              </a:rPr>
              <a:t>для сохрания библиографии с любого ресурса в интернете</a:t>
            </a:r>
            <a:endParaRPr lang="en-US" dirty="0">
              <a:latin typeface="+mj-lt"/>
              <a:ea typeface="+mj-ea"/>
              <a:cs typeface="+mj-cs"/>
            </a:endParaRPr>
          </a:p>
        </p:txBody>
      </p:sp>
      <p:sp>
        <p:nvSpPr>
          <p:cNvPr id="8" name="TextBox 7"/>
          <p:cNvSpPr txBox="1"/>
          <p:nvPr/>
        </p:nvSpPr>
        <p:spPr>
          <a:xfrm>
            <a:off x="7289902" y="3636082"/>
            <a:ext cx="1628319" cy="2031325"/>
          </a:xfrm>
          <a:prstGeom prst="rect">
            <a:avLst/>
          </a:prstGeom>
          <a:noFill/>
        </p:spPr>
        <p:txBody>
          <a:bodyPr wrap="square" rtlCol="0">
            <a:spAutoFit/>
          </a:bodyPr>
          <a:lstStyle/>
          <a:p>
            <a:r>
              <a:rPr lang="ru-RU" dirty="0">
                <a:solidFill>
                  <a:srgbClr val="000000"/>
                </a:solidFill>
                <a:latin typeface="+mj-lt"/>
                <a:ea typeface="+mj-ea"/>
                <a:cs typeface="+mj-cs"/>
              </a:rPr>
              <a:t>Выберите нужную статью и в один клик </a:t>
            </a:r>
            <a:r>
              <a:rPr lang="ru-RU" dirty="0" smtClean="0">
                <a:solidFill>
                  <a:srgbClr val="000000"/>
                </a:solidFill>
                <a:latin typeface="+mj-lt"/>
                <a:ea typeface="+mj-ea"/>
                <a:cs typeface="+mj-cs"/>
              </a:rPr>
              <a:t>со</a:t>
            </a:r>
            <a:r>
              <a:rPr lang="ru-RU" dirty="0">
                <a:solidFill>
                  <a:srgbClr val="000000"/>
                </a:solidFill>
                <a:latin typeface="+mj-lt"/>
                <a:ea typeface="+mj-ea"/>
                <a:cs typeface="+mj-cs"/>
              </a:rPr>
              <a:t>х</a:t>
            </a:r>
            <a:r>
              <a:rPr lang="ru-RU" dirty="0" smtClean="0">
                <a:solidFill>
                  <a:srgbClr val="000000"/>
                </a:solidFill>
                <a:latin typeface="+mj-lt"/>
                <a:ea typeface="+mj-ea"/>
                <a:cs typeface="+mj-cs"/>
              </a:rPr>
              <a:t>раните </a:t>
            </a:r>
            <a:r>
              <a:rPr lang="ru-RU" dirty="0">
                <a:solidFill>
                  <a:srgbClr val="000000"/>
                </a:solidFill>
                <a:latin typeface="+mj-lt"/>
                <a:ea typeface="+mj-ea"/>
                <a:cs typeface="+mj-cs"/>
              </a:rPr>
              <a:t>ее в библиотеку </a:t>
            </a:r>
            <a:r>
              <a:rPr lang="en-GB" dirty="0" err="1">
                <a:solidFill>
                  <a:srgbClr val="000000"/>
                </a:solidFill>
                <a:latin typeface="+mj-lt"/>
                <a:ea typeface="+mj-ea"/>
                <a:cs typeface="+mj-cs"/>
              </a:rPr>
              <a:t>Mendeley</a:t>
            </a:r>
            <a:endParaRPr lang="en-US" dirty="0">
              <a:solidFill>
                <a:srgbClr val="000000"/>
              </a:solidFill>
              <a:latin typeface="+mj-lt"/>
              <a:ea typeface="+mj-ea"/>
              <a:cs typeface="+mj-cs"/>
            </a:endParaRPr>
          </a:p>
        </p:txBody>
      </p:sp>
      <p:sp>
        <p:nvSpPr>
          <p:cNvPr id="12" name="Down Arrow 11"/>
          <p:cNvSpPr/>
          <p:nvPr/>
        </p:nvSpPr>
        <p:spPr>
          <a:xfrm rot="16200000">
            <a:off x="279677" y="2920746"/>
            <a:ext cx="297256" cy="337601"/>
          </a:xfrm>
          <a:prstGeom prst="downArrow">
            <a:avLst/>
          </a:prstGeom>
          <a:solidFill>
            <a:srgbClr val="9191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E1E1D"/>
              </a:solidFill>
            </a:endParaRPr>
          </a:p>
        </p:txBody>
      </p:sp>
      <p:sp>
        <p:nvSpPr>
          <p:cNvPr id="13" name="Down Arrow 12"/>
          <p:cNvSpPr/>
          <p:nvPr/>
        </p:nvSpPr>
        <p:spPr>
          <a:xfrm rot="5400000" flipH="1">
            <a:off x="7310076" y="3318653"/>
            <a:ext cx="297256" cy="337601"/>
          </a:xfrm>
          <a:prstGeom prst="downArrow">
            <a:avLst/>
          </a:prstGeom>
          <a:solidFill>
            <a:srgbClr val="9191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E1E1D"/>
              </a:solidFill>
            </a:endParaRPr>
          </a:p>
        </p:txBody>
      </p:sp>
    </p:spTree>
    <p:extLst>
      <p:ext uri="{BB962C8B-B14F-4D97-AF65-F5344CB8AC3E}">
        <p14:creationId xmlns:p14="http://schemas.microsoft.com/office/powerpoint/2010/main" val="319005735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a:spLocks noGrp="1"/>
          </p:cNvSpPr>
          <p:nvPr>
            <p:ph type="title"/>
          </p:nvPr>
        </p:nvSpPr>
        <p:spPr>
          <a:xfrm>
            <a:off x="457200" y="274638"/>
            <a:ext cx="8229600" cy="1143001"/>
          </a:xfrm>
          <a:prstGeom prst="rect">
            <a:avLst/>
          </a:prstGeom>
        </p:spPr>
        <p:txBody>
          <a:bodyPr>
            <a:normAutofit/>
          </a:bodyPr>
          <a:lstStyle>
            <a:lvl1pPr>
              <a:defRPr>
                <a:solidFill>
                  <a:srgbClr val="1E1E1D"/>
                </a:solidFill>
              </a:defRPr>
            </a:lvl1pPr>
          </a:lstStyle>
          <a:p>
            <a:pPr lvl="0">
              <a:defRPr sz="1800">
                <a:solidFill>
                  <a:srgbClr val="000000"/>
                </a:solidFill>
              </a:defRPr>
            </a:pPr>
            <a:r>
              <a:rPr lang="ru-RU" sz="3400" dirty="0" smtClean="0">
                <a:solidFill>
                  <a:srgbClr val="1E1E1D"/>
                </a:solidFill>
              </a:rPr>
              <a:t>Поиск источников в каталоге </a:t>
            </a:r>
            <a:r>
              <a:rPr lang="en-GB" sz="3400" dirty="0" err="1" smtClean="0">
                <a:solidFill>
                  <a:srgbClr val="1E1E1D"/>
                </a:solidFill>
              </a:rPr>
              <a:t>Mendeley</a:t>
            </a:r>
            <a:endParaRPr sz="3400" dirty="0">
              <a:solidFill>
                <a:srgbClr val="1E1E1D"/>
              </a:solidFill>
            </a:endParaRPr>
          </a:p>
        </p:txBody>
      </p:sp>
      <p:sp>
        <p:nvSpPr>
          <p:cNvPr id="368" name="Shape 368"/>
          <p:cNvSpPr/>
          <p:nvPr/>
        </p:nvSpPr>
        <p:spPr>
          <a:xfrm>
            <a:off x="149410" y="1814901"/>
            <a:ext cx="1542270" cy="92332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defRPr>
                <a:solidFill>
                  <a:srgbClr val="000000"/>
                </a:solidFill>
              </a:defRPr>
            </a:pPr>
            <a:r>
              <a:rPr lang="ru-RU" dirty="0" smtClean="0">
                <a:solidFill>
                  <a:srgbClr val="3C3C3B"/>
                </a:solidFill>
                <a:latin typeface="+mj-lt"/>
                <a:ea typeface="+mj-ea"/>
                <a:cs typeface="+mj-cs"/>
                <a:sym typeface="Helvetica Neue"/>
              </a:rPr>
              <a:t>Используете каталог </a:t>
            </a:r>
            <a:r>
              <a:rPr lang="en-GB" dirty="0" err="1" smtClean="0">
                <a:solidFill>
                  <a:srgbClr val="3C3C3B"/>
                </a:solidFill>
                <a:latin typeface="+mj-lt"/>
                <a:ea typeface="+mj-ea"/>
                <a:cs typeface="+mj-cs"/>
                <a:sym typeface="Helvetica Neue"/>
              </a:rPr>
              <a:t>Mendeley</a:t>
            </a:r>
            <a:endParaRPr dirty="0">
              <a:solidFill>
                <a:srgbClr val="3C3C3B"/>
              </a:solidFill>
              <a:latin typeface="+mj-lt"/>
              <a:ea typeface="+mj-ea"/>
              <a:cs typeface="+mj-cs"/>
              <a:sym typeface="Helvetica Neue"/>
            </a:endParaRPr>
          </a:p>
        </p:txBody>
      </p:sp>
      <p:sp>
        <p:nvSpPr>
          <p:cNvPr id="369" name="Shape 369"/>
          <p:cNvSpPr/>
          <p:nvPr/>
        </p:nvSpPr>
        <p:spPr>
          <a:xfrm>
            <a:off x="149412" y="3903624"/>
            <a:ext cx="1828845" cy="120032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a:latin typeface="+mj-lt"/>
                <a:ea typeface="+mj-ea"/>
                <a:cs typeface="+mj-cs"/>
                <a:sym typeface="Helvetica Neue"/>
              </a:defRPr>
            </a:lvl1pPr>
          </a:lstStyle>
          <a:p>
            <a:pPr lvl="0">
              <a:defRPr>
                <a:solidFill>
                  <a:srgbClr val="000000"/>
                </a:solidFill>
              </a:defRPr>
            </a:pPr>
            <a:r>
              <a:rPr lang="ru-RU" dirty="0" smtClean="0">
                <a:solidFill>
                  <a:srgbClr val="000000"/>
                </a:solidFill>
              </a:rPr>
              <a:t>Система подскажет, есть ли полный текст статьи</a:t>
            </a:r>
            <a:endParaRPr dirty="0">
              <a:solidFill>
                <a:srgbClr val="3C3C3B"/>
              </a:solidFill>
            </a:endParaRPr>
          </a:p>
        </p:txBody>
      </p:sp>
      <p:sp>
        <p:nvSpPr>
          <p:cNvPr id="370" name="Shape 370"/>
          <p:cNvSpPr/>
          <p:nvPr/>
        </p:nvSpPr>
        <p:spPr>
          <a:xfrm>
            <a:off x="7464565" y="2827678"/>
            <a:ext cx="1574850" cy="120032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a:latin typeface="+mj-lt"/>
                <a:ea typeface="+mj-ea"/>
                <a:cs typeface="+mj-cs"/>
                <a:sym typeface="Helvetica Neue"/>
              </a:defRPr>
            </a:lvl1pPr>
          </a:lstStyle>
          <a:p>
            <a:pPr lvl="0">
              <a:defRPr>
                <a:solidFill>
                  <a:srgbClr val="000000"/>
                </a:solidFill>
              </a:defRPr>
            </a:pPr>
            <a:r>
              <a:rPr lang="ru-RU" dirty="0" smtClean="0">
                <a:solidFill>
                  <a:srgbClr val="3C3C3B"/>
                </a:solidFill>
              </a:rPr>
              <a:t>Сохраните документ в библиотеку в один клик</a:t>
            </a:r>
            <a:endParaRPr dirty="0">
              <a:solidFill>
                <a:srgbClr val="3C3C3B"/>
              </a:solidFill>
            </a:endParaRPr>
          </a:p>
        </p:txBody>
      </p:sp>
      <p:pic>
        <p:nvPicPr>
          <p:cNvPr id="371" name="image87.png"/>
          <p:cNvPicPr/>
          <p:nvPr/>
        </p:nvPicPr>
        <p:blipFill>
          <a:blip r:embed="rId3">
            <a:extLst/>
          </a:blip>
          <a:stretch>
            <a:fillRect/>
          </a:stretch>
        </p:blipFill>
        <p:spPr>
          <a:xfrm>
            <a:off x="2082662" y="1902172"/>
            <a:ext cx="5047049" cy="3702352"/>
          </a:xfrm>
          <a:prstGeom prst="rect">
            <a:avLst/>
          </a:prstGeom>
          <a:ln w="12700">
            <a:miter lim="400000"/>
          </a:ln>
          <a:effectLst>
            <a:outerShdw blurRad="63500" rotWithShape="0">
              <a:srgbClr val="000000">
                <a:alpha val="39999"/>
              </a:srgbClr>
            </a:outerShdw>
          </a:effectLst>
        </p:spPr>
      </p:pic>
      <p:sp>
        <p:nvSpPr>
          <p:cNvPr id="372" name="Shape 372"/>
          <p:cNvSpPr/>
          <p:nvPr/>
        </p:nvSpPr>
        <p:spPr>
          <a:xfrm flipV="1">
            <a:off x="1417228" y="2360372"/>
            <a:ext cx="2063310"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373" name="Shape 373"/>
          <p:cNvSpPr/>
          <p:nvPr/>
        </p:nvSpPr>
        <p:spPr>
          <a:xfrm flipH="1">
            <a:off x="6865183" y="2628531"/>
            <a:ext cx="1260649"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374" name="Shape 374"/>
          <p:cNvSpPr/>
          <p:nvPr/>
        </p:nvSpPr>
        <p:spPr>
          <a:xfrm>
            <a:off x="1893222" y="4660531"/>
            <a:ext cx="1547909"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Tree>
    <p:extLst>
      <p:ext uri="{BB962C8B-B14F-4D97-AF65-F5344CB8AC3E}">
        <p14:creationId xmlns:p14="http://schemas.microsoft.com/office/powerpoint/2010/main" val="1181852189"/>
      </p:ext>
    </p:extLst>
  </p:cSld>
  <p:clrMapOvr>
    <a:masterClrMapping/>
  </p:clrMapOvr>
  <p:transition spd="med"/>
  <p:timing>
    <p:tnLst>
      <p:par>
        <p:cTn id="1" dur="indefinite" restart="never" fill="hold"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lang="ru-RU" sz="4000" dirty="0" smtClean="0">
                <a:solidFill>
                  <a:srgbClr val="1E1E1D"/>
                </a:solidFill>
              </a:rPr>
              <a:t>Синхронизация</a:t>
            </a:r>
            <a:endParaRPr sz="4000" dirty="0">
              <a:solidFill>
                <a:srgbClr val="1E1E1D"/>
              </a:solidFill>
            </a:endParaRPr>
          </a:p>
        </p:txBody>
      </p:sp>
      <p:pic>
        <p:nvPicPr>
          <p:cNvPr id="159" name="image31.png"/>
          <p:cNvPicPr/>
          <p:nvPr/>
        </p:nvPicPr>
        <p:blipFill>
          <a:blip r:embed="rId3">
            <a:extLst/>
          </a:blip>
          <a:stretch>
            <a:fillRect/>
          </a:stretch>
        </p:blipFill>
        <p:spPr>
          <a:xfrm>
            <a:off x="1991349" y="1826479"/>
            <a:ext cx="5276688" cy="1618038"/>
          </a:xfrm>
          <a:prstGeom prst="rect">
            <a:avLst/>
          </a:prstGeom>
          <a:ln w="12700">
            <a:miter lim="400000"/>
          </a:ln>
          <a:effectLst>
            <a:outerShdw blurRad="38100" dist="23000" dir="5400000" rotWithShape="0">
              <a:srgbClr val="000000">
                <a:alpha val="35000"/>
              </a:srgbClr>
            </a:outerShdw>
          </a:effectLst>
        </p:spPr>
      </p:pic>
      <p:sp>
        <p:nvSpPr>
          <p:cNvPr id="160" name="Shape 160"/>
          <p:cNvSpPr/>
          <p:nvPr/>
        </p:nvSpPr>
        <p:spPr>
          <a:xfrm flipH="1" flipV="1">
            <a:off x="6152730" y="2303710"/>
            <a:ext cx="1839207" cy="3"/>
          </a:xfrm>
          <a:prstGeom prst="line">
            <a:avLst/>
          </a:prstGeom>
          <a:ln w="762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pic>
        <p:nvPicPr>
          <p:cNvPr id="161" name="image32.png"/>
          <p:cNvPicPr/>
          <p:nvPr/>
        </p:nvPicPr>
        <p:blipFill>
          <a:blip r:embed="rId4">
            <a:extLst/>
          </a:blip>
          <a:stretch>
            <a:fillRect/>
          </a:stretch>
        </p:blipFill>
        <p:spPr>
          <a:xfrm>
            <a:off x="1015060" y="4200306"/>
            <a:ext cx="1706136" cy="989559"/>
          </a:xfrm>
          <a:prstGeom prst="rect">
            <a:avLst/>
          </a:prstGeom>
          <a:ln w="12700">
            <a:miter lim="400000"/>
          </a:ln>
        </p:spPr>
      </p:pic>
      <p:pic>
        <p:nvPicPr>
          <p:cNvPr id="162" name="image33.png"/>
          <p:cNvPicPr/>
          <p:nvPr/>
        </p:nvPicPr>
        <p:blipFill>
          <a:blip r:embed="rId5">
            <a:extLst/>
          </a:blip>
          <a:stretch>
            <a:fillRect/>
          </a:stretch>
        </p:blipFill>
        <p:spPr>
          <a:xfrm>
            <a:off x="3839274" y="4087304"/>
            <a:ext cx="1893087" cy="1215561"/>
          </a:xfrm>
          <a:prstGeom prst="rect">
            <a:avLst/>
          </a:prstGeom>
          <a:ln w="12700">
            <a:miter lim="400000"/>
          </a:ln>
        </p:spPr>
      </p:pic>
      <p:pic>
        <p:nvPicPr>
          <p:cNvPr id="163" name="image34.png"/>
          <p:cNvPicPr/>
          <p:nvPr/>
        </p:nvPicPr>
        <p:blipFill>
          <a:blip r:embed="rId6">
            <a:extLst/>
          </a:blip>
          <a:stretch>
            <a:fillRect/>
          </a:stretch>
        </p:blipFill>
        <p:spPr>
          <a:xfrm>
            <a:off x="2945826" y="4322397"/>
            <a:ext cx="668817" cy="745378"/>
          </a:xfrm>
          <a:prstGeom prst="rect">
            <a:avLst/>
          </a:prstGeom>
          <a:ln w="12700">
            <a:miter lim="400000"/>
          </a:ln>
        </p:spPr>
      </p:pic>
      <p:pic>
        <p:nvPicPr>
          <p:cNvPr id="164" name="image34.png"/>
          <p:cNvPicPr/>
          <p:nvPr/>
        </p:nvPicPr>
        <p:blipFill>
          <a:blip r:embed="rId6">
            <a:extLst/>
          </a:blip>
          <a:stretch>
            <a:fillRect/>
          </a:stretch>
        </p:blipFill>
        <p:spPr>
          <a:xfrm>
            <a:off x="5956991" y="4322397"/>
            <a:ext cx="668819" cy="745378"/>
          </a:xfrm>
          <a:prstGeom prst="rect">
            <a:avLst/>
          </a:prstGeom>
          <a:ln w="12700">
            <a:miter lim="400000"/>
          </a:ln>
        </p:spPr>
      </p:pic>
      <p:pic>
        <p:nvPicPr>
          <p:cNvPr id="165" name="image35.png"/>
          <p:cNvPicPr/>
          <p:nvPr/>
        </p:nvPicPr>
        <p:blipFill>
          <a:blip r:embed="rId7">
            <a:extLst/>
          </a:blip>
          <a:stretch>
            <a:fillRect/>
          </a:stretch>
        </p:blipFill>
        <p:spPr>
          <a:xfrm>
            <a:off x="6850442" y="4200306"/>
            <a:ext cx="1278500" cy="98955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lang="ru-RU" sz="4000" dirty="0" smtClean="0">
                <a:solidFill>
                  <a:srgbClr val="1E1E1D"/>
                </a:solidFill>
              </a:rPr>
              <a:t>Управление библиотекой</a:t>
            </a:r>
            <a:endParaRPr sz="4000" dirty="0">
              <a:solidFill>
                <a:srgbClr val="1E1E1D"/>
              </a:solidFill>
            </a:endParaRPr>
          </a:p>
        </p:txBody>
      </p:sp>
      <p:pic>
        <p:nvPicPr>
          <p:cNvPr id="176" name="image37.png"/>
          <p:cNvPicPr/>
          <p:nvPr/>
        </p:nvPicPr>
        <p:blipFill>
          <a:blip r:embed="rId3">
            <a:extLst/>
          </a:blip>
          <a:stretch>
            <a:fillRect/>
          </a:stretch>
        </p:blipFill>
        <p:spPr>
          <a:xfrm>
            <a:off x="539552" y="1998079"/>
            <a:ext cx="5314856" cy="3532842"/>
          </a:xfrm>
          <a:prstGeom prst="rect">
            <a:avLst/>
          </a:prstGeom>
          <a:ln w="12700">
            <a:miter lim="400000"/>
          </a:ln>
          <a:effectLst>
            <a:outerShdw blurRad="38100" dist="23000" dir="5400000" rotWithShape="0">
              <a:srgbClr val="000000">
                <a:alpha val="35000"/>
              </a:srgbClr>
            </a:outerShdw>
          </a:effectLst>
        </p:spPr>
      </p:pic>
      <p:sp>
        <p:nvSpPr>
          <p:cNvPr id="177" name="Shape 177"/>
          <p:cNvSpPr/>
          <p:nvPr/>
        </p:nvSpPr>
        <p:spPr>
          <a:xfrm>
            <a:off x="3144155" y="3556958"/>
            <a:ext cx="276877" cy="276877"/>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
        <p:nvSpPr>
          <p:cNvPr id="178" name="Shape 178"/>
          <p:cNvSpPr/>
          <p:nvPr/>
        </p:nvSpPr>
        <p:spPr>
          <a:xfrm>
            <a:off x="2939795" y="2993037"/>
            <a:ext cx="276862" cy="276862"/>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
        <p:nvSpPr>
          <p:cNvPr id="179" name="Shape 179"/>
          <p:cNvSpPr/>
          <p:nvPr/>
        </p:nvSpPr>
        <p:spPr>
          <a:xfrm>
            <a:off x="2728288" y="4683690"/>
            <a:ext cx="276862" cy="276862"/>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
        <p:nvSpPr>
          <p:cNvPr id="180" name="Shape 180"/>
          <p:cNvSpPr/>
          <p:nvPr/>
        </p:nvSpPr>
        <p:spPr>
          <a:xfrm flipV="1">
            <a:off x="3223731" y="3111038"/>
            <a:ext cx="2966827" cy="3"/>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81" name="Shape 181"/>
          <p:cNvSpPr/>
          <p:nvPr/>
        </p:nvSpPr>
        <p:spPr>
          <a:xfrm>
            <a:off x="3360341" y="2791678"/>
            <a:ext cx="1485934" cy="211109"/>
          </a:xfrm>
          <a:prstGeom prst="rect">
            <a:avLst/>
          </a:pr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
        <p:nvSpPr>
          <p:cNvPr id="182" name="Shape 182"/>
          <p:cNvSpPr/>
          <p:nvPr/>
        </p:nvSpPr>
        <p:spPr>
          <a:xfrm>
            <a:off x="4857164" y="2897229"/>
            <a:ext cx="1158823" cy="3"/>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83" name="Shape 183"/>
          <p:cNvSpPr/>
          <p:nvPr/>
        </p:nvSpPr>
        <p:spPr>
          <a:xfrm flipV="1">
            <a:off x="6019455" y="1972004"/>
            <a:ext cx="3" cy="937930"/>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84" name="Shape 184"/>
          <p:cNvSpPr/>
          <p:nvPr/>
        </p:nvSpPr>
        <p:spPr>
          <a:xfrm>
            <a:off x="6006696" y="1982829"/>
            <a:ext cx="197044" cy="3"/>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85" name="Shape 185"/>
          <p:cNvSpPr/>
          <p:nvPr/>
        </p:nvSpPr>
        <p:spPr>
          <a:xfrm>
            <a:off x="6222507" y="1648460"/>
            <a:ext cx="1129879" cy="73866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defRPr>
                <a:solidFill>
                  <a:srgbClr val="000000"/>
                </a:solidFill>
              </a:defRPr>
            </a:pPr>
            <a:r>
              <a:rPr lang="ru-RU" sz="1400" dirty="0" smtClean="0">
                <a:solidFill>
                  <a:srgbClr val="3C3C3B"/>
                </a:solidFill>
                <a:latin typeface="Calibri"/>
                <a:ea typeface="Calibri"/>
                <a:cs typeface="Calibri"/>
                <a:sym typeface="Calibri"/>
              </a:rPr>
              <a:t>Сортировка по любому столбцу</a:t>
            </a:r>
            <a:endParaRPr sz="1400" dirty="0">
              <a:solidFill>
                <a:srgbClr val="3C3C3B"/>
              </a:solidFill>
              <a:latin typeface="Calibri"/>
              <a:ea typeface="Calibri"/>
              <a:cs typeface="Calibri"/>
              <a:sym typeface="Calibri"/>
            </a:endParaRPr>
          </a:p>
        </p:txBody>
      </p:sp>
      <p:sp>
        <p:nvSpPr>
          <p:cNvPr id="186" name="Shape 186"/>
          <p:cNvSpPr/>
          <p:nvPr/>
        </p:nvSpPr>
        <p:spPr>
          <a:xfrm>
            <a:off x="6222507" y="2708920"/>
            <a:ext cx="1301821" cy="646331"/>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defRPr>
                <a:solidFill>
                  <a:srgbClr val="000000"/>
                </a:solidFill>
              </a:defRPr>
            </a:pPr>
            <a:r>
              <a:rPr lang="ru-RU" sz="1400" dirty="0" smtClean="0">
                <a:latin typeface="Calibri"/>
                <a:ea typeface="Calibri"/>
                <a:cs typeface="Calibri"/>
                <a:sym typeface="Calibri"/>
              </a:rPr>
              <a:t>Пометка прочитанное/ непрочитанное</a:t>
            </a:r>
            <a:endParaRPr sz="1400" dirty="0">
              <a:solidFill>
                <a:srgbClr val="3C3C3B"/>
              </a:solidFill>
              <a:latin typeface="Calibri"/>
              <a:ea typeface="Calibri"/>
              <a:cs typeface="Calibri"/>
              <a:sym typeface="Calibri"/>
            </a:endParaRPr>
          </a:p>
        </p:txBody>
      </p:sp>
      <p:sp>
        <p:nvSpPr>
          <p:cNvPr id="187" name="Shape 187"/>
          <p:cNvSpPr/>
          <p:nvPr/>
        </p:nvSpPr>
        <p:spPr>
          <a:xfrm>
            <a:off x="3415776" y="3695403"/>
            <a:ext cx="2797200" cy="3"/>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88" name="Shape 188"/>
          <p:cNvSpPr/>
          <p:nvPr/>
        </p:nvSpPr>
        <p:spPr>
          <a:xfrm>
            <a:off x="6222507" y="3469914"/>
            <a:ext cx="1301821" cy="86177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defRPr>
                <a:solidFill>
                  <a:srgbClr val="000000"/>
                </a:solidFill>
              </a:defRPr>
            </a:pPr>
            <a:r>
              <a:rPr lang="ru-RU" sz="1400" dirty="0" smtClean="0">
                <a:latin typeface="Calibri"/>
                <a:ea typeface="Calibri"/>
                <a:cs typeface="Calibri"/>
                <a:sym typeface="Calibri"/>
              </a:rPr>
              <a:t>Записи с </a:t>
            </a:r>
            <a:r>
              <a:rPr lang="en-GB" sz="1400" dirty="0" smtClean="0">
                <a:latin typeface="Calibri"/>
                <a:ea typeface="Calibri"/>
                <a:cs typeface="Calibri"/>
                <a:sym typeface="Calibri"/>
              </a:rPr>
              <a:t>PDF </a:t>
            </a:r>
            <a:r>
              <a:rPr lang="ru-RU" sz="1400" dirty="0" smtClean="0">
                <a:latin typeface="Calibri"/>
                <a:ea typeface="Calibri"/>
                <a:cs typeface="Calibri"/>
                <a:sym typeface="Calibri"/>
              </a:rPr>
              <a:t>можно открыть прямо в </a:t>
            </a:r>
            <a:r>
              <a:rPr lang="en-GB" sz="1400" dirty="0" err="1" smtClean="0">
                <a:latin typeface="Calibri"/>
                <a:ea typeface="Calibri"/>
                <a:cs typeface="Calibri"/>
                <a:sym typeface="Calibri"/>
              </a:rPr>
              <a:t>Mendeley</a:t>
            </a:r>
            <a:endParaRPr sz="1400" dirty="0">
              <a:solidFill>
                <a:srgbClr val="3C3C3B"/>
              </a:solidFill>
              <a:latin typeface="Calibri"/>
              <a:ea typeface="Calibri"/>
              <a:cs typeface="Calibri"/>
              <a:sym typeface="Calibri"/>
            </a:endParaRPr>
          </a:p>
        </p:txBody>
      </p:sp>
      <p:sp>
        <p:nvSpPr>
          <p:cNvPr id="189" name="Shape 189"/>
          <p:cNvSpPr/>
          <p:nvPr/>
        </p:nvSpPr>
        <p:spPr>
          <a:xfrm>
            <a:off x="3015370" y="4817143"/>
            <a:ext cx="2752642" cy="3"/>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90" name="Shape 190"/>
          <p:cNvSpPr/>
          <p:nvPr/>
        </p:nvSpPr>
        <p:spPr>
          <a:xfrm flipV="1">
            <a:off x="5751666" y="4804444"/>
            <a:ext cx="3" cy="523241"/>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91" name="Shape 191"/>
          <p:cNvSpPr/>
          <p:nvPr/>
        </p:nvSpPr>
        <p:spPr>
          <a:xfrm>
            <a:off x="5774325" y="5312535"/>
            <a:ext cx="490262" cy="3"/>
          </a:xfrm>
          <a:prstGeom prst="line">
            <a:avLst/>
          </a:prstGeom>
          <a:ln w="25400">
            <a:solidFill>
              <a:srgbClr val="9D1D23"/>
            </a:solidFill>
            <a:miter lim="400000"/>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92" name="Shape 192"/>
          <p:cNvSpPr/>
          <p:nvPr/>
        </p:nvSpPr>
        <p:spPr>
          <a:xfrm>
            <a:off x="6222507" y="5050436"/>
            <a:ext cx="1301821" cy="43088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defRPr>
                <a:solidFill>
                  <a:srgbClr val="000000"/>
                </a:solidFill>
              </a:defRPr>
            </a:pPr>
            <a:r>
              <a:rPr lang="ru-RU" sz="1400" dirty="0" smtClean="0">
                <a:latin typeface="Calibri"/>
                <a:ea typeface="Calibri"/>
                <a:cs typeface="Calibri"/>
                <a:sym typeface="Calibri"/>
              </a:rPr>
              <a:t>Пометка Избранное</a:t>
            </a:r>
            <a:endParaRPr sz="1400" dirty="0">
              <a:solidFill>
                <a:srgbClr val="3C3C3B"/>
              </a:solidFill>
              <a:latin typeface="Calibri"/>
              <a:ea typeface="Calibri"/>
              <a:cs typeface="Calibri"/>
              <a:sym typeface="Calibri"/>
            </a:endParaRPr>
          </a:p>
        </p:txBody>
      </p:sp>
      <p:sp>
        <p:nvSpPr>
          <p:cNvPr id="203" name="Shape 203"/>
          <p:cNvSpPr/>
          <p:nvPr/>
        </p:nvSpPr>
        <p:spPr>
          <a:xfrm>
            <a:off x="617141" y="3206544"/>
            <a:ext cx="1485934" cy="713743"/>
          </a:xfrm>
          <a:prstGeom prst="rect">
            <a:avLst/>
          </a:pr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Организатор хранения файлов</a:t>
            </a:r>
            <a:endParaRPr lang="en-US" dirty="0"/>
          </a:p>
        </p:txBody>
      </p:sp>
      <p:pic>
        <p:nvPicPr>
          <p:cNvPr id="4" name="Picture 3" descr="mendeley-preferences-ma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72859"/>
            <a:ext cx="5820146" cy="4684105"/>
          </a:xfrm>
          <a:prstGeom prst="rect">
            <a:avLst/>
          </a:prstGeom>
        </p:spPr>
      </p:pic>
    </p:spTree>
    <p:extLst>
      <p:ext uri="{BB962C8B-B14F-4D97-AF65-F5344CB8AC3E}">
        <p14:creationId xmlns:p14="http://schemas.microsoft.com/office/powerpoint/2010/main" val="129808949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t>Организатор хранения файлов</a:t>
            </a:r>
            <a:endParaRPr lang="en-US" dirty="0"/>
          </a:p>
        </p:txBody>
      </p:sp>
      <p:pic>
        <p:nvPicPr>
          <p:cNvPr id="4" name="Picture 5" descr="clean.png"/>
          <p:cNvPicPr>
            <a:picLocks noChangeAspect="1"/>
          </p:cNvPicPr>
          <p:nvPr/>
        </p:nvPicPr>
        <p:blipFill rotWithShape="1">
          <a:blip r:embed="rId3">
            <a:extLst>
              <a:ext uri="{28A0092B-C50C-407E-A947-70E740481C1C}">
                <a14:useLocalDpi xmlns:a14="http://schemas.microsoft.com/office/drawing/2010/main" val="0"/>
              </a:ext>
            </a:extLst>
          </a:blip>
          <a:srcRect l="3691" t="3114" r="3878" b="7518"/>
          <a:stretch/>
        </p:blipFill>
        <p:spPr bwMode="auto">
          <a:xfrm>
            <a:off x="474132" y="1566333"/>
            <a:ext cx="6985000" cy="479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64128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lang="ru-RU" sz="4000" dirty="0" smtClean="0">
                <a:solidFill>
                  <a:srgbClr val="1E1E1D"/>
                </a:solidFill>
              </a:rPr>
              <a:t>Поиск по вашей библиотеке</a:t>
            </a:r>
            <a:endParaRPr sz="4000" dirty="0">
              <a:solidFill>
                <a:srgbClr val="1E1E1D"/>
              </a:solidFill>
            </a:endParaRPr>
          </a:p>
        </p:txBody>
      </p:sp>
      <p:pic>
        <p:nvPicPr>
          <p:cNvPr id="220" name="image44.png"/>
          <p:cNvPicPr/>
          <p:nvPr/>
        </p:nvPicPr>
        <p:blipFill>
          <a:blip r:embed="rId3">
            <a:extLst/>
          </a:blip>
          <a:stretch>
            <a:fillRect/>
          </a:stretch>
        </p:blipFill>
        <p:spPr>
          <a:xfrm>
            <a:off x="550544" y="1893148"/>
            <a:ext cx="5617353" cy="3585181"/>
          </a:xfrm>
          <a:prstGeom prst="rect">
            <a:avLst/>
          </a:prstGeom>
          <a:ln w="12700">
            <a:miter lim="400000"/>
          </a:ln>
        </p:spPr>
      </p:pic>
      <p:sp>
        <p:nvSpPr>
          <p:cNvPr id="221" name="Shape 221"/>
          <p:cNvSpPr/>
          <p:nvPr/>
        </p:nvSpPr>
        <p:spPr>
          <a:xfrm flipH="1">
            <a:off x="5834743" y="1982441"/>
            <a:ext cx="977415"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227" name="Shape 227"/>
          <p:cNvSpPr/>
          <p:nvPr/>
        </p:nvSpPr>
        <p:spPr>
          <a:xfrm>
            <a:off x="6793227" y="1727172"/>
            <a:ext cx="1883229" cy="86177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defRPr>
                <a:solidFill>
                  <a:srgbClr val="000000"/>
                </a:solidFill>
              </a:defRPr>
            </a:pPr>
            <a:r>
              <a:rPr lang="ru-RU" sz="1400" dirty="0" smtClean="0">
                <a:solidFill>
                  <a:srgbClr val="3C3C3B"/>
                </a:solidFill>
                <a:latin typeface="Calibri"/>
                <a:ea typeface="Calibri"/>
                <a:cs typeface="Calibri"/>
                <a:sym typeface="Calibri"/>
              </a:rPr>
              <a:t>Мгновенный поиск во всех атрибутах документа и полном тексте</a:t>
            </a:r>
            <a:endParaRPr sz="1400" dirty="0">
              <a:solidFill>
                <a:srgbClr val="3C3C3B"/>
              </a:solidFill>
              <a:latin typeface="Calibri"/>
              <a:ea typeface="Calibri"/>
              <a:cs typeface="Calibri"/>
              <a:sym typeface="Calibri"/>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p:cNvSpPr>
          <p:nvPr>
            <p:ph type="title"/>
          </p:nvPr>
        </p:nvSpPr>
        <p:spPr>
          <a:xfrm>
            <a:off x="457200" y="3231099"/>
            <a:ext cx="8229600" cy="1362078"/>
          </a:xfrm>
          <a:prstGeom prst="rect">
            <a:avLst/>
          </a:prstGeom>
        </p:spPr>
        <p:txBody>
          <a:bodyPr/>
          <a:lstStyle/>
          <a:p>
            <a:pPr lvl="0">
              <a:defRPr sz="1800">
                <a:solidFill>
                  <a:srgbClr val="000000"/>
                </a:solidFill>
              </a:defRPr>
            </a:pPr>
            <a:r>
              <a:rPr sz="4000">
                <a:solidFill>
                  <a:srgbClr val="1E1E1E"/>
                </a:solidFill>
              </a:rPr>
              <a:t>PDF Viewer</a:t>
            </a:r>
          </a:p>
        </p:txBody>
      </p:sp>
      <p:sp>
        <p:nvSpPr>
          <p:cNvPr id="256" name="Shape 256"/>
          <p:cNvSpPr>
            <a:spLocks noGrp="1"/>
          </p:cNvSpPr>
          <p:nvPr>
            <p:ph type="body" idx="1"/>
          </p:nvPr>
        </p:nvSpPr>
        <p:spPr>
          <a:xfrm>
            <a:off x="457200" y="4521098"/>
            <a:ext cx="8229600" cy="1500190"/>
          </a:xfrm>
          <a:prstGeom prst="rect">
            <a:avLst/>
          </a:prstGeom>
        </p:spPr>
        <p:txBody>
          <a:bodyPr lIns="0" tIns="0" rIns="0" bIns="0">
            <a:normAutofit/>
          </a:bodyPr>
          <a:lstStyle/>
          <a:p>
            <a:pPr lvl="0">
              <a:defRPr sz="1800">
                <a:solidFill>
                  <a:srgbClr val="000000"/>
                </a:solidFill>
              </a:defRPr>
            </a:pPr>
            <a:r>
              <a:rPr lang="ru-RU" sz="2700" dirty="0" smtClean="0">
                <a:solidFill>
                  <a:srgbClr val="8F8F8F"/>
                </a:solidFill>
              </a:rPr>
              <a:t>Просмотр и аннотирование документов</a:t>
            </a:r>
            <a:endParaRPr sz="2700" dirty="0">
              <a:solidFill>
                <a:srgbClr val="8F8F8F"/>
              </a:solidFill>
            </a:endParaRPr>
          </a:p>
        </p:txBody>
      </p:sp>
      <p:pic>
        <p:nvPicPr>
          <p:cNvPr id="257" name="image48.png"/>
          <p:cNvPicPr/>
          <p:nvPr/>
        </p:nvPicPr>
        <p:blipFill>
          <a:blip r:embed="rId3">
            <a:extLst/>
          </a:blip>
          <a:stretch>
            <a:fillRect/>
          </a:stretch>
        </p:blipFill>
        <p:spPr>
          <a:xfrm>
            <a:off x="5110907" y="1412092"/>
            <a:ext cx="3753785" cy="317356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lang="ru-RU" sz="4000" dirty="0" smtClean="0">
                <a:solidFill>
                  <a:srgbClr val="1E1E1D"/>
                </a:solidFill>
              </a:rPr>
              <a:t>Чтение </a:t>
            </a:r>
            <a:r>
              <a:rPr lang="en-GB" sz="4000" dirty="0" smtClean="0">
                <a:solidFill>
                  <a:srgbClr val="1E1E1D"/>
                </a:solidFill>
              </a:rPr>
              <a:t>PDF </a:t>
            </a:r>
            <a:r>
              <a:rPr lang="ru-RU" sz="4000" dirty="0" smtClean="0">
                <a:solidFill>
                  <a:srgbClr val="1E1E1D"/>
                </a:solidFill>
              </a:rPr>
              <a:t>в </a:t>
            </a:r>
            <a:r>
              <a:rPr lang="en-GB" sz="4000" dirty="0" err="1" smtClean="0">
                <a:solidFill>
                  <a:srgbClr val="1E1E1D"/>
                </a:solidFill>
              </a:rPr>
              <a:t>Mendeley</a:t>
            </a:r>
            <a:endParaRPr sz="4000" dirty="0">
              <a:solidFill>
                <a:srgbClr val="1E1E1D"/>
              </a:solidFill>
            </a:endParaRPr>
          </a:p>
        </p:txBody>
      </p:sp>
      <p:pic>
        <p:nvPicPr>
          <p:cNvPr id="262" name="image49.png"/>
          <p:cNvPicPr/>
          <p:nvPr/>
        </p:nvPicPr>
        <p:blipFill>
          <a:blip r:embed="rId3">
            <a:extLst/>
          </a:blip>
          <a:stretch>
            <a:fillRect/>
          </a:stretch>
        </p:blipFill>
        <p:spPr>
          <a:xfrm>
            <a:off x="516394" y="1622555"/>
            <a:ext cx="7318734" cy="3922165"/>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image3.png"/>
          <p:cNvPicPr/>
          <p:nvPr/>
        </p:nvPicPr>
        <p:blipFill>
          <a:blip r:embed="rId3">
            <a:extLst/>
          </a:blip>
          <a:stretch>
            <a:fillRect/>
          </a:stretch>
        </p:blipFill>
        <p:spPr>
          <a:xfrm>
            <a:off x="6026270" y="4026813"/>
            <a:ext cx="2811353" cy="1708464"/>
          </a:xfrm>
          <a:prstGeom prst="rect">
            <a:avLst/>
          </a:prstGeom>
          <a:ln w="12700">
            <a:miter lim="400000"/>
          </a:ln>
        </p:spPr>
      </p:pic>
      <p:pic>
        <p:nvPicPr>
          <p:cNvPr id="60" name="image4.png"/>
          <p:cNvPicPr/>
          <p:nvPr/>
        </p:nvPicPr>
        <p:blipFill>
          <a:blip r:embed="rId4">
            <a:extLst/>
          </a:blip>
          <a:stretch>
            <a:fillRect/>
          </a:stretch>
        </p:blipFill>
        <p:spPr>
          <a:xfrm>
            <a:off x="3222973" y="3713162"/>
            <a:ext cx="3024454" cy="1896998"/>
          </a:xfrm>
          <a:prstGeom prst="rect">
            <a:avLst/>
          </a:prstGeom>
          <a:ln w="12700">
            <a:miter lim="400000"/>
          </a:ln>
          <a:effectLst>
            <a:outerShdw blurRad="63500" rotWithShape="0">
              <a:srgbClr val="000000">
                <a:alpha val="39999"/>
              </a:srgbClr>
            </a:outerShdw>
          </a:effectLst>
        </p:spPr>
      </p:pic>
      <p:pic>
        <p:nvPicPr>
          <p:cNvPr id="61" name="image5.png" descr="MDLib.tiff"/>
          <p:cNvPicPr/>
          <p:nvPr/>
        </p:nvPicPr>
        <p:blipFill>
          <a:blip r:embed="rId5">
            <a:extLst/>
          </a:blip>
          <a:stretch>
            <a:fillRect/>
          </a:stretch>
        </p:blipFill>
        <p:spPr>
          <a:xfrm>
            <a:off x="334963" y="3586162"/>
            <a:ext cx="3062287" cy="1897065"/>
          </a:xfrm>
          <a:prstGeom prst="rect">
            <a:avLst/>
          </a:prstGeom>
          <a:ln w="12700">
            <a:miter lim="400000"/>
          </a:ln>
          <a:effectLst>
            <a:outerShdw blurRad="63500" rotWithShape="0">
              <a:srgbClr val="000000">
                <a:alpha val="39999"/>
              </a:srgbClr>
            </a:outerShdw>
          </a:effectLst>
        </p:spPr>
      </p:pic>
      <p:sp>
        <p:nvSpPr>
          <p:cNvPr id="62" name="Shape 62"/>
          <p:cNvSpPr/>
          <p:nvPr/>
        </p:nvSpPr>
        <p:spPr>
          <a:xfrm>
            <a:off x="1362673" y="5632229"/>
            <a:ext cx="1006869" cy="30200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1500">
                <a:solidFill>
                  <a:srgbClr val="1E1E1D"/>
                </a:solidFill>
                <a:latin typeface="+mj-lt"/>
                <a:ea typeface="+mj-ea"/>
                <a:cs typeface="+mj-cs"/>
                <a:sym typeface="Helvetica Neue"/>
              </a:defRPr>
            </a:lvl1pPr>
          </a:lstStyle>
          <a:p>
            <a:pPr lvl="0">
              <a:defRPr sz="1800">
                <a:solidFill>
                  <a:srgbClr val="000000"/>
                </a:solidFill>
              </a:defRPr>
            </a:pPr>
            <a:r>
              <a:rPr sz="1500" dirty="0">
                <a:solidFill>
                  <a:srgbClr val="1E1E1D"/>
                </a:solidFill>
              </a:rPr>
              <a:t>Desktop </a:t>
            </a:r>
          </a:p>
        </p:txBody>
      </p:sp>
      <p:sp>
        <p:nvSpPr>
          <p:cNvPr id="63" name="Shape 63"/>
          <p:cNvSpPr/>
          <p:nvPr/>
        </p:nvSpPr>
        <p:spPr>
          <a:xfrm>
            <a:off x="4163764" y="5733829"/>
            <a:ext cx="1143003" cy="30200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1500">
                <a:solidFill>
                  <a:srgbClr val="1E1E1D"/>
                </a:solidFill>
                <a:latin typeface="+mj-lt"/>
                <a:ea typeface="+mj-ea"/>
                <a:cs typeface="+mj-cs"/>
                <a:sym typeface="Helvetica Neue"/>
              </a:defRPr>
            </a:lvl1pPr>
          </a:lstStyle>
          <a:p>
            <a:pPr lvl="0">
              <a:defRPr sz="1800">
                <a:solidFill>
                  <a:srgbClr val="000000"/>
                </a:solidFill>
              </a:defRPr>
            </a:pPr>
            <a:r>
              <a:rPr sz="1500">
                <a:solidFill>
                  <a:srgbClr val="1E1E1D"/>
                </a:solidFill>
              </a:rPr>
              <a:t>Web </a:t>
            </a:r>
          </a:p>
        </p:txBody>
      </p:sp>
      <p:sp>
        <p:nvSpPr>
          <p:cNvPr id="64" name="Shape 64"/>
          <p:cNvSpPr/>
          <p:nvPr/>
        </p:nvSpPr>
        <p:spPr>
          <a:xfrm>
            <a:off x="6860444" y="5925751"/>
            <a:ext cx="1143003" cy="30200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1500">
                <a:solidFill>
                  <a:srgbClr val="1E1E1D"/>
                </a:solidFill>
                <a:latin typeface="+mj-lt"/>
                <a:ea typeface="+mj-ea"/>
                <a:cs typeface="+mj-cs"/>
                <a:sym typeface="Helvetica Neue"/>
              </a:defRPr>
            </a:lvl1pPr>
          </a:lstStyle>
          <a:p>
            <a:pPr lvl="0">
              <a:defRPr sz="1800">
                <a:solidFill>
                  <a:srgbClr val="000000"/>
                </a:solidFill>
              </a:defRPr>
            </a:pPr>
            <a:r>
              <a:rPr sz="1500">
                <a:solidFill>
                  <a:srgbClr val="1E1E1D"/>
                </a:solidFill>
              </a:rPr>
              <a:t>Mobile </a:t>
            </a:r>
          </a:p>
        </p:txBody>
      </p:sp>
      <p:sp>
        <p:nvSpPr>
          <p:cNvPr id="65" name="Shape 65"/>
          <p:cNvSpPr/>
          <p:nvPr/>
        </p:nvSpPr>
        <p:spPr>
          <a:xfrm>
            <a:off x="457200" y="1628800"/>
            <a:ext cx="4638179" cy="193898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lnSpc>
                <a:spcPct val="150000"/>
              </a:lnSpc>
              <a:defRPr>
                <a:solidFill>
                  <a:srgbClr val="000000"/>
                </a:solidFill>
              </a:defRPr>
            </a:pPr>
            <a:r>
              <a:rPr lang="ru-RU" sz="2000" dirty="0" smtClean="0">
                <a:solidFill>
                  <a:srgbClr val="1E1E1D"/>
                </a:solidFill>
                <a:latin typeface="+mj-lt"/>
                <a:ea typeface="+mj-ea"/>
                <a:cs typeface="+mj-cs"/>
                <a:sym typeface="Helvetica Neue"/>
              </a:rPr>
              <a:t>Приложение для научной работы</a:t>
            </a:r>
            <a:endParaRPr dirty="0">
              <a:latin typeface="Calibri"/>
              <a:ea typeface="Calibri"/>
              <a:cs typeface="Calibri"/>
              <a:sym typeface="Calibri"/>
            </a:endParaRPr>
          </a:p>
          <a:p>
            <a:pPr lvl="0">
              <a:lnSpc>
                <a:spcPct val="150000"/>
              </a:lnSpc>
              <a:defRPr>
                <a:solidFill>
                  <a:srgbClr val="000000"/>
                </a:solidFill>
              </a:defRPr>
            </a:pPr>
            <a:r>
              <a:rPr lang="ru-RU" sz="2000" dirty="0" smtClean="0">
                <a:solidFill>
                  <a:srgbClr val="1E1E1D"/>
                </a:solidFill>
                <a:latin typeface="+mj-lt"/>
                <a:ea typeface="+mj-ea"/>
                <a:cs typeface="+mj-cs"/>
                <a:sym typeface="Helvetica Neue"/>
              </a:rPr>
              <a:t>Поддержка всех основных платформ</a:t>
            </a:r>
            <a:r>
              <a:rPr sz="2000" dirty="0" smtClean="0">
                <a:solidFill>
                  <a:srgbClr val="1E1E1D"/>
                </a:solidFill>
                <a:latin typeface="+mj-lt"/>
                <a:ea typeface="+mj-ea"/>
                <a:cs typeface="+mj-cs"/>
                <a:sym typeface="Helvetica Neue"/>
              </a:rPr>
              <a:t> </a:t>
            </a:r>
            <a:r>
              <a:rPr sz="2000" dirty="0">
                <a:solidFill>
                  <a:srgbClr val="1E1E1D"/>
                </a:solidFill>
                <a:latin typeface="+mj-lt"/>
                <a:ea typeface="+mj-ea"/>
                <a:cs typeface="+mj-cs"/>
                <a:sym typeface="Helvetica Neue"/>
              </a:rPr>
              <a:t>(Win/Mac/Linux/Mobile)</a:t>
            </a:r>
            <a:endParaRPr dirty="0">
              <a:latin typeface="Calibri"/>
              <a:ea typeface="Calibri"/>
              <a:cs typeface="Calibri"/>
              <a:sym typeface="Calibri"/>
            </a:endParaRPr>
          </a:p>
          <a:p>
            <a:pPr lvl="0">
              <a:lnSpc>
                <a:spcPct val="150000"/>
              </a:lnSpc>
              <a:defRPr>
                <a:solidFill>
                  <a:srgbClr val="000000"/>
                </a:solidFill>
              </a:defRPr>
            </a:pPr>
            <a:r>
              <a:rPr lang="ru-RU" sz="2000" dirty="0" smtClean="0">
                <a:solidFill>
                  <a:srgbClr val="1E1E1D"/>
                </a:solidFill>
                <a:latin typeface="+mj-lt"/>
                <a:ea typeface="+mj-ea"/>
                <a:cs typeface="+mj-cs"/>
                <a:sym typeface="Helvetica Neue"/>
              </a:rPr>
              <a:t>и всех брайзеров</a:t>
            </a:r>
            <a:endParaRPr sz="2000" dirty="0">
              <a:solidFill>
                <a:srgbClr val="1E1E1D"/>
              </a:solidFill>
              <a:latin typeface="+mj-lt"/>
              <a:ea typeface="+mj-ea"/>
              <a:cs typeface="+mj-cs"/>
              <a:sym typeface="Helvetica Neue"/>
            </a:endParaRPr>
          </a:p>
        </p:txBody>
      </p:sp>
      <p:sp>
        <p:nvSpPr>
          <p:cNvPr id="66" name="Shape 66"/>
          <p:cNvSpPr/>
          <p:nvPr/>
        </p:nvSpPr>
        <p:spPr>
          <a:xfrm>
            <a:off x="420441" y="891074"/>
            <a:ext cx="7981606" cy="4985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20000"/>
              </a:lnSpc>
              <a:defRPr sz="2700" b="1">
                <a:solidFill>
                  <a:srgbClr val="1E1E1E"/>
                </a:solidFill>
                <a:latin typeface="+mj-lt"/>
                <a:ea typeface="+mj-ea"/>
                <a:cs typeface="+mj-cs"/>
                <a:sym typeface="Helvetica Neue"/>
              </a:defRPr>
            </a:lvl1pPr>
          </a:lstStyle>
          <a:p>
            <a:pPr lvl="0">
              <a:defRPr sz="1800" b="0">
                <a:solidFill>
                  <a:srgbClr val="000000"/>
                </a:solidFill>
              </a:defRPr>
            </a:pPr>
            <a:r>
              <a:rPr lang="ru-RU" sz="2700" b="1" dirty="0" smtClean="0">
                <a:solidFill>
                  <a:srgbClr val="1E1E1E"/>
                </a:solidFill>
              </a:rPr>
              <a:t>Что такое </a:t>
            </a:r>
            <a:r>
              <a:rPr sz="2700" b="1" dirty="0" err="1" smtClean="0">
                <a:solidFill>
                  <a:srgbClr val="1E1E1E"/>
                </a:solidFill>
              </a:rPr>
              <a:t>Mendeley</a:t>
            </a:r>
            <a:r>
              <a:rPr sz="2700" b="1" dirty="0">
                <a:solidFill>
                  <a:srgbClr val="1E1E1E"/>
                </a:solidFill>
              </a:rPr>
              <a:t>?</a:t>
            </a:r>
          </a:p>
        </p:txBody>
      </p:sp>
      <p:pic>
        <p:nvPicPr>
          <p:cNvPr id="67" name="image6.png"/>
          <p:cNvPicPr/>
          <p:nvPr/>
        </p:nvPicPr>
        <p:blipFill>
          <a:blip r:embed="rId6">
            <a:extLst/>
          </a:blip>
          <a:stretch>
            <a:fillRect/>
          </a:stretch>
        </p:blipFill>
        <p:spPr>
          <a:xfrm>
            <a:off x="5650705" y="2367895"/>
            <a:ext cx="2908877" cy="745400"/>
          </a:xfrm>
          <a:prstGeom prst="rect">
            <a:avLst/>
          </a:prstGeom>
          <a:ln w="12700">
            <a:miter lim="400000"/>
          </a:ln>
        </p:spPr>
      </p:pic>
      <p:pic>
        <p:nvPicPr>
          <p:cNvPr id="68" name="image7.png"/>
          <p:cNvPicPr/>
          <p:nvPr/>
        </p:nvPicPr>
        <p:blipFill>
          <a:blip r:embed="rId7">
            <a:extLst/>
          </a:blip>
          <a:stretch>
            <a:fillRect/>
          </a:stretch>
        </p:blipFill>
        <p:spPr>
          <a:xfrm>
            <a:off x="5849175" y="1521688"/>
            <a:ext cx="2503634" cy="74540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p:cNvSpPr>
          <p:nvPr>
            <p:ph type="title"/>
          </p:nvPr>
        </p:nvSpPr>
        <p:spPr>
          <a:xfrm>
            <a:off x="457200" y="274638"/>
            <a:ext cx="8229600" cy="1143001"/>
          </a:xfrm>
          <a:prstGeom prst="rect">
            <a:avLst/>
          </a:prstGeom>
        </p:spPr>
        <p:txBody>
          <a:bodyPr>
            <a:normAutofit fontScale="90000"/>
          </a:bodyPr>
          <a:lstStyle>
            <a:lvl1pPr>
              <a:defRPr>
                <a:solidFill>
                  <a:srgbClr val="1E1E1D"/>
                </a:solidFill>
              </a:defRPr>
            </a:lvl1pPr>
          </a:lstStyle>
          <a:p>
            <a:pPr lvl="0">
              <a:defRPr sz="1800">
                <a:solidFill>
                  <a:srgbClr val="000000"/>
                </a:solidFill>
              </a:defRPr>
            </a:pPr>
            <a:r>
              <a:rPr lang="ru-RU" sz="4000" dirty="0" smtClean="0">
                <a:solidFill>
                  <a:srgbClr val="1E1E1D"/>
                </a:solidFill>
              </a:rPr>
              <a:t>Выделение и аннотирование текста</a:t>
            </a:r>
            <a:endParaRPr sz="4000" dirty="0">
              <a:solidFill>
                <a:srgbClr val="1E1E1D"/>
              </a:solidFill>
            </a:endParaRPr>
          </a:p>
        </p:txBody>
      </p:sp>
      <p:pic>
        <p:nvPicPr>
          <p:cNvPr id="267" name="image51.png"/>
          <p:cNvPicPr/>
          <p:nvPr/>
        </p:nvPicPr>
        <p:blipFill>
          <a:blip r:embed="rId3">
            <a:extLst/>
          </a:blip>
          <a:stretch>
            <a:fillRect/>
          </a:stretch>
        </p:blipFill>
        <p:spPr>
          <a:xfrm>
            <a:off x="516394" y="1604226"/>
            <a:ext cx="7318734" cy="395145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p:cNvSpPr>
          <p:nvPr>
            <p:ph type="title"/>
          </p:nvPr>
        </p:nvSpPr>
        <p:spPr>
          <a:xfrm>
            <a:off x="457200" y="3231099"/>
            <a:ext cx="8229600" cy="1362078"/>
          </a:xfrm>
          <a:prstGeom prst="rect">
            <a:avLst/>
          </a:prstGeom>
        </p:spPr>
        <p:txBody>
          <a:bodyPr/>
          <a:lstStyle/>
          <a:p>
            <a:pPr lvl="0">
              <a:defRPr sz="1800">
                <a:solidFill>
                  <a:srgbClr val="000000"/>
                </a:solidFill>
              </a:defRPr>
            </a:pPr>
            <a:r>
              <a:rPr lang="ru-RU" sz="4000" dirty="0" smtClean="0">
                <a:solidFill>
                  <a:srgbClr val="1E1E1E"/>
                </a:solidFill>
              </a:rPr>
              <a:t>Создавайте ссылки</a:t>
            </a:r>
            <a:endParaRPr sz="4000" dirty="0">
              <a:solidFill>
                <a:srgbClr val="1E1E1E"/>
              </a:solidFill>
            </a:endParaRPr>
          </a:p>
        </p:txBody>
      </p:sp>
      <p:sp>
        <p:nvSpPr>
          <p:cNvPr id="272" name="Shape 272"/>
          <p:cNvSpPr>
            <a:spLocks noGrp="1"/>
          </p:cNvSpPr>
          <p:nvPr>
            <p:ph type="body" idx="1"/>
          </p:nvPr>
        </p:nvSpPr>
        <p:spPr>
          <a:xfrm>
            <a:off x="457200" y="4521098"/>
            <a:ext cx="8229600" cy="1500190"/>
          </a:xfrm>
          <a:prstGeom prst="rect">
            <a:avLst/>
          </a:prstGeom>
        </p:spPr>
        <p:txBody>
          <a:bodyPr lIns="0" tIns="0" rIns="0" bIns="0">
            <a:normAutofit/>
          </a:bodyPr>
          <a:lstStyle/>
          <a:p>
            <a:pPr lvl="0">
              <a:defRPr sz="1800">
                <a:solidFill>
                  <a:srgbClr val="000000"/>
                </a:solidFill>
              </a:defRPr>
            </a:pPr>
            <a:r>
              <a:rPr lang="ru-RU" sz="2700" dirty="0" smtClean="0">
                <a:solidFill>
                  <a:srgbClr val="8F8F8F"/>
                </a:solidFill>
              </a:rPr>
              <a:t>Используя </a:t>
            </a:r>
            <a:r>
              <a:rPr sz="2700" dirty="0" err="1" smtClean="0">
                <a:solidFill>
                  <a:srgbClr val="8F8F8F"/>
                </a:solidFill>
              </a:rPr>
              <a:t>Mendeley</a:t>
            </a:r>
            <a:r>
              <a:rPr sz="2700" dirty="0" smtClean="0">
                <a:solidFill>
                  <a:srgbClr val="8F8F8F"/>
                </a:solidFill>
              </a:rPr>
              <a:t> </a:t>
            </a:r>
            <a:r>
              <a:rPr sz="2700" dirty="0">
                <a:solidFill>
                  <a:srgbClr val="8F8F8F"/>
                </a:solidFill>
              </a:rPr>
              <a:t>Citation Plug-In</a:t>
            </a:r>
          </a:p>
        </p:txBody>
      </p:sp>
      <p:pic>
        <p:nvPicPr>
          <p:cNvPr id="273" name="image52.png"/>
          <p:cNvPicPr/>
          <p:nvPr/>
        </p:nvPicPr>
        <p:blipFill>
          <a:blip r:embed="rId3">
            <a:extLst/>
          </a:blip>
          <a:stretch>
            <a:fillRect/>
          </a:stretch>
        </p:blipFill>
        <p:spPr>
          <a:xfrm>
            <a:off x="4907993" y="2700577"/>
            <a:ext cx="3435447" cy="176405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lang="ru-RU" sz="4000" dirty="0" smtClean="0">
                <a:solidFill>
                  <a:srgbClr val="1E1E1D"/>
                </a:solidFill>
              </a:rPr>
              <a:t>Установите </a:t>
            </a:r>
            <a:r>
              <a:rPr sz="4000" dirty="0" smtClean="0">
                <a:solidFill>
                  <a:srgbClr val="1E1E1D"/>
                </a:solidFill>
              </a:rPr>
              <a:t>Citation </a:t>
            </a:r>
            <a:r>
              <a:rPr sz="4000" dirty="0">
                <a:solidFill>
                  <a:srgbClr val="1E1E1D"/>
                </a:solidFill>
              </a:rPr>
              <a:t>Plug-in</a:t>
            </a:r>
          </a:p>
        </p:txBody>
      </p:sp>
      <p:pic>
        <p:nvPicPr>
          <p:cNvPr id="278" name="image53.png"/>
          <p:cNvPicPr/>
          <p:nvPr/>
        </p:nvPicPr>
        <p:blipFill>
          <a:blip r:embed="rId3">
            <a:extLst/>
          </a:blip>
          <a:stretch>
            <a:fillRect/>
          </a:stretch>
        </p:blipFill>
        <p:spPr>
          <a:xfrm>
            <a:off x="1664752" y="1709340"/>
            <a:ext cx="5882793" cy="3236149"/>
          </a:xfrm>
          <a:prstGeom prst="rect">
            <a:avLst/>
          </a:prstGeom>
          <a:ln w="12700">
            <a:miter lim="400000"/>
          </a:ln>
        </p:spPr>
      </p:pic>
      <p:pic>
        <p:nvPicPr>
          <p:cNvPr id="279" name="image54.png"/>
          <p:cNvPicPr/>
          <p:nvPr/>
        </p:nvPicPr>
        <p:blipFill>
          <a:blip r:embed="rId4">
            <a:extLst/>
          </a:blip>
          <a:stretch>
            <a:fillRect/>
          </a:stretch>
        </p:blipFill>
        <p:spPr>
          <a:xfrm>
            <a:off x="1734311" y="5039595"/>
            <a:ext cx="1355050" cy="1330365"/>
          </a:xfrm>
          <a:prstGeom prst="rect">
            <a:avLst/>
          </a:prstGeom>
          <a:ln w="12700">
            <a:miter lim="400000"/>
          </a:ln>
        </p:spPr>
      </p:pic>
      <p:pic>
        <p:nvPicPr>
          <p:cNvPr id="280" name="image55.png"/>
          <p:cNvPicPr/>
          <p:nvPr/>
        </p:nvPicPr>
        <p:blipFill>
          <a:blip r:embed="rId5">
            <a:extLst/>
          </a:blip>
          <a:stretch>
            <a:fillRect/>
          </a:stretch>
        </p:blipFill>
        <p:spPr>
          <a:xfrm>
            <a:off x="3337178" y="5217185"/>
            <a:ext cx="4140895" cy="97518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title"/>
          </p:nvPr>
        </p:nvSpPr>
        <p:spPr>
          <a:xfrm>
            <a:off x="457200" y="274638"/>
            <a:ext cx="8229600" cy="1143001"/>
          </a:xfrm>
          <a:prstGeom prst="rect">
            <a:avLst/>
          </a:prstGeom>
        </p:spPr>
        <p:txBody>
          <a:bodyPr>
            <a:normAutofit fontScale="90000"/>
          </a:bodyPr>
          <a:lstStyle>
            <a:lvl1pPr>
              <a:defRPr>
                <a:solidFill>
                  <a:srgbClr val="1E1E1D"/>
                </a:solidFill>
              </a:defRPr>
            </a:lvl1pPr>
          </a:lstStyle>
          <a:p>
            <a:pPr lvl="0">
              <a:defRPr sz="1800">
                <a:solidFill>
                  <a:srgbClr val="000000"/>
                </a:solidFill>
              </a:defRPr>
            </a:pPr>
            <a:r>
              <a:rPr lang="ru-RU" sz="4000" dirty="0" smtClean="0">
                <a:solidFill>
                  <a:srgbClr val="1E1E1D"/>
                </a:solidFill>
              </a:rPr>
              <a:t>Добавляйте ссылки прямо из текстового редактора</a:t>
            </a:r>
            <a:endParaRPr sz="4000" dirty="0">
              <a:solidFill>
                <a:srgbClr val="1E1E1D"/>
              </a:solidFill>
            </a:endParaRPr>
          </a:p>
        </p:txBody>
      </p:sp>
      <p:pic>
        <p:nvPicPr>
          <p:cNvPr id="285" name="image60.png"/>
          <p:cNvPicPr/>
          <p:nvPr/>
        </p:nvPicPr>
        <p:blipFill>
          <a:blip r:embed="rId3">
            <a:extLst/>
          </a:blip>
          <a:stretch>
            <a:fillRect/>
          </a:stretch>
        </p:blipFill>
        <p:spPr>
          <a:xfrm>
            <a:off x="144795" y="1667841"/>
            <a:ext cx="3230243" cy="1677760"/>
          </a:xfrm>
          <a:prstGeom prst="rect">
            <a:avLst/>
          </a:prstGeom>
          <a:ln w="12700">
            <a:miter lim="400000"/>
          </a:ln>
          <a:effectLst>
            <a:outerShdw blurRad="38100" dist="20000" dir="5400000" rotWithShape="0">
              <a:srgbClr val="000000">
                <a:alpha val="38000"/>
              </a:srgbClr>
            </a:outerShdw>
          </a:effectLst>
        </p:spPr>
      </p:pic>
      <p:pic>
        <p:nvPicPr>
          <p:cNvPr id="286" name="image61.png"/>
          <p:cNvPicPr/>
          <p:nvPr/>
        </p:nvPicPr>
        <p:blipFill>
          <a:blip r:embed="rId4">
            <a:extLst/>
          </a:blip>
          <a:stretch>
            <a:fillRect/>
          </a:stretch>
        </p:blipFill>
        <p:spPr>
          <a:xfrm>
            <a:off x="1749175" y="3019641"/>
            <a:ext cx="5714033" cy="2832171"/>
          </a:xfrm>
          <a:prstGeom prst="rect">
            <a:avLst/>
          </a:prstGeom>
          <a:ln w="12700">
            <a:miter lim="400000"/>
          </a:ln>
        </p:spPr>
      </p:pic>
      <p:pic>
        <p:nvPicPr>
          <p:cNvPr id="287" name="image62.png"/>
          <p:cNvPicPr/>
          <p:nvPr/>
        </p:nvPicPr>
        <p:blipFill>
          <a:blip r:embed="rId5">
            <a:extLst/>
          </a:blip>
          <a:stretch>
            <a:fillRect/>
          </a:stretch>
        </p:blipFill>
        <p:spPr>
          <a:xfrm>
            <a:off x="6263132" y="5856327"/>
            <a:ext cx="2867822" cy="666780"/>
          </a:xfrm>
          <a:prstGeom prst="rect">
            <a:avLst/>
          </a:prstGeom>
          <a:ln w="12700">
            <a:miter lim="400000"/>
          </a:ln>
        </p:spPr>
      </p:pic>
      <p:sp>
        <p:nvSpPr>
          <p:cNvPr id="288" name="Shape 288"/>
          <p:cNvSpPr/>
          <p:nvPr/>
        </p:nvSpPr>
        <p:spPr>
          <a:xfrm>
            <a:off x="3383167" y="2002879"/>
            <a:ext cx="1085390" cy="1026504"/>
          </a:xfrm>
          <a:custGeom>
            <a:avLst/>
            <a:gdLst/>
            <a:ahLst/>
            <a:cxnLst>
              <a:cxn ang="0">
                <a:pos x="wd2" y="hd2"/>
              </a:cxn>
              <a:cxn ang="5400000">
                <a:pos x="wd2" y="hd2"/>
              </a:cxn>
              <a:cxn ang="10800000">
                <a:pos x="wd2" y="hd2"/>
              </a:cxn>
              <a:cxn ang="16200000">
                <a:pos x="wd2" y="hd2"/>
              </a:cxn>
            </a:cxnLst>
            <a:rect l="0" t="0" r="r" b="b"/>
            <a:pathLst>
              <a:path w="19707" h="18885" extrusionOk="0">
                <a:moveTo>
                  <a:pt x="0" y="1142"/>
                </a:moveTo>
                <a:cubicBezTo>
                  <a:pt x="15192" y="-2715"/>
                  <a:pt x="21600" y="3199"/>
                  <a:pt x="19225" y="18885"/>
                </a:cubicBezTo>
              </a:path>
            </a:pathLst>
          </a:custGeom>
          <a:ln w="38100" cap="rnd">
            <a:solidFill>
              <a:srgbClr val="880F19"/>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a:latin typeface="Calibri"/>
                <a:ea typeface="Calibri"/>
                <a:cs typeface="Calibri"/>
                <a:sym typeface="Calibri"/>
              </a:defRPr>
            </a:pPr>
            <a:endParaRPr/>
          </a:p>
        </p:txBody>
      </p:sp>
      <p:sp>
        <p:nvSpPr>
          <p:cNvPr id="289" name="Shape 289"/>
          <p:cNvSpPr/>
          <p:nvPr/>
        </p:nvSpPr>
        <p:spPr>
          <a:xfrm>
            <a:off x="7219429" y="4776026"/>
            <a:ext cx="1085390" cy="1026503"/>
          </a:xfrm>
          <a:custGeom>
            <a:avLst/>
            <a:gdLst/>
            <a:ahLst/>
            <a:cxnLst>
              <a:cxn ang="0">
                <a:pos x="wd2" y="hd2"/>
              </a:cxn>
              <a:cxn ang="5400000">
                <a:pos x="wd2" y="hd2"/>
              </a:cxn>
              <a:cxn ang="10800000">
                <a:pos x="wd2" y="hd2"/>
              </a:cxn>
              <a:cxn ang="16200000">
                <a:pos x="wd2" y="hd2"/>
              </a:cxn>
            </a:cxnLst>
            <a:rect l="0" t="0" r="r" b="b"/>
            <a:pathLst>
              <a:path w="19707" h="18885" extrusionOk="0">
                <a:moveTo>
                  <a:pt x="0" y="1142"/>
                </a:moveTo>
                <a:cubicBezTo>
                  <a:pt x="15192" y="-2715"/>
                  <a:pt x="21600" y="3199"/>
                  <a:pt x="19225" y="18885"/>
                </a:cubicBezTo>
              </a:path>
            </a:pathLst>
          </a:custGeom>
          <a:ln w="38100" cap="rnd">
            <a:solidFill>
              <a:srgbClr val="880F19"/>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a:latin typeface="Calibri"/>
                <a:ea typeface="Calibri"/>
                <a:cs typeface="Calibri"/>
                <a:sym typeface="Calibri"/>
              </a:defRPr>
            </a:pPr>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p:cNvSpPr>
          <p:nvPr>
            <p:ph type="title"/>
          </p:nvPr>
        </p:nvSpPr>
        <p:spPr>
          <a:xfrm>
            <a:off x="457200" y="413791"/>
            <a:ext cx="8229600" cy="1143001"/>
          </a:xfrm>
          <a:prstGeom prst="rect">
            <a:avLst/>
          </a:prstGeom>
        </p:spPr>
        <p:txBody>
          <a:bodyPr>
            <a:normAutofit fontScale="90000"/>
          </a:bodyPr>
          <a:lstStyle>
            <a:lvl1pPr>
              <a:defRPr>
                <a:solidFill>
                  <a:srgbClr val="1E1E1D"/>
                </a:solidFill>
              </a:defRPr>
            </a:lvl1pPr>
          </a:lstStyle>
          <a:p>
            <a:pPr lvl="0">
              <a:defRPr sz="1800">
                <a:solidFill>
                  <a:srgbClr val="000000"/>
                </a:solidFill>
              </a:defRPr>
            </a:pPr>
            <a:r>
              <a:rPr lang="ru-RU" sz="4000" dirty="0" smtClean="0">
                <a:solidFill>
                  <a:srgbClr val="1E1E1D"/>
                </a:solidFill>
              </a:rPr>
              <a:t>После написания статьи </a:t>
            </a:r>
            <a:br>
              <a:rPr lang="ru-RU" sz="4000" dirty="0" smtClean="0">
                <a:solidFill>
                  <a:srgbClr val="1E1E1D"/>
                </a:solidFill>
              </a:rPr>
            </a:br>
            <a:r>
              <a:rPr lang="ru-RU" sz="4000" dirty="0" smtClean="0">
                <a:solidFill>
                  <a:srgbClr val="1E1E1D"/>
                </a:solidFill>
              </a:rPr>
              <a:t>добавьте «Список литературы»</a:t>
            </a:r>
            <a:endParaRPr sz="4000" dirty="0">
              <a:solidFill>
                <a:srgbClr val="1E1E1D"/>
              </a:solidFill>
            </a:endParaRPr>
          </a:p>
        </p:txBody>
      </p:sp>
      <p:pic>
        <p:nvPicPr>
          <p:cNvPr id="302" name="image68.png"/>
          <p:cNvPicPr/>
          <p:nvPr/>
        </p:nvPicPr>
        <p:blipFill>
          <a:blip r:embed="rId3">
            <a:extLst/>
          </a:blip>
          <a:stretch>
            <a:fillRect/>
          </a:stretch>
        </p:blipFill>
        <p:spPr>
          <a:xfrm>
            <a:off x="1775592" y="2754404"/>
            <a:ext cx="5592816" cy="3265582"/>
          </a:xfrm>
          <a:prstGeom prst="rect">
            <a:avLst/>
          </a:prstGeom>
          <a:ln w="12700">
            <a:miter lim="400000"/>
          </a:ln>
          <a:effectLst>
            <a:outerShdw blurRad="63500" rotWithShape="0">
              <a:srgbClr val="000000">
                <a:alpha val="39999"/>
              </a:srgbClr>
            </a:outerShdw>
          </a:effectLst>
        </p:spPr>
      </p:pic>
      <p:pic>
        <p:nvPicPr>
          <p:cNvPr id="303" name="image69.png"/>
          <p:cNvPicPr/>
          <p:nvPr/>
        </p:nvPicPr>
        <p:blipFill>
          <a:blip r:embed="rId4">
            <a:extLst/>
          </a:blip>
          <a:stretch>
            <a:fillRect/>
          </a:stretch>
        </p:blipFill>
        <p:spPr>
          <a:xfrm>
            <a:off x="1100000" y="1870122"/>
            <a:ext cx="7012514" cy="381163"/>
          </a:xfrm>
          <a:prstGeom prst="rect">
            <a:avLst/>
          </a:prstGeom>
          <a:ln w="12700">
            <a:miter lim="400000"/>
          </a:ln>
          <a:effectLst>
            <a:outerShdw blurRad="63500" rotWithShape="0">
              <a:srgbClr val="000000">
                <a:alpha val="39999"/>
              </a:srgbClr>
            </a:outerShdw>
          </a:effectLst>
        </p:spPr>
      </p:pic>
      <p:sp>
        <p:nvSpPr>
          <p:cNvPr id="304" name="Shape 304"/>
          <p:cNvSpPr/>
          <p:nvPr/>
        </p:nvSpPr>
        <p:spPr>
          <a:xfrm>
            <a:off x="4100079" y="1819322"/>
            <a:ext cx="1166083" cy="412732"/>
          </a:xfrm>
          <a:prstGeom prst="rect">
            <a:avLst/>
          </a:prstGeom>
          <a:ln w="25400">
            <a:solidFill>
              <a:srgbClr val="9D1D23"/>
            </a:solidFill>
          </a:ln>
          <a:effectLst>
            <a:outerShdw blurRad="38100" dist="23000" dir="5400000" rotWithShape="0">
              <a:srgbClr val="000000">
                <a:alpha val="35000"/>
              </a:srgbClr>
            </a:outerShdw>
          </a:effectLst>
        </p:spPr>
        <p:txBody>
          <a:bodyPr lIns="0" tIns="0" rIns="0" bIns="0" anchor="ctr"/>
          <a:lstStyle/>
          <a:p>
            <a:pPr lvl="0">
              <a:defRPr>
                <a:latin typeface="Calibri"/>
                <a:ea typeface="Calibri"/>
                <a:cs typeface="Calibri"/>
                <a:sym typeface="Calibri"/>
              </a:defRPr>
            </a:pPr>
            <a:endParaRPr/>
          </a:p>
        </p:txBody>
      </p:sp>
      <p:sp>
        <p:nvSpPr>
          <p:cNvPr id="305" name="Shape 305"/>
          <p:cNvSpPr/>
          <p:nvPr/>
        </p:nvSpPr>
        <p:spPr>
          <a:xfrm>
            <a:off x="4683119" y="2147715"/>
            <a:ext cx="3" cy="770059"/>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lang="ru-RU" sz="4000" dirty="0" smtClean="0">
                <a:solidFill>
                  <a:srgbClr val="1E1E1D"/>
                </a:solidFill>
              </a:rPr>
              <a:t>Выбор стиля цитирования</a:t>
            </a:r>
            <a:endParaRPr sz="4000" dirty="0">
              <a:solidFill>
                <a:srgbClr val="1E1E1D"/>
              </a:solidFill>
            </a:endParaRPr>
          </a:p>
        </p:txBody>
      </p:sp>
      <p:pic>
        <p:nvPicPr>
          <p:cNvPr id="310" name="image70.png" descr="Screenshot 2014-04-22 12.16.23.png"/>
          <p:cNvPicPr/>
          <p:nvPr/>
        </p:nvPicPr>
        <p:blipFill>
          <a:blip r:embed="rId3">
            <a:extLst/>
          </a:blip>
          <a:srcRect t="2684"/>
          <a:stretch>
            <a:fillRect/>
          </a:stretch>
        </p:blipFill>
        <p:spPr>
          <a:xfrm>
            <a:off x="457200" y="1848421"/>
            <a:ext cx="4512937" cy="4256219"/>
          </a:xfrm>
          <a:prstGeom prst="rect">
            <a:avLst/>
          </a:prstGeom>
          <a:ln w="12700">
            <a:miter lim="400000"/>
          </a:ln>
          <a:effectLst>
            <a:outerShdw blurRad="63500" rotWithShape="0">
              <a:srgbClr val="000000">
                <a:alpha val="39999"/>
              </a:srgbClr>
            </a:outerShdw>
          </a:effectLst>
        </p:spPr>
      </p:pic>
      <p:pic>
        <p:nvPicPr>
          <p:cNvPr id="311" name="image71.png" descr="Screenshot 2014-04-22 12.16.46.png"/>
          <p:cNvPicPr/>
          <p:nvPr/>
        </p:nvPicPr>
        <p:blipFill>
          <a:blip r:embed="rId4">
            <a:extLst/>
          </a:blip>
          <a:srcRect t="3873"/>
          <a:stretch>
            <a:fillRect/>
          </a:stretch>
        </p:blipFill>
        <p:spPr>
          <a:xfrm>
            <a:off x="5162441" y="2439471"/>
            <a:ext cx="3842695" cy="2773253"/>
          </a:xfrm>
          <a:prstGeom prst="rect">
            <a:avLst/>
          </a:prstGeom>
          <a:ln w="12700">
            <a:miter lim="400000"/>
          </a:ln>
          <a:effectLst>
            <a:outerShdw blurRad="63500" rotWithShape="0">
              <a:srgbClr val="000000">
                <a:alpha val="39999"/>
              </a:srgb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p:cNvSpPr>
          <p:nvPr>
            <p:ph type="title"/>
          </p:nvPr>
        </p:nvSpPr>
        <p:spPr>
          <a:xfrm>
            <a:off x="457200" y="3231099"/>
            <a:ext cx="8229600" cy="1362078"/>
          </a:xfrm>
          <a:prstGeom prst="rect">
            <a:avLst/>
          </a:prstGeom>
        </p:spPr>
        <p:txBody>
          <a:bodyPr/>
          <a:lstStyle/>
          <a:p>
            <a:pPr lvl="0">
              <a:defRPr sz="1800">
                <a:solidFill>
                  <a:srgbClr val="000000"/>
                </a:solidFill>
              </a:defRPr>
            </a:pPr>
            <a:r>
              <a:rPr lang="ru-RU" sz="4000" dirty="0" smtClean="0">
                <a:solidFill>
                  <a:srgbClr val="1E1E1E"/>
                </a:solidFill>
              </a:rPr>
              <a:t>Сотрудничайте</a:t>
            </a:r>
            <a:endParaRPr sz="4000" dirty="0">
              <a:solidFill>
                <a:srgbClr val="1E1E1E"/>
              </a:solidFill>
            </a:endParaRPr>
          </a:p>
        </p:txBody>
      </p:sp>
      <p:sp>
        <p:nvSpPr>
          <p:cNvPr id="316" name="Shape 316"/>
          <p:cNvSpPr>
            <a:spLocks noGrp="1"/>
          </p:cNvSpPr>
          <p:nvPr>
            <p:ph type="body" idx="1"/>
          </p:nvPr>
        </p:nvSpPr>
        <p:spPr>
          <a:xfrm>
            <a:off x="457200" y="4483103"/>
            <a:ext cx="8229600" cy="1500190"/>
          </a:xfrm>
          <a:prstGeom prst="rect">
            <a:avLst/>
          </a:prstGeom>
        </p:spPr>
        <p:txBody>
          <a:bodyPr lIns="0" tIns="0" rIns="0" bIns="0">
            <a:normAutofit/>
          </a:bodyPr>
          <a:lstStyle/>
          <a:p>
            <a:pPr lvl="0">
              <a:defRPr sz="1800">
                <a:solidFill>
                  <a:srgbClr val="000000"/>
                </a:solidFill>
              </a:defRPr>
            </a:pPr>
            <a:r>
              <a:rPr lang="ru-RU" sz="2800" dirty="0" smtClean="0">
                <a:solidFill>
                  <a:schemeClr val="accent3">
                    <a:lumMod val="75000"/>
                  </a:schemeClr>
                </a:solidFill>
              </a:rPr>
              <a:t>Ведите </a:t>
            </a:r>
            <a:r>
              <a:rPr lang="ru-RU" sz="2800" dirty="0">
                <a:solidFill>
                  <a:schemeClr val="accent3">
                    <a:lumMod val="75000"/>
                  </a:schemeClr>
                </a:solidFill>
              </a:rPr>
              <a:t>коллективную научную </a:t>
            </a:r>
            <a:r>
              <a:rPr lang="ru-RU" sz="2800" dirty="0" smtClean="0">
                <a:solidFill>
                  <a:schemeClr val="accent3">
                    <a:lumMod val="75000"/>
                  </a:schemeClr>
                </a:solidFill>
              </a:rPr>
              <a:t>работу</a:t>
            </a:r>
            <a:endParaRPr sz="2700" dirty="0">
              <a:solidFill>
                <a:srgbClr val="8F8F8F"/>
              </a:solidFill>
            </a:endParaRPr>
          </a:p>
        </p:txBody>
      </p:sp>
      <p:pic>
        <p:nvPicPr>
          <p:cNvPr id="317" name="image74.png"/>
          <p:cNvPicPr/>
          <p:nvPr/>
        </p:nvPicPr>
        <p:blipFill>
          <a:blip r:embed="rId3">
            <a:extLst/>
          </a:blip>
          <a:stretch>
            <a:fillRect/>
          </a:stretch>
        </p:blipFill>
        <p:spPr>
          <a:xfrm>
            <a:off x="4539658" y="2026005"/>
            <a:ext cx="4077073" cy="2304937"/>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Shape 321"/>
          <p:cNvSpPr>
            <a:spLocks noGrp="1"/>
          </p:cNvSpPr>
          <p:nvPr>
            <p:ph type="title"/>
          </p:nvPr>
        </p:nvSpPr>
        <p:spPr>
          <a:xfrm>
            <a:off x="457200" y="295275"/>
            <a:ext cx="8229600" cy="1143001"/>
          </a:xfrm>
          <a:prstGeom prst="rect">
            <a:avLst/>
          </a:prstGeom>
        </p:spPr>
        <p:txBody>
          <a:bodyPr/>
          <a:lstStyle>
            <a:lvl1pPr>
              <a:defRPr>
                <a:solidFill>
                  <a:srgbClr val="1E1E1D"/>
                </a:solidFill>
              </a:defRPr>
            </a:lvl1pPr>
          </a:lstStyle>
          <a:p>
            <a:pPr lvl="0">
              <a:defRPr sz="1800">
                <a:solidFill>
                  <a:srgbClr val="000000"/>
                </a:solidFill>
              </a:defRPr>
            </a:pPr>
            <a:r>
              <a:rPr lang="ru-RU" sz="4000" dirty="0" smtClean="0">
                <a:solidFill>
                  <a:srgbClr val="1E1E1D"/>
                </a:solidFill>
              </a:rPr>
              <a:t>Работайте в группах</a:t>
            </a:r>
            <a:endParaRPr sz="4000" dirty="0">
              <a:solidFill>
                <a:srgbClr val="1E1E1D"/>
              </a:solidFill>
            </a:endParaRPr>
          </a:p>
        </p:txBody>
      </p:sp>
      <p:sp>
        <p:nvSpPr>
          <p:cNvPr id="322" name="Shape 322"/>
          <p:cNvSpPr/>
          <p:nvPr/>
        </p:nvSpPr>
        <p:spPr>
          <a:xfrm>
            <a:off x="457200" y="2319490"/>
            <a:ext cx="2044047" cy="120032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defRPr>
                <a:solidFill>
                  <a:srgbClr val="000000"/>
                </a:solidFill>
              </a:defRPr>
            </a:pPr>
            <a:r>
              <a:rPr lang="ru-RU" dirty="0" smtClean="0">
                <a:solidFill>
                  <a:srgbClr val="3C3C3B"/>
                </a:solidFill>
                <a:latin typeface="+mj-lt"/>
                <a:ea typeface="+mj-ea"/>
                <a:cs typeface="+mj-cs"/>
                <a:sym typeface="Helvetica Neue"/>
              </a:rPr>
              <a:t>Документы добавляются в группу методом </a:t>
            </a:r>
            <a:r>
              <a:rPr lang="en-GB" dirty="0" err="1" smtClean="0">
                <a:solidFill>
                  <a:srgbClr val="3C3C3B"/>
                </a:solidFill>
                <a:latin typeface="+mj-lt"/>
                <a:ea typeface="+mj-ea"/>
                <a:cs typeface="+mj-cs"/>
                <a:sym typeface="Helvetica Neue"/>
              </a:rPr>
              <a:t>Drag&amp;drop</a:t>
            </a:r>
            <a:endParaRPr dirty="0">
              <a:solidFill>
                <a:srgbClr val="3C3C3B"/>
              </a:solidFill>
              <a:latin typeface="+mj-lt"/>
              <a:ea typeface="+mj-ea"/>
              <a:cs typeface="+mj-cs"/>
              <a:sym typeface="Helvetica Neue"/>
            </a:endParaRPr>
          </a:p>
        </p:txBody>
      </p:sp>
      <p:pic>
        <p:nvPicPr>
          <p:cNvPr id="323" name="image75.png"/>
          <p:cNvPicPr/>
          <p:nvPr/>
        </p:nvPicPr>
        <p:blipFill>
          <a:blip r:embed="rId3">
            <a:extLst/>
          </a:blip>
          <a:stretch>
            <a:fillRect/>
          </a:stretch>
        </p:blipFill>
        <p:spPr>
          <a:xfrm>
            <a:off x="3539813" y="1951331"/>
            <a:ext cx="4344504" cy="4101504"/>
          </a:xfrm>
          <a:prstGeom prst="rect">
            <a:avLst/>
          </a:prstGeom>
          <a:ln w="12700">
            <a:miter lim="400000"/>
          </a:ln>
          <a:effectLst>
            <a:outerShdw blurRad="63500" rotWithShape="0">
              <a:srgbClr val="000000">
                <a:alpha val="39999"/>
              </a:srgb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1"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p:cNvSpPr>
          <p:nvPr>
            <p:ph type="title"/>
          </p:nvPr>
        </p:nvSpPr>
        <p:spPr>
          <a:xfrm>
            <a:off x="457200" y="683746"/>
            <a:ext cx="8229600" cy="1143001"/>
          </a:xfrm>
          <a:prstGeom prst="rect">
            <a:avLst/>
          </a:prstGeom>
        </p:spPr>
        <p:txBody>
          <a:bodyPr>
            <a:normAutofit fontScale="90000"/>
          </a:bodyPr>
          <a:lstStyle/>
          <a:p>
            <a:pPr lvl="0">
              <a:defRPr sz="1800">
                <a:solidFill>
                  <a:srgbClr val="000000"/>
                </a:solidFill>
              </a:defRPr>
            </a:pPr>
            <a:r>
              <a:rPr lang="ru-RU" sz="3900" dirty="0">
                <a:solidFill>
                  <a:srgbClr val="1E1E1D"/>
                </a:solidFill>
              </a:rPr>
              <a:t/>
            </a:r>
            <a:br>
              <a:rPr lang="ru-RU" sz="3900" dirty="0">
                <a:solidFill>
                  <a:srgbClr val="1E1E1D"/>
                </a:solidFill>
              </a:rPr>
            </a:br>
            <a:r>
              <a:rPr lang="ru-RU" sz="3900" dirty="0" smtClean="0">
                <a:solidFill>
                  <a:srgbClr val="1E1E1D"/>
                </a:solidFill>
              </a:rPr>
              <a:t>Создайте закрытую группу</a:t>
            </a:r>
            <a:br>
              <a:rPr lang="ru-RU" sz="3900" dirty="0" smtClean="0">
                <a:solidFill>
                  <a:srgbClr val="1E1E1D"/>
                </a:solidFill>
              </a:rPr>
            </a:br>
            <a:endParaRPr sz="2700" dirty="0">
              <a:solidFill>
                <a:srgbClr val="919191"/>
              </a:solidFill>
            </a:endParaRPr>
          </a:p>
        </p:txBody>
      </p:sp>
      <p:sp>
        <p:nvSpPr>
          <p:cNvPr id="328" name="Shape 328"/>
          <p:cNvSpPr/>
          <p:nvPr/>
        </p:nvSpPr>
        <p:spPr>
          <a:xfrm>
            <a:off x="7126940" y="2192908"/>
            <a:ext cx="2017062" cy="203132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defRPr>
                <a:solidFill>
                  <a:srgbClr val="000000"/>
                </a:solidFill>
              </a:defRPr>
            </a:pPr>
            <a:r>
              <a:rPr lang="ru-RU" dirty="0" smtClean="0">
                <a:solidFill>
                  <a:srgbClr val="3C3C3B"/>
                </a:solidFill>
                <a:latin typeface="+mj-lt"/>
                <a:ea typeface="+mj-ea"/>
                <a:cs typeface="+mj-cs"/>
                <a:sym typeface="Helvetica Neue"/>
              </a:rPr>
              <a:t>Делитесь с коллегами по группе полнотекстовыми документами с аннотациями и выделениями</a:t>
            </a:r>
            <a:endParaRPr dirty="0">
              <a:latin typeface="Calibri"/>
              <a:ea typeface="Calibri"/>
              <a:cs typeface="Calibri"/>
              <a:sym typeface="Calibri"/>
            </a:endParaRPr>
          </a:p>
        </p:txBody>
      </p:sp>
      <p:pic>
        <p:nvPicPr>
          <p:cNvPr id="330" name="image77.png"/>
          <p:cNvPicPr/>
          <p:nvPr/>
        </p:nvPicPr>
        <p:blipFill>
          <a:blip r:embed="rId3">
            <a:extLst/>
          </a:blip>
          <a:stretch>
            <a:fillRect/>
          </a:stretch>
        </p:blipFill>
        <p:spPr>
          <a:xfrm>
            <a:off x="720229" y="2060357"/>
            <a:ext cx="5731267" cy="3845854"/>
          </a:xfrm>
          <a:prstGeom prst="rect">
            <a:avLst/>
          </a:prstGeom>
          <a:ln w="12700">
            <a:miter lim="400000"/>
          </a:ln>
          <a:effectLst>
            <a:outerShdw blurRad="63500" rotWithShape="0">
              <a:srgbClr val="000000">
                <a:alpha val="39999"/>
              </a:srgbClr>
            </a:outerShdw>
          </a:effectLst>
        </p:spPr>
      </p:pic>
    </p:spTree>
  </p:cSld>
  <p:clrMapOvr>
    <a:masterClrMapping/>
  </p:clrMapOvr>
  <p:transition spd="med"/>
  <p:timing>
    <p:tnLst>
      <p:par>
        <p:cTn id="1" dur="indefinite" restart="never" fill="hold"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p:cNvSpPr>
          <p:nvPr>
            <p:ph type="title"/>
          </p:nvPr>
        </p:nvSpPr>
        <p:spPr>
          <a:xfrm>
            <a:off x="457200" y="413791"/>
            <a:ext cx="8229600" cy="1143001"/>
          </a:xfrm>
          <a:prstGeom prst="rect">
            <a:avLst/>
          </a:prstGeom>
        </p:spPr>
        <p:txBody>
          <a:bodyPr>
            <a:normAutofit fontScale="90000"/>
          </a:bodyPr>
          <a:lstStyle>
            <a:lvl1pPr>
              <a:defRPr>
                <a:solidFill>
                  <a:srgbClr val="1E1E1D"/>
                </a:solidFill>
              </a:defRPr>
            </a:lvl1pPr>
          </a:lstStyle>
          <a:p>
            <a:pPr lvl="0">
              <a:defRPr sz="1800">
                <a:solidFill>
                  <a:srgbClr val="000000"/>
                </a:solidFill>
              </a:defRPr>
            </a:pPr>
            <a:r>
              <a:rPr lang="ru-RU" sz="4000" dirty="0" smtClean="0">
                <a:solidFill>
                  <a:srgbClr val="1E1E1D"/>
                </a:solidFill>
              </a:rPr>
              <a:t>Присоединяйтесь к открытым научным группам</a:t>
            </a:r>
            <a:endParaRPr sz="4000" dirty="0">
              <a:solidFill>
                <a:srgbClr val="1E1E1D"/>
              </a:solidFill>
            </a:endParaRPr>
          </a:p>
        </p:txBody>
      </p:sp>
      <p:pic>
        <p:nvPicPr>
          <p:cNvPr id="335" name="image79.png"/>
          <p:cNvPicPr/>
          <p:nvPr/>
        </p:nvPicPr>
        <p:blipFill>
          <a:blip r:embed="rId3">
            <a:extLst/>
          </a:blip>
          <a:stretch>
            <a:fillRect/>
          </a:stretch>
        </p:blipFill>
        <p:spPr>
          <a:xfrm>
            <a:off x="457200" y="1611312"/>
            <a:ext cx="5265271" cy="4764988"/>
          </a:xfrm>
          <a:prstGeom prst="rect">
            <a:avLst/>
          </a:prstGeom>
          <a:ln w="12700">
            <a:miter lim="400000"/>
          </a:ln>
          <a:effectLst>
            <a:outerShdw blurRad="63500" rotWithShape="0">
              <a:srgbClr val="000000">
                <a:alpha val="39999"/>
              </a:srgbClr>
            </a:outerShdw>
          </a:effectLst>
        </p:spPr>
      </p:pic>
      <p:sp>
        <p:nvSpPr>
          <p:cNvPr id="336" name="Shape 336"/>
          <p:cNvSpPr/>
          <p:nvPr/>
        </p:nvSpPr>
        <p:spPr>
          <a:xfrm>
            <a:off x="6012329" y="3189939"/>
            <a:ext cx="2674474" cy="92332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a:latin typeface="+mj-lt"/>
                <a:ea typeface="+mj-ea"/>
                <a:cs typeface="+mj-cs"/>
                <a:sym typeface="Helvetica Neue"/>
              </a:defRPr>
            </a:lvl1pPr>
          </a:lstStyle>
          <a:p>
            <a:pPr lvl="0">
              <a:defRPr>
                <a:solidFill>
                  <a:srgbClr val="000000"/>
                </a:solidFill>
              </a:defRPr>
            </a:pPr>
            <a:r>
              <a:rPr lang="ru-RU" dirty="0" smtClean="0">
                <a:solidFill>
                  <a:srgbClr val="3C3C3B"/>
                </a:solidFill>
              </a:rPr>
              <a:t>Используйте рубрикатор по отраслям наук</a:t>
            </a:r>
            <a:endParaRPr dirty="0">
              <a:solidFill>
                <a:srgbClr val="3C3C3B"/>
              </a:solidFill>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image8.png"/>
          <p:cNvPicPr/>
          <p:nvPr/>
        </p:nvPicPr>
        <p:blipFill>
          <a:blip r:embed="rId3">
            <a:extLst/>
          </a:blip>
          <a:stretch>
            <a:fillRect/>
          </a:stretch>
        </p:blipFill>
        <p:spPr>
          <a:xfrm>
            <a:off x="3960929" y="1873131"/>
            <a:ext cx="1417157" cy="909963"/>
          </a:xfrm>
          <a:prstGeom prst="rect">
            <a:avLst/>
          </a:prstGeom>
          <a:ln w="12700">
            <a:miter lim="400000"/>
          </a:ln>
        </p:spPr>
      </p:pic>
      <p:sp>
        <p:nvSpPr>
          <p:cNvPr id="73" name="Shape 73"/>
          <p:cNvSpPr>
            <a:spLocks noGrp="1"/>
          </p:cNvSpPr>
          <p:nvPr>
            <p:ph type="sldNum" sz="quarter" idx="2"/>
          </p:nvPr>
        </p:nvSpPr>
        <p:spPr>
          <a:xfrm>
            <a:off x="6553200" y="6278071"/>
            <a:ext cx="2133600" cy="243843"/>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448055">
              <a:defRPr sz="900"/>
            </a:lvl1pPr>
          </a:lstStyle>
          <a:p>
            <a:pPr lvl="0">
              <a:defRPr sz="1800">
                <a:solidFill>
                  <a:srgbClr val="000000"/>
                </a:solidFill>
              </a:defRPr>
            </a:pPr>
            <a:fld id="{86CB4B4D-7CA3-9044-876B-883B54F8677D}" type="slidenum">
              <a:rPr sz="900">
                <a:solidFill>
                  <a:srgbClr val="8F8F8F"/>
                </a:solidFill>
              </a:rPr>
              <a:t>3</a:t>
            </a:fld>
            <a:endParaRPr sz="900">
              <a:solidFill>
                <a:srgbClr val="8F8F8F"/>
              </a:solidFill>
            </a:endParaRPr>
          </a:p>
        </p:txBody>
      </p:sp>
      <p:sp>
        <p:nvSpPr>
          <p:cNvPr id="74" name="Shape 74"/>
          <p:cNvSpPr/>
          <p:nvPr/>
        </p:nvSpPr>
        <p:spPr>
          <a:xfrm>
            <a:off x="420441" y="891074"/>
            <a:ext cx="7981606" cy="4527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20000"/>
              </a:lnSpc>
              <a:defRPr sz="2700" b="1">
                <a:solidFill>
                  <a:srgbClr val="1E1E1E"/>
                </a:solidFill>
                <a:latin typeface="+mj-lt"/>
                <a:ea typeface="+mj-ea"/>
                <a:cs typeface="+mj-cs"/>
                <a:sym typeface="Helvetica Neue"/>
              </a:defRPr>
            </a:lvl1pPr>
          </a:lstStyle>
          <a:p>
            <a:pPr lvl="0">
              <a:defRPr sz="1800" b="0">
                <a:solidFill>
                  <a:srgbClr val="000000"/>
                </a:solidFill>
              </a:defRPr>
            </a:pPr>
            <a:r>
              <a:rPr lang="ru-RU" sz="2700" b="1" dirty="0" smtClean="0">
                <a:solidFill>
                  <a:srgbClr val="1E1E1E"/>
                </a:solidFill>
              </a:rPr>
              <a:t>Зачем нужен </a:t>
            </a:r>
            <a:r>
              <a:rPr lang="en-GB" sz="2700" b="1" dirty="0" err="1" smtClean="0">
                <a:solidFill>
                  <a:srgbClr val="1E1E1E"/>
                </a:solidFill>
              </a:rPr>
              <a:t>Mendeley</a:t>
            </a:r>
            <a:r>
              <a:rPr sz="2700" b="1" dirty="0" smtClean="0">
                <a:solidFill>
                  <a:srgbClr val="1E1E1E"/>
                </a:solidFill>
              </a:rPr>
              <a:t>?</a:t>
            </a:r>
            <a:endParaRPr sz="2700" b="1" dirty="0">
              <a:solidFill>
                <a:srgbClr val="1E1E1E"/>
              </a:solidFill>
            </a:endParaRPr>
          </a:p>
        </p:txBody>
      </p:sp>
      <p:grpSp>
        <p:nvGrpSpPr>
          <p:cNvPr id="79" name="Group 79"/>
          <p:cNvGrpSpPr/>
          <p:nvPr/>
        </p:nvGrpSpPr>
        <p:grpSpPr>
          <a:xfrm>
            <a:off x="666666" y="2184499"/>
            <a:ext cx="2027365" cy="1501274"/>
            <a:chOff x="0" y="0"/>
            <a:chExt cx="2027363" cy="1501272"/>
          </a:xfrm>
        </p:grpSpPr>
        <p:pic>
          <p:nvPicPr>
            <p:cNvPr id="75" name="image9.png"/>
            <p:cNvPicPr/>
            <p:nvPr/>
          </p:nvPicPr>
          <p:blipFill>
            <a:blip r:embed="rId4">
              <a:extLst/>
            </a:blip>
            <a:stretch>
              <a:fillRect/>
            </a:stretch>
          </p:blipFill>
          <p:spPr>
            <a:xfrm>
              <a:off x="838200" y="0"/>
              <a:ext cx="757362" cy="949097"/>
            </a:xfrm>
            <a:prstGeom prst="rect">
              <a:avLst/>
            </a:prstGeom>
            <a:ln w="12700" cap="flat">
              <a:noFill/>
              <a:miter lim="400000"/>
            </a:ln>
            <a:effectLst/>
          </p:spPr>
        </p:pic>
        <p:pic>
          <p:nvPicPr>
            <p:cNvPr id="76" name="image9.png"/>
            <p:cNvPicPr/>
            <p:nvPr/>
          </p:nvPicPr>
          <p:blipFill>
            <a:blip r:embed="rId4">
              <a:extLst/>
            </a:blip>
            <a:stretch>
              <a:fillRect/>
            </a:stretch>
          </p:blipFill>
          <p:spPr>
            <a:xfrm>
              <a:off x="1270001" y="385960"/>
              <a:ext cx="757362" cy="949098"/>
            </a:xfrm>
            <a:prstGeom prst="rect">
              <a:avLst/>
            </a:prstGeom>
            <a:ln w="12700" cap="flat">
              <a:noFill/>
              <a:miter lim="400000"/>
            </a:ln>
            <a:effectLst>
              <a:outerShdw blurRad="38100" dist="23000" dir="5400000" rotWithShape="0">
                <a:srgbClr val="000000">
                  <a:alpha val="35000"/>
                </a:srgbClr>
              </a:outerShdw>
            </a:effectLst>
          </p:spPr>
        </p:pic>
        <p:pic>
          <p:nvPicPr>
            <p:cNvPr id="77" name="image9.png"/>
            <p:cNvPicPr/>
            <p:nvPr/>
          </p:nvPicPr>
          <p:blipFill>
            <a:blip r:embed="rId4">
              <a:extLst/>
            </a:blip>
            <a:stretch>
              <a:fillRect/>
            </a:stretch>
          </p:blipFill>
          <p:spPr>
            <a:xfrm>
              <a:off x="-1" y="166214"/>
              <a:ext cx="757361" cy="949098"/>
            </a:xfrm>
            <a:prstGeom prst="rect">
              <a:avLst/>
            </a:prstGeom>
            <a:ln w="12700" cap="flat">
              <a:noFill/>
              <a:miter lim="400000"/>
            </a:ln>
            <a:effectLst/>
          </p:spPr>
        </p:pic>
        <p:pic>
          <p:nvPicPr>
            <p:cNvPr id="78" name="image9.png"/>
            <p:cNvPicPr/>
            <p:nvPr/>
          </p:nvPicPr>
          <p:blipFill>
            <a:blip r:embed="rId4">
              <a:extLst/>
            </a:blip>
            <a:stretch>
              <a:fillRect/>
            </a:stretch>
          </p:blipFill>
          <p:spPr>
            <a:xfrm>
              <a:off x="431799" y="552174"/>
              <a:ext cx="757363" cy="949099"/>
            </a:xfrm>
            <a:prstGeom prst="rect">
              <a:avLst/>
            </a:prstGeom>
            <a:ln w="12700" cap="flat">
              <a:noFill/>
              <a:miter lim="400000"/>
            </a:ln>
            <a:effectLst>
              <a:outerShdw blurRad="38100" dist="23000" dir="5400000" rotWithShape="0">
                <a:srgbClr val="000000">
                  <a:alpha val="35000"/>
                </a:srgbClr>
              </a:outerShdw>
            </a:effectLst>
          </p:spPr>
        </p:pic>
      </p:grpSp>
      <p:sp>
        <p:nvSpPr>
          <p:cNvPr id="80" name="Shape 80"/>
          <p:cNvSpPr/>
          <p:nvPr/>
        </p:nvSpPr>
        <p:spPr>
          <a:xfrm>
            <a:off x="2626174" y="3087981"/>
            <a:ext cx="1354295"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pic>
        <p:nvPicPr>
          <p:cNvPr id="81" name="image10.png"/>
          <p:cNvPicPr/>
          <p:nvPr/>
        </p:nvPicPr>
        <p:blipFill>
          <a:blip r:embed="rId5">
            <a:extLst/>
          </a:blip>
          <a:stretch>
            <a:fillRect/>
          </a:stretch>
        </p:blipFill>
        <p:spPr>
          <a:xfrm>
            <a:off x="4014770" y="2707844"/>
            <a:ext cx="1330867" cy="2621802"/>
          </a:xfrm>
          <a:prstGeom prst="rect">
            <a:avLst/>
          </a:prstGeom>
          <a:ln w="12700">
            <a:miter lim="400000"/>
          </a:ln>
        </p:spPr>
      </p:pic>
      <p:pic>
        <p:nvPicPr>
          <p:cNvPr id="82" name="image11.png"/>
          <p:cNvPicPr/>
          <p:nvPr/>
        </p:nvPicPr>
        <p:blipFill>
          <a:blip r:embed="rId6">
            <a:extLst/>
          </a:blip>
          <a:stretch>
            <a:fillRect/>
          </a:stretch>
        </p:blipFill>
        <p:spPr>
          <a:xfrm>
            <a:off x="6312320" y="3003773"/>
            <a:ext cx="2208960" cy="1281198"/>
          </a:xfrm>
          <a:prstGeom prst="rect">
            <a:avLst/>
          </a:prstGeom>
          <a:ln w="12700">
            <a:miter lim="400000"/>
          </a:ln>
        </p:spPr>
      </p:pic>
      <p:grpSp>
        <p:nvGrpSpPr>
          <p:cNvPr id="85" name="Group 85"/>
          <p:cNvGrpSpPr/>
          <p:nvPr/>
        </p:nvGrpSpPr>
        <p:grpSpPr>
          <a:xfrm>
            <a:off x="6389531" y="1214008"/>
            <a:ext cx="2054540" cy="1541066"/>
            <a:chOff x="0" y="-1"/>
            <a:chExt cx="2054538" cy="1541064"/>
          </a:xfrm>
        </p:grpSpPr>
        <p:pic>
          <p:nvPicPr>
            <p:cNvPr id="83" name="image12.png"/>
            <p:cNvPicPr/>
            <p:nvPr/>
          </p:nvPicPr>
          <p:blipFill>
            <a:blip r:embed="rId7">
              <a:extLst/>
            </a:blip>
            <a:stretch>
              <a:fillRect/>
            </a:stretch>
          </p:blipFill>
          <p:spPr>
            <a:xfrm>
              <a:off x="226898" y="-2"/>
              <a:ext cx="1827641" cy="1414595"/>
            </a:xfrm>
            <a:prstGeom prst="rect">
              <a:avLst/>
            </a:prstGeom>
            <a:ln w="12700" cap="flat">
              <a:noFill/>
              <a:miter lim="400000"/>
            </a:ln>
            <a:effectLst/>
          </p:spPr>
        </p:pic>
        <p:pic>
          <p:nvPicPr>
            <p:cNvPr id="84" name="image13.png"/>
            <p:cNvPicPr/>
            <p:nvPr/>
          </p:nvPicPr>
          <p:blipFill>
            <a:blip r:embed="rId8">
              <a:extLst/>
            </a:blip>
            <a:stretch>
              <a:fillRect/>
            </a:stretch>
          </p:blipFill>
          <p:spPr>
            <a:xfrm>
              <a:off x="-1" y="481031"/>
              <a:ext cx="581638" cy="1060033"/>
            </a:xfrm>
            <a:prstGeom prst="rect">
              <a:avLst/>
            </a:prstGeom>
            <a:ln w="12700" cap="flat">
              <a:noFill/>
              <a:miter lim="400000"/>
            </a:ln>
            <a:effectLst/>
          </p:spPr>
        </p:pic>
      </p:grpSp>
      <p:pic>
        <p:nvPicPr>
          <p:cNvPr id="86" name="image14.png"/>
          <p:cNvPicPr/>
          <p:nvPr/>
        </p:nvPicPr>
        <p:blipFill>
          <a:blip r:embed="rId9">
            <a:extLst/>
          </a:blip>
          <a:stretch>
            <a:fillRect/>
          </a:stretch>
        </p:blipFill>
        <p:spPr>
          <a:xfrm>
            <a:off x="6708223" y="4566499"/>
            <a:ext cx="1417157" cy="1477295"/>
          </a:xfrm>
          <a:prstGeom prst="rect">
            <a:avLst/>
          </a:prstGeom>
          <a:ln w="12700">
            <a:miter lim="400000"/>
          </a:ln>
        </p:spPr>
      </p:pic>
      <p:sp>
        <p:nvSpPr>
          <p:cNvPr id="87" name="Shape 87"/>
          <p:cNvSpPr/>
          <p:nvPr/>
        </p:nvSpPr>
        <p:spPr>
          <a:xfrm>
            <a:off x="5273578" y="2292971"/>
            <a:ext cx="1354296"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88" name="Shape 88"/>
          <p:cNvSpPr/>
          <p:nvPr/>
        </p:nvSpPr>
        <p:spPr>
          <a:xfrm>
            <a:off x="5273578" y="3647182"/>
            <a:ext cx="1354296"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89" name="Shape 89"/>
          <p:cNvSpPr/>
          <p:nvPr/>
        </p:nvSpPr>
        <p:spPr>
          <a:xfrm>
            <a:off x="5273578" y="5110069"/>
            <a:ext cx="1354296"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90" name="Shape 90"/>
          <p:cNvSpPr/>
          <p:nvPr/>
        </p:nvSpPr>
        <p:spPr>
          <a:xfrm>
            <a:off x="2626174" y="4858541"/>
            <a:ext cx="1354295" cy="3"/>
          </a:xfrm>
          <a:prstGeom prst="line">
            <a:avLst/>
          </a:prstGeom>
          <a:ln w="889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grpSp>
        <p:nvGrpSpPr>
          <p:cNvPr id="93" name="Group 93"/>
          <p:cNvGrpSpPr/>
          <p:nvPr/>
        </p:nvGrpSpPr>
        <p:grpSpPr>
          <a:xfrm>
            <a:off x="941733" y="4139472"/>
            <a:ext cx="1477234" cy="1517666"/>
            <a:chOff x="0" y="0"/>
            <a:chExt cx="1477232" cy="1517664"/>
          </a:xfrm>
        </p:grpSpPr>
        <p:pic>
          <p:nvPicPr>
            <p:cNvPr id="91" name="image15.png"/>
            <p:cNvPicPr/>
            <p:nvPr/>
          </p:nvPicPr>
          <p:blipFill>
            <a:blip r:embed="rId10">
              <a:extLst/>
            </a:blip>
            <a:stretch>
              <a:fillRect/>
            </a:stretch>
          </p:blipFill>
          <p:spPr>
            <a:xfrm>
              <a:off x="19446" y="-1"/>
              <a:ext cx="1438420" cy="745403"/>
            </a:xfrm>
            <a:prstGeom prst="rect">
              <a:avLst/>
            </a:prstGeom>
            <a:ln w="12700" cap="flat">
              <a:noFill/>
              <a:miter lim="400000"/>
            </a:ln>
            <a:effectLst/>
          </p:spPr>
        </p:pic>
        <p:pic>
          <p:nvPicPr>
            <p:cNvPr id="92" name="image16.png"/>
            <p:cNvPicPr/>
            <p:nvPr/>
          </p:nvPicPr>
          <p:blipFill>
            <a:blip r:embed="rId11">
              <a:extLst/>
            </a:blip>
            <a:stretch>
              <a:fillRect/>
            </a:stretch>
          </p:blipFill>
          <p:spPr>
            <a:xfrm>
              <a:off x="0" y="772262"/>
              <a:ext cx="1477234" cy="745403"/>
            </a:xfrm>
            <a:prstGeom prst="rect">
              <a:avLst/>
            </a:prstGeom>
            <a:ln w="12700" cap="flat">
              <a:noFill/>
              <a:miter lim="400000"/>
            </a:ln>
            <a:effectLst/>
          </p:spPr>
        </p:pic>
      </p:gr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 name="image80.png"/>
          <p:cNvPicPr/>
          <p:nvPr/>
        </p:nvPicPr>
        <p:blipFill>
          <a:blip r:embed="rId3">
            <a:extLst/>
          </a:blip>
          <a:stretch>
            <a:fillRect/>
          </a:stretch>
        </p:blipFill>
        <p:spPr>
          <a:xfrm>
            <a:off x="1763688" y="2061529"/>
            <a:ext cx="5190719" cy="3562428"/>
          </a:xfrm>
          <a:prstGeom prst="rect">
            <a:avLst/>
          </a:prstGeom>
          <a:ln w="12700">
            <a:miter lim="400000"/>
          </a:ln>
          <a:effectLst>
            <a:outerShdw blurRad="63500" rotWithShape="0">
              <a:srgbClr val="000000">
                <a:alpha val="39999"/>
              </a:srgbClr>
            </a:outerShdw>
          </a:effectLst>
        </p:spPr>
      </p:pic>
      <p:sp>
        <p:nvSpPr>
          <p:cNvPr id="340" name="Shape 340"/>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lang="ru-RU" sz="4000" dirty="0" smtClean="0">
                <a:solidFill>
                  <a:srgbClr val="1E1E1D"/>
                </a:solidFill>
              </a:rPr>
              <a:t>Создайте свой научный профиль</a:t>
            </a:r>
            <a:endParaRPr sz="4000" dirty="0">
              <a:solidFill>
                <a:srgbClr val="1E1E1D"/>
              </a:solidFill>
            </a:endParaRPr>
          </a:p>
        </p:txBody>
      </p:sp>
      <p:sp>
        <p:nvSpPr>
          <p:cNvPr id="341" name="Shape 341"/>
          <p:cNvSpPr/>
          <p:nvPr/>
        </p:nvSpPr>
        <p:spPr>
          <a:xfrm>
            <a:off x="68384" y="3250644"/>
            <a:ext cx="1903504" cy="120032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defRPr>
                <a:solidFill>
                  <a:srgbClr val="000000"/>
                </a:solidFill>
              </a:defRPr>
            </a:pPr>
            <a:r>
              <a:rPr lang="ru-RU" dirty="0" smtClean="0">
                <a:solidFill>
                  <a:srgbClr val="3C3C3B"/>
                </a:solidFill>
                <a:latin typeface="+mj-lt"/>
                <a:ea typeface="+mj-ea"/>
                <a:cs typeface="+mj-cs"/>
                <a:sym typeface="Helvetica Neue"/>
              </a:rPr>
              <a:t>Общайтесь с коллегами и вступайте в научные группы</a:t>
            </a:r>
            <a:endParaRPr dirty="0">
              <a:solidFill>
                <a:srgbClr val="3C3C3B"/>
              </a:solidFill>
              <a:latin typeface="+mj-lt"/>
              <a:ea typeface="+mj-ea"/>
              <a:cs typeface="+mj-cs"/>
              <a:sym typeface="Helvetica Neue"/>
            </a:endParaRPr>
          </a:p>
        </p:txBody>
      </p:sp>
      <p:sp>
        <p:nvSpPr>
          <p:cNvPr id="342" name="Shape 342"/>
          <p:cNvSpPr/>
          <p:nvPr/>
        </p:nvSpPr>
        <p:spPr>
          <a:xfrm>
            <a:off x="7128793" y="4673043"/>
            <a:ext cx="1903505" cy="830997"/>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a:latin typeface="+mj-lt"/>
                <a:ea typeface="+mj-ea"/>
                <a:cs typeface="+mj-cs"/>
                <a:sym typeface="Helvetica Neue"/>
              </a:defRPr>
            </a:lvl1pPr>
          </a:lstStyle>
          <a:p>
            <a:pPr lvl="0">
              <a:defRPr>
                <a:solidFill>
                  <a:srgbClr val="000000"/>
                </a:solidFill>
              </a:defRPr>
            </a:pPr>
            <a:r>
              <a:rPr lang="ru-RU" dirty="0" smtClean="0">
                <a:solidFill>
                  <a:srgbClr val="3C3C3B"/>
                </a:solidFill>
              </a:rPr>
              <a:t>Поделитесь результатами своих работ</a:t>
            </a:r>
            <a:endParaRPr dirty="0">
              <a:solidFill>
                <a:srgbClr val="3C3C3B"/>
              </a:solidFill>
            </a:endParaRPr>
          </a:p>
        </p:txBody>
      </p:sp>
      <p:sp>
        <p:nvSpPr>
          <p:cNvPr id="344" name="Shape 344"/>
          <p:cNvSpPr/>
          <p:nvPr/>
        </p:nvSpPr>
        <p:spPr>
          <a:xfrm>
            <a:off x="7106073" y="3287248"/>
            <a:ext cx="1903505"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defRPr>
                <a:latin typeface="+mj-lt"/>
                <a:ea typeface="+mj-ea"/>
                <a:cs typeface="+mj-cs"/>
                <a:sym typeface="Helvetica Neue"/>
              </a:defRPr>
            </a:lvl1pPr>
          </a:lstStyle>
          <a:p>
            <a:pPr lvl="0">
              <a:defRPr>
                <a:solidFill>
                  <a:srgbClr val="000000"/>
                </a:solidFill>
              </a:defRPr>
            </a:pPr>
            <a:r>
              <a:rPr lang="ru-RU" dirty="0" smtClean="0">
                <a:solidFill>
                  <a:srgbClr val="3C3C3B"/>
                </a:solidFill>
              </a:rPr>
              <a:t>Расскажите о себе</a:t>
            </a:r>
            <a:endParaRPr dirty="0">
              <a:solidFill>
                <a:srgbClr val="3C3C3B"/>
              </a:solidFill>
            </a:endParaRPr>
          </a:p>
        </p:txBody>
      </p:sp>
      <p:sp>
        <p:nvSpPr>
          <p:cNvPr id="345" name="Shape 345"/>
          <p:cNvSpPr/>
          <p:nvPr/>
        </p:nvSpPr>
        <p:spPr>
          <a:xfrm>
            <a:off x="7073190" y="1598141"/>
            <a:ext cx="2070810" cy="1107996"/>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a:latin typeface="+mj-lt"/>
                <a:ea typeface="+mj-ea"/>
                <a:cs typeface="+mj-cs"/>
                <a:sym typeface="Helvetica Neue"/>
              </a:defRPr>
            </a:lvl1pPr>
          </a:lstStyle>
          <a:p>
            <a:pPr lvl="0">
              <a:defRPr>
                <a:solidFill>
                  <a:srgbClr val="000000"/>
                </a:solidFill>
              </a:defRPr>
            </a:pPr>
            <a:r>
              <a:rPr lang="ru-RU" dirty="0" smtClean="0"/>
              <a:t>Получайте статистику о востребованности</a:t>
            </a:r>
          </a:p>
          <a:p>
            <a:pPr lvl="0">
              <a:defRPr>
                <a:solidFill>
                  <a:srgbClr val="000000"/>
                </a:solidFill>
              </a:defRPr>
            </a:pPr>
            <a:r>
              <a:rPr lang="ru-RU" dirty="0"/>
              <a:t>с</a:t>
            </a:r>
            <a:r>
              <a:rPr lang="ru-RU" dirty="0" smtClean="0">
                <a:solidFill>
                  <a:srgbClr val="3C3C3B"/>
                </a:solidFill>
              </a:rPr>
              <a:t>воих работ</a:t>
            </a:r>
            <a:endParaRPr dirty="0">
              <a:solidFill>
                <a:srgbClr val="3C3C3B"/>
              </a:solidFill>
            </a:endParaRPr>
          </a:p>
        </p:txBody>
      </p:sp>
      <p:sp>
        <p:nvSpPr>
          <p:cNvPr id="346" name="Shape 346"/>
          <p:cNvSpPr/>
          <p:nvPr/>
        </p:nvSpPr>
        <p:spPr>
          <a:xfrm>
            <a:off x="483292" y="4665181"/>
            <a:ext cx="2258625"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347" name="Shape 347"/>
          <p:cNvSpPr/>
          <p:nvPr/>
        </p:nvSpPr>
        <p:spPr>
          <a:xfrm flipH="1">
            <a:off x="5868144" y="5134664"/>
            <a:ext cx="1260648"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348" name="Shape 348"/>
          <p:cNvSpPr/>
          <p:nvPr/>
        </p:nvSpPr>
        <p:spPr>
          <a:xfrm flipH="1">
            <a:off x="5868144" y="3582604"/>
            <a:ext cx="1260648"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349" name="Shape 349"/>
          <p:cNvSpPr/>
          <p:nvPr/>
        </p:nvSpPr>
        <p:spPr>
          <a:xfrm flipH="1">
            <a:off x="6613432" y="2199461"/>
            <a:ext cx="515361"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lang="ru-RU" sz="4000" dirty="0" smtClean="0">
                <a:solidFill>
                  <a:srgbClr val="1E1E1D"/>
                </a:solidFill>
              </a:rPr>
              <a:t>Представьте миру свои работы</a:t>
            </a:r>
            <a:endParaRPr sz="4000" dirty="0">
              <a:solidFill>
                <a:srgbClr val="1E1E1D"/>
              </a:solidFill>
            </a:endParaRPr>
          </a:p>
        </p:txBody>
      </p:sp>
      <p:pic>
        <p:nvPicPr>
          <p:cNvPr id="354" name="image81.png" descr="Screenshot 2014-04-22 10.24.48.png"/>
          <p:cNvPicPr/>
          <p:nvPr/>
        </p:nvPicPr>
        <p:blipFill>
          <a:blip r:embed="rId3">
            <a:extLst/>
          </a:blip>
          <a:stretch>
            <a:fillRect/>
          </a:stretch>
        </p:blipFill>
        <p:spPr>
          <a:xfrm>
            <a:off x="457200" y="1571659"/>
            <a:ext cx="3879066" cy="2953131"/>
          </a:xfrm>
          <a:prstGeom prst="rect">
            <a:avLst/>
          </a:prstGeom>
          <a:ln w="12700">
            <a:miter lim="400000"/>
          </a:ln>
          <a:effectLst>
            <a:outerShdw blurRad="63500" rotWithShape="0">
              <a:srgbClr val="000000">
                <a:alpha val="39999"/>
              </a:srgbClr>
            </a:outerShdw>
          </a:effectLst>
        </p:spPr>
      </p:pic>
      <p:sp>
        <p:nvSpPr>
          <p:cNvPr id="355" name="Shape 355"/>
          <p:cNvSpPr/>
          <p:nvPr/>
        </p:nvSpPr>
        <p:spPr>
          <a:xfrm>
            <a:off x="4830238" y="1878519"/>
            <a:ext cx="3856564" cy="147732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342900" lvl="0" indent="-342900">
              <a:buClr>
                <a:srgbClr val="3C3C3B"/>
              </a:buClr>
              <a:buSzPct val="100000"/>
              <a:buFont typeface="Helvetica Neue"/>
              <a:buAutoNum type="arabicPeriod"/>
              <a:defRPr>
                <a:solidFill>
                  <a:srgbClr val="000000"/>
                </a:solidFill>
              </a:defRPr>
            </a:pPr>
            <a:r>
              <a:rPr lang="ru-RU" dirty="0" smtClean="0">
                <a:solidFill>
                  <a:srgbClr val="3C3C3B"/>
                </a:solidFill>
                <a:latin typeface="+mj-lt"/>
                <a:ea typeface="+mj-ea"/>
                <a:cs typeface="+mj-cs"/>
                <a:sym typeface="Helvetica Neue"/>
              </a:rPr>
              <a:t>Добавьте ваши публикации в </a:t>
            </a:r>
            <a:r>
              <a:rPr lang="ru-RU" dirty="0" smtClean="0">
                <a:solidFill>
                  <a:srgbClr val="000000"/>
                </a:solidFill>
                <a:latin typeface="+mj-lt"/>
                <a:ea typeface="+mj-ea"/>
                <a:cs typeface="+mj-cs"/>
                <a:sym typeface="Helvetica Neue"/>
              </a:rPr>
              <a:t>вашу библиотеку </a:t>
            </a:r>
            <a:r>
              <a:rPr lang="en-GB" dirty="0" err="1" smtClean="0">
                <a:solidFill>
                  <a:srgbClr val="000000"/>
                </a:solidFill>
                <a:latin typeface="+mj-lt"/>
                <a:ea typeface="+mj-ea"/>
                <a:cs typeface="+mj-cs"/>
                <a:sym typeface="Helvetica Neue"/>
              </a:rPr>
              <a:t>Mendeley</a:t>
            </a:r>
            <a:endParaRPr dirty="0">
              <a:latin typeface="Calibri"/>
              <a:ea typeface="Calibri"/>
              <a:cs typeface="Calibri"/>
              <a:sym typeface="Calibri"/>
            </a:endParaRPr>
          </a:p>
          <a:p>
            <a:pPr marL="342900" lvl="0" indent="-342900">
              <a:buClr>
                <a:srgbClr val="3C3C3B"/>
              </a:buClr>
              <a:buSzPct val="100000"/>
              <a:buFont typeface="Helvetica Neue"/>
              <a:buAutoNum type="arabicPeriod"/>
              <a:defRPr>
                <a:solidFill>
                  <a:srgbClr val="000000"/>
                </a:solidFill>
              </a:defRPr>
            </a:pPr>
            <a:r>
              <a:rPr lang="ru-RU" dirty="0" smtClean="0">
                <a:solidFill>
                  <a:srgbClr val="000000"/>
                </a:solidFill>
                <a:latin typeface="+mj-lt"/>
                <a:ea typeface="+mj-ea"/>
                <a:cs typeface="+mj-cs"/>
                <a:sym typeface="Helvetica Neue"/>
              </a:rPr>
              <a:t>Перенесите их в папку </a:t>
            </a:r>
            <a:r>
              <a:rPr lang="en-GB" dirty="0" smtClean="0">
                <a:solidFill>
                  <a:srgbClr val="000000"/>
                </a:solidFill>
                <a:latin typeface="+mj-lt"/>
                <a:ea typeface="+mj-ea"/>
                <a:cs typeface="+mj-cs"/>
                <a:sym typeface="Helvetica Neue"/>
              </a:rPr>
              <a:t>My Publications </a:t>
            </a:r>
            <a:r>
              <a:rPr lang="ru-RU" dirty="0" smtClean="0">
                <a:solidFill>
                  <a:srgbClr val="000000"/>
                </a:solidFill>
                <a:latin typeface="+mj-lt"/>
                <a:ea typeface="+mj-ea"/>
                <a:cs typeface="+mj-cs"/>
                <a:sym typeface="Helvetica Neue"/>
              </a:rPr>
              <a:t>и они отобразятся на профиле</a:t>
            </a:r>
            <a:endParaRPr dirty="0">
              <a:solidFill>
                <a:srgbClr val="3C3C3B"/>
              </a:solidFill>
              <a:latin typeface="+mj-lt"/>
              <a:ea typeface="+mj-ea"/>
              <a:cs typeface="+mj-cs"/>
              <a:sym typeface="Helvetica Neue"/>
            </a:endParaRPr>
          </a:p>
        </p:txBody>
      </p:sp>
      <p:pic>
        <p:nvPicPr>
          <p:cNvPr id="356" name="image82.png"/>
          <p:cNvPicPr/>
          <p:nvPr/>
        </p:nvPicPr>
        <p:blipFill>
          <a:blip r:embed="rId4">
            <a:extLst/>
          </a:blip>
          <a:stretch>
            <a:fillRect/>
          </a:stretch>
        </p:blipFill>
        <p:spPr>
          <a:xfrm>
            <a:off x="4463067" y="4656049"/>
            <a:ext cx="4464006" cy="1778403"/>
          </a:xfrm>
          <a:prstGeom prst="rect">
            <a:avLst/>
          </a:prstGeom>
          <a:ln w="12700">
            <a:miter lim="400000"/>
          </a:ln>
          <a:effectLst>
            <a:outerShdw blurRad="63500" rotWithShape="0">
              <a:srgbClr val="000000">
                <a:alpha val="39999"/>
              </a:srgbClr>
            </a:outerShdw>
          </a:effectLst>
        </p:spPr>
      </p:pic>
      <p:sp>
        <p:nvSpPr>
          <p:cNvPr id="357" name="Shape 357"/>
          <p:cNvSpPr/>
          <p:nvPr/>
        </p:nvSpPr>
        <p:spPr>
          <a:xfrm>
            <a:off x="4609827" y="3387768"/>
            <a:ext cx="2473996" cy="1161555"/>
          </a:xfrm>
          <a:custGeom>
            <a:avLst/>
            <a:gdLst/>
            <a:ahLst/>
            <a:cxnLst>
              <a:cxn ang="0">
                <a:pos x="wd2" y="hd2"/>
              </a:cxn>
              <a:cxn ang="5400000">
                <a:pos x="wd2" y="hd2"/>
              </a:cxn>
              <a:cxn ang="10800000">
                <a:pos x="wd2" y="hd2"/>
              </a:cxn>
              <a:cxn ang="16200000">
                <a:pos x="wd2" y="hd2"/>
              </a:cxn>
            </a:cxnLst>
            <a:rect l="0" t="0" r="r" b="b"/>
            <a:pathLst>
              <a:path w="21600" h="18605" extrusionOk="0">
                <a:moveTo>
                  <a:pt x="0" y="1468"/>
                </a:moveTo>
                <a:cubicBezTo>
                  <a:pt x="12771" y="-2995"/>
                  <a:pt x="19971" y="2717"/>
                  <a:pt x="21600" y="18605"/>
                </a:cubicBezTo>
              </a:path>
            </a:pathLst>
          </a:custGeom>
          <a:ln w="38100" cap="rnd">
            <a:solidFill>
              <a:srgbClr val="880F19"/>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a:latin typeface="Calibri"/>
                <a:ea typeface="Calibri"/>
                <a:cs typeface="Calibri"/>
                <a:sym typeface="Calibri"/>
              </a:defRPr>
            </a:pPr>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Mendeley</a:t>
            </a:r>
            <a:r>
              <a:rPr lang="en-GB" dirty="0" smtClean="0"/>
              <a:t> Institutional Edition</a:t>
            </a:r>
            <a:endParaRPr lang="en-US" dirty="0"/>
          </a:p>
        </p:txBody>
      </p:sp>
      <p:pic>
        <p:nvPicPr>
          <p:cNvPr id="1026" name="Picture 2" descr="mendeley 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88840"/>
            <a:ext cx="6648321"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113184"/>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Mendeley</a:t>
            </a:r>
            <a:r>
              <a:rPr lang="en-GB" dirty="0" smtClean="0"/>
              <a:t> Institutional Edition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12878672"/>
              </p:ext>
            </p:extLst>
          </p:nvPr>
        </p:nvGraphicFramePr>
        <p:xfrm>
          <a:off x="428929" y="1772816"/>
          <a:ext cx="7815479" cy="3268744"/>
        </p:xfrm>
        <a:graphic>
          <a:graphicData uri="http://schemas.openxmlformats.org/drawingml/2006/table">
            <a:tbl>
              <a:tblPr firstRow="1" firstCol="1" bandRow="1">
                <a:tableStyleId>{5C22544A-7EE6-4342-B048-85BDC9FD1C3A}</a:tableStyleId>
              </a:tblPr>
              <a:tblGrid>
                <a:gridCol w="3350983"/>
                <a:gridCol w="2088232"/>
                <a:gridCol w="2376264"/>
              </a:tblGrid>
              <a:tr h="705548">
                <a:tc>
                  <a:txBody>
                    <a:bodyPr/>
                    <a:lstStyle/>
                    <a:p>
                      <a:pPr marL="0" marR="0" algn="ctr">
                        <a:lnSpc>
                          <a:spcPts val="1200"/>
                        </a:lnSpc>
                        <a:spcBef>
                          <a:spcPts val="0"/>
                        </a:spcBef>
                        <a:spcAft>
                          <a:spcPts val="1650"/>
                        </a:spcAft>
                      </a:pPr>
                      <a:endParaRPr lang="es-ES" sz="1400" dirty="0">
                        <a:effectLst/>
                        <a:latin typeface="Calibri"/>
                        <a:ea typeface="Calibri"/>
                        <a:cs typeface="Times New Roman"/>
                      </a:endParaRPr>
                    </a:p>
                  </a:txBody>
                  <a:tcPr marL="70556" marR="70556" marT="70556" marB="70556" anchor="ctr"/>
                </a:tc>
                <a:tc>
                  <a:txBody>
                    <a:bodyPr/>
                    <a:lstStyle/>
                    <a:p>
                      <a:pPr marL="0" marR="0" algn="ctr">
                        <a:lnSpc>
                          <a:spcPts val="1200"/>
                        </a:lnSpc>
                        <a:spcBef>
                          <a:spcPts val="0"/>
                        </a:spcBef>
                        <a:spcAft>
                          <a:spcPts val="1650"/>
                        </a:spcAft>
                      </a:pPr>
                      <a:r>
                        <a:rPr lang="es-ES" sz="1400" spc="25" dirty="0">
                          <a:effectLst/>
                        </a:rPr>
                        <a:t>Free </a:t>
                      </a:r>
                      <a:r>
                        <a:rPr lang="es-ES" sz="1400" spc="25" dirty="0" err="1">
                          <a:effectLst/>
                        </a:rPr>
                        <a:t>Mendeley</a:t>
                      </a:r>
                      <a:endParaRPr lang="es-ES" sz="1400" dirty="0">
                        <a:effectLst/>
                        <a:latin typeface="Calibri"/>
                        <a:ea typeface="Calibri"/>
                        <a:cs typeface="Times New Roman"/>
                      </a:endParaRPr>
                    </a:p>
                  </a:txBody>
                  <a:tcPr marL="70556" marR="70556" marT="70556" marB="70556" anchor="ctr"/>
                </a:tc>
                <a:tc>
                  <a:txBody>
                    <a:bodyPr/>
                    <a:lstStyle/>
                    <a:p>
                      <a:pPr marL="0" marR="0" algn="ctr">
                        <a:lnSpc>
                          <a:spcPts val="1200"/>
                        </a:lnSpc>
                        <a:spcBef>
                          <a:spcPts val="0"/>
                        </a:spcBef>
                        <a:spcAft>
                          <a:spcPts val="1650"/>
                        </a:spcAft>
                      </a:pPr>
                      <a:r>
                        <a:rPr lang="es-ES" sz="1400" spc="25">
                          <a:effectLst/>
                        </a:rPr>
                        <a:t>Mendeley Institutional Edition</a:t>
                      </a:r>
                      <a:endParaRPr lang="es-ES" sz="1400">
                        <a:effectLst/>
                        <a:latin typeface="Calibri"/>
                        <a:ea typeface="Calibri"/>
                        <a:cs typeface="Times New Roman"/>
                      </a:endParaRPr>
                    </a:p>
                  </a:txBody>
                  <a:tcPr marL="70556" marR="70556" marT="70556" marB="70556" anchor="ctr"/>
                </a:tc>
              </a:tr>
              <a:tr h="464412">
                <a:tc>
                  <a:txBody>
                    <a:bodyPr/>
                    <a:lstStyle/>
                    <a:p>
                      <a:pPr marL="0" marR="0">
                        <a:lnSpc>
                          <a:spcPts val="1200"/>
                        </a:lnSpc>
                        <a:spcBef>
                          <a:spcPts val="0"/>
                        </a:spcBef>
                        <a:spcAft>
                          <a:spcPts val="1650"/>
                        </a:spcAft>
                      </a:pPr>
                      <a:r>
                        <a:rPr lang="ru-RU" sz="1400" spc="25" dirty="0" smtClean="0">
                          <a:effectLst/>
                          <a:latin typeface="+mn-lt"/>
                          <a:ea typeface="+mn-ea"/>
                          <a:cs typeface="+mn-cs"/>
                        </a:rPr>
                        <a:t>Доступное</a:t>
                      </a:r>
                      <a:r>
                        <a:rPr lang="ru-RU" sz="1400" spc="25" baseline="0" dirty="0" smtClean="0">
                          <a:effectLst/>
                          <a:latin typeface="+mn-lt"/>
                          <a:ea typeface="+mn-ea"/>
                          <a:cs typeface="+mn-cs"/>
                        </a:rPr>
                        <a:t> для хранения место</a:t>
                      </a:r>
                      <a:endParaRPr lang="es-ES" sz="1400" dirty="0">
                        <a:effectLst/>
                        <a:latin typeface="Calibri"/>
                        <a:ea typeface="Calibri"/>
                        <a:cs typeface="Times New Roman"/>
                      </a:endParaRPr>
                    </a:p>
                  </a:txBody>
                  <a:tcPr marL="70556" marR="70556" marT="70556" marB="70556" anchor="ctr"/>
                </a:tc>
                <a:tc>
                  <a:txBody>
                    <a:bodyPr/>
                    <a:lstStyle/>
                    <a:p>
                      <a:pPr marL="0" marR="0">
                        <a:lnSpc>
                          <a:spcPts val="1200"/>
                        </a:lnSpc>
                        <a:spcBef>
                          <a:spcPts val="0"/>
                        </a:spcBef>
                        <a:spcAft>
                          <a:spcPts val="1650"/>
                        </a:spcAft>
                      </a:pPr>
                      <a:r>
                        <a:rPr lang="es-ES" sz="1400" b="1" spc="25" dirty="0">
                          <a:solidFill>
                            <a:schemeClr val="tx1"/>
                          </a:solidFill>
                          <a:effectLst/>
                        </a:rPr>
                        <a:t>2 GB</a:t>
                      </a:r>
                      <a:endParaRPr lang="es-ES" sz="1400" b="1" dirty="0">
                        <a:solidFill>
                          <a:schemeClr val="tx1"/>
                        </a:solidFill>
                        <a:effectLst/>
                        <a:latin typeface="Calibri"/>
                        <a:ea typeface="Calibri"/>
                        <a:cs typeface="Times New Roman"/>
                      </a:endParaRPr>
                    </a:p>
                  </a:txBody>
                  <a:tcPr marL="70556" marR="70556" marT="70556" marB="70556" anchor="ctr"/>
                </a:tc>
                <a:tc>
                  <a:txBody>
                    <a:bodyPr/>
                    <a:lstStyle/>
                    <a:p>
                      <a:pPr marL="0" marR="0">
                        <a:lnSpc>
                          <a:spcPts val="1200"/>
                        </a:lnSpc>
                        <a:spcBef>
                          <a:spcPts val="0"/>
                        </a:spcBef>
                        <a:spcAft>
                          <a:spcPts val="1650"/>
                        </a:spcAft>
                      </a:pPr>
                      <a:r>
                        <a:rPr lang="es-ES" sz="1400" b="1" spc="25" dirty="0">
                          <a:solidFill>
                            <a:schemeClr val="tx1"/>
                          </a:solidFill>
                          <a:effectLst/>
                        </a:rPr>
                        <a:t>5 GB</a:t>
                      </a:r>
                      <a:endParaRPr lang="es-ES" sz="1400" b="1" dirty="0">
                        <a:solidFill>
                          <a:schemeClr val="tx1"/>
                        </a:solidFill>
                        <a:effectLst/>
                        <a:latin typeface="Calibri"/>
                        <a:ea typeface="Calibri"/>
                        <a:cs typeface="Times New Roman"/>
                      </a:endParaRPr>
                    </a:p>
                  </a:txBody>
                  <a:tcPr marL="70556" marR="70556" marT="70556" marB="70556" anchor="ctr"/>
                </a:tc>
              </a:tr>
              <a:tr h="464412">
                <a:tc>
                  <a:txBody>
                    <a:bodyPr/>
                    <a:lstStyle/>
                    <a:p>
                      <a:pPr marL="0" marR="0">
                        <a:lnSpc>
                          <a:spcPts val="1200"/>
                        </a:lnSpc>
                        <a:spcBef>
                          <a:spcPts val="0"/>
                        </a:spcBef>
                        <a:spcAft>
                          <a:spcPts val="1650"/>
                        </a:spcAft>
                      </a:pPr>
                      <a:r>
                        <a:rPr lang="ru-RU" sz="1400" spc="25" dirty="0" smtClean="0">
                          <a:effectLst/>
                        </a:rPr>
                        <a:t>Место для хранения данных групп</a:t>
                      </a:r>
                      <a:endParaRPr lang="es-ES" sz="1400" dirty="0">
                        <a:effectLst/>
                        <a:latin typeface="Calibri"/>
                        <a:ea typeface="Calibri"/>
                        <a:cs typeface="Times New Roman"/>
                      </a:endParaRPr>
                    </a:p>
                  </a:txBody>
                  <a:tcPr marL="70556" marR="70556" marT="70556" marB="70556" anchor="ctr"/>
                </a:tc>
                <a:tc>
                  <a:txBody>
                    <a:bodyPr/>
                    <a:lstStyle/>
                    <a:p>
                      <a:pPr marL="0" marR="0">
                        <a:lnSpc>
                          <a:spcPts val="1200"/>
                        </a:lnSpc>
                        <a:spcBef>
                          <a:spcPts val="0"/>
                        </a:spcBef>
                        <a:spcAft>
                          <a:spcPts val="1650"/>
                        </a:spcAft>
                      </a:pPr>
                      <a:r>
                        <a:rPr lang="es-ES" sz="1400" b="1" spc="25" dirty="0">
                          <a:solidFill>
                            <a:schemeClr val="tx1"/>
                          </a:solidFill>
                          <a:effectLst/>
                        </a:rPr>
                        <a:t>100 MB</a:t>
                      </a:r>
                      <a:endParaRPr lang="es-ES" sz="1400" b="1" dirty="0">
                        <a:solidFill>
                          <a:schemeClr val="tx1"/>
                        </a:solidFill>
                        <a:effectLst/>
                        <a:latin typeface="Calibri"/>
                        <a:ea typeface="Calibri"/>
                        <a:cs typeface="Times New Roman"/>
                      </a:endParaRPr>
                    </a:p>
                  </a:txBody>
                  <a:tcPr marL="70556" marR="70556" marT="70556" marB="70556" anchor="ctr"/>
                </a:tc>
                <a:tc>
                  <a:txBody>
                    <a:bodyPr/>
                    <a:lstStyle/>
                    <a:p>
                      <a:pPr marL="0" marR="0">
                        <a:lnSpc>
                          <a:spcPts val="1200"/>
                        </a:lnSpc>
                        <a:spcBef>
                          <a:spcPts val="0"/>
                        </a:spcBef>
                        <a:spcAft>
                          <a:spcPts val="1650"/>
                        </a:spcAft>
                      </a:pPr>
                      <a:r>
                        <a:rPr lang="es-ES" sz="1400" b="1" spc="25" dirty="0">
                          <a:solidFill>
                            <a:schemeClr val="tx1"/>
                          </a:solidFill>
                          <a:effectLst/>
                        </a:rPr>
                        <a:t>20 GB</a:t>
                      </a:r>
                      <a:endParaRPr lang="es-ES" sz="1400" b="1" dirty="0">
                        <a:solidFill>
                          <a:schemeClr val="tx1"/>
                        </a:solidFill>
                        <a:effectLst/>
                        <a:latin typeface="Calibri"/>
                        <a:ea typeface="Calibri"/>
                        <a:cs typeface="Times New Roman"/>
                      </a:endParaRPr>
                    </a:p>
                  </a:txBody>
                  <a:tcPr marL="70556" marR="70556" marT="70556" marB="70556" anchor="ctr"/>
                </a:tc>
              </a:tr>
              <a:tr h="705548">
                <a:tc>
                  <a:txBody>
                    <a:bodyPr/>
                    <a:lstStyle/>
                    <a:p>
                      <a:pPr marL="0" marR="0">
                        <a:lnSpc>
                          <a:spcPts val="1200"/>
                        </a:lnSpc>
                        <a:spcBef>
                          <a:spcPts val="0"/>
                        </a:spcBef>
                        <a:spcAft>
                          <a:spcPts val="1650"/>
                        </a:spcAft>
                      </a:pPr>
                      <a:r>
                        <a:rPr lang="ru-RU" sz="1400" spc="25" dirty="0" smtClean="0">
                          <a:effectLst/>
                        </a:rPr>
                        <a:t>Количество участников закрытых групп</a:t>
                      </a:r>
                      <a:endParaRPr lang="es-ES" sz="1400" dirty="0">
                        <a:effectLst/>
                        <a:latin typeface="Calibri"/>
                        <a:ea typeface="Calibri"/>
                        <a:cs typeface="Times New Roman"/>
                      </a:endParaRPr>
                    </a:p>
                  </a:txBody>
                  <a:tcPr marL="70556" marR="70556" marT="70556" marB="70556" anchor="ctr"/>
                </a:tc>
                <a:tc>
                  <a:txBody>
                    <a:bodyPr/>
                    <a:lstStyle/>
                    <a:p>
                      <a:pPr marL="0" marR="0">
                        <a:lnSpc>
                          <a:spcPts val="1200"/>
                        </a:lnSpc>
                        <a:spcBef>
                          <a:spcPts val="0"/>
                        </a:spcBef>
                        <a:spcAft>
                          <a:spcPts val="1650"/>
                        </a:spcAft>
                      </a:pPr>
                      <a:r>
                        <a:rPr lang="es-ES" sz="1400" b="1" spc="25" dirty="0">
                          <a:solidFill>
                            <a:schemeClr val="tx1"/>
                          </a:solidFill>
                          <a:effectLst/>
                        </a:rPr>
                        <a:t>3</a:t>
                      </a:r>
                      <a:endParaRPr lang="es-ES" sz="1400" b="1" dirty="0">
                        <a:solidFill>
                          <a:schemeClr val="tx1"/>
                        </a:solidFill>
                        <a:effectLst/>
                        <a:latin typeface="Calibri"/>
                        <a:ea typeface="Calibri"/>
                        <a:cs typeface="Times New Roman"/>
                      </a:endParaRPr>
                    </a:p>
                  </a:txBody>
                  <a:tcPr marL="70556" marR="70556" marT="70556" marB="70556" anchor="ctr"/>
                </a:tc>
                <a:tc>
                  <a:txBody>
                    <a:bodyPr/>
                    <a:lstStyle/>
                    <a:p>
                      <a:pPr marL="0" marR="0">
                        <a:lnSpc>
                          <a:spcPts val="1200"/>
                        </a:lnSpc>
                        <a:spcBef>
                          <a:spcPts val="0"/>
                        </a:spcBef>
                        <a:spcAft>
                          <a:spcPts val="1650"/>
                        </a:spcAft>
                      </a:pPr>
                      <a:r>
                        <a:rPr lang="ru-RU" sz="1400" b="1" spc="25" dirty="0" smtClean="0">
                          <a:solidFill>
                            <a:schemeClr val="tx1"/>
                          </a:solidFill>
                          <a:effectLst/>
                        </a:rPr>
                        <a:t>До </a:t>
                      </a:r>
                      <a:r>
                        <a:rPr lang="es-ES" sz="1400" b="1" spc="25" dirty="0" smtClean="0">
                          <a:solidFill>
                            <a:schemeClr val="tx1"/>
                          </a:solidFill>
                          <a:effectLst/>
                        </a:rPr>
                        <a:t>25</a:t>
                      </a:r>
                      <a:endParaRPr lang="es-ES" sz="1400" b="1" dirty="0">
                        <a:solidFill>
                          <a:schemeClr val="tx1"/>
                        </a:solidFill>
                        <a:effectLst/>
                        <a:latin typeface="Calibri"/>
                        <a:ea typeface="Calibri"/>
                        <a:cs typeface="Times New Roman"/>
                      </a:endParaRPr>
                    </a:p>
                  </a:txBody>
                  <a:tcPr marL="70556" marR="70556" marT="70556" marB="70556" anchor="ctr"/>
                </a:tc>
              </a:tr>
              <a:tr h="464412">
                <a:tc>
                  <a:txBody>
                    <a:bodyPr/>
                    <a:lstStyle/>
                    <a:p>
                      <a:pPr marL="0" marR="0">
                        <a:lnSpc>
                          <a:spcPts val="1200"/>
                        </a:lnSpc>
                        <a:spcBef>
                          <a:spcPts val="0"/>
                        </a:spcBef>
                        <a:spcAft>
                          <a:spcPts val="1650"/>
                        </a:spcAft>
                      </a:pPr>
                      <a:r>
                        <a:rPr lang="ru-RU" sz="1400" spc="25" dirty="0" smtClean="0">
                          <a:effectLst/>
                        </a:rPr>
                        <a:t>Количество закрытых групп</a:t>
                      </a:r>
                      <a:endParaRPr lang="es-ES" sz="1400" dirty="0">
                        <a:effectLst/>
                        <a:latin typeface="Calibri"/>
                        <a:ea typeface="Calibri"/>
                        <a:cs typeface="Times New Roman"/>
                      </a:endParaRPr>
                    </a:p>
                  </a:txBody>
                  <a:tcPr marL="70556" marR="70556" marT="70556" marB="70556" anchor="ctr"/>
                </a:tc>
                <a:tc>
                  <a:txBody>
                    <a:bodyPr/>
                    <a:lstStyle/>
                    <a:p>
                      <a:pPr marL="0" marR="0">
                        <a:lnSpc>
                          <a:spcPts val="1200"/>
                        </a:lnSpc>
                        <a:spcBef>
                          <a:spcPts val="0"/>
                        </a:spcBef>
                        <a:spcAft>
                          <a:spcPts val="1650"/>
                        </a:spcAft>
                      </a:pPr>
                      <a:r>
                        <a:rPr lang="es-ES" sz="1400" b="1" spc="25" dirty="0">
                          <a:solidFill>
                            <a:schemeClr val="tx1"/>
                          </a:solidFill>
                          <a:effectLst/>
                        </a:rPr>
                        <a:t>1</a:t>
                      </a:r>
                      <a:endParaRPr lang="es-ES" sz="1400" b="1" dirty="0">
                        <a:solidFill>
                          <a:schemeClr val="tx1"/>
                        </a:solidFill>
                        <a:effectLst/>
                        <a:latin typeface="Calibri"/>
                        <a:ea typeface="Calibri"/>
                        <a:cs typeface="Times New Roman"/>
                      </a:endParaRPr>
                    </a:p>
                  </a:txBody>
                  <a:tcPr marL="70556" marR="70556" marT="70556" marB="70556" anchor="ctr"/>
                </a:tc>
                <a:tc>
                  <a:txBody>
                    <a:bodyPr/>
                    <a:lstStyle/>
                    <a:p>
                      <a:pPr marL="0" marR="0">
                        <a:lnSpc>
                          <a:spcPts val="1200"/>
                        </a:lnSpc>
                        <a:spcBef>
                          <a:spcPts val="0"/>
                        </a:spcBef>
                        <a:spcAft>
                          <a:spcPts val="1650"/>
                        </a:spcAft>
                      </a:pPr>
                      <a:r>
                        <a:rPr lang="ru-RU" sz="1400" b="1" spc="25" dirty="0" smtClean="0">
                          <a:solidFill>
                            <a:schemeClr val="tx1"/>
                          </a:solidFill>
                          <a:effectLst/>
                        </a:rPr>
                        <a:t>Без ограничения</a:t>
                      </a:r>
                      <a:endParaRPr lang="es-ES" sz="1400" b="1" dirty="0">
                        <a:solidFill>
                          <a:schemeClr val="tx1"/>
                        </a:solidFill>
                        <a:effectLst/>
                        <a:latin typeface="Calibri"/>
                        <a:ea typeface="Calibri"/>
                        <a:cs typeface="Times New Roman"/>
                      </a:endParaRPr>
                    </a:p>
                  </a:txBody>
                  <a:tcPr marL="70556" marR="70556" marT="70556" marB="70556" anchor="ctr"/>
                </a:tc>
              </a:tr>
              <a:tr h="464412">
                <a:tc>
                  <a:txBody>
                    <a:bodyPr/>
                    <a:lstStyle/>
                    <a:p>
                      <a:pPr marL="0" marR="0">
                        <a:lnSpc>
                          <a:spcPts val="1200"/>
                        </a:lnSpc>
                        <a:spcBef>
                          <a:spcPts val="0"/>
                        </a:spcBef>
                        <a:spcAft>
                          <a:spcPts val="1650"/>
                        </a:spcAft>
                      </a:pPr>
                      <a:r>
                        <a:rPr lang="ru-RU" sz="1400" spc="25" dirty="0" smtClean="0">
                          <a:effectLst/>
                        </a:rPr>
                        <a:t>Страница</a:t>
                      </a:r>
                      <a:r>
                        <a:rPr lang="ru-RU" sz="1400" spc="25" baseline="0" dirty="0" smtClean="0">
                          <a:effectLst/>
                        </a:rPr>
                        <a:t> Университета</a:t>
                      </a:r>
                      <a:endParaRPr lang="es-ES" sz="1400" dirty="0">
                        <a:effectLst/>
                        <a:latin typeface="Calibri"/>
                        <a:ea typeface="Calibri"/>
                        <a:cs typeface="Times New Roman"/>
                      </a:endParaRPr>
                    </a:p>
                  </a:txBody>
                  <a:tcPr marL="70556" marR="70556" marT="70556" marB="70556" anchor="ctr"/>
                </a:tc>
                <a:tc>
                  <a:txBody>
                    <a:bodyPr/>
                    <a:lstStyle/>
                    <a:p>
                      <a:pPr marL="0" marR="0">
                        <a:lnSpc>
                          <a:spcPts val="1200"/>
                        </a:lnSpc>
                        <a:spcBef>
                          <a:spcPts val="0"/>
                        </a:spcBef>
                        <a:spcAft>
                          <a:spcPts val="1650"/>
                        </a:spcAft>
                      </a:pPr>
                      <a:r>
                        <a:rPr lang="ru-RU" sz="1400" b="1" dirty="0" smtClean="0">
                          <a:solidFill>
                            <a:schemeClr val="tx1"/>
                          </a:solidFill>
                          <a:effectLst/>
                          <a:latin typeface="Calibri"/>
                          <a:ea typeface="Calibri"/>
                          <a:cs typeface="Times New Roman"/>
                        </a:rPr>
                        <a:t>Нет</a:t>
                      </a:r>
                      <a:endParaRPr lang="es-ES" sz="1400" b="1" dirty="0">
                        <a:solidFill>
                          <a:schemeClr val="tx1"/>
                        </a:solidFill>
                        <a:effectLst/>
                        <a:latin typeface="Calibri"/>
                        <a:ea typeface="Calibri"/>
                        <a:cs typeface="Times New Roman"/>
                      </a:endParaRPr>
                    </a:p>
                  </a:txBody>
                  <a:tcPr marL="70556" marR="70556" marT="70556" marB="70556" anchor="ctr"/>
                </a:tc>
                <a:tc>
                  <a:txBody>
                    <a:bodyPr/>
                    <a:lstStyle/>
                    <a:p>
                      <a:pPr marL="0" marR="0">
                        <a:lnSpc>
                          <a:spcPts val="1200"/>
                        </a:lnSpc>
                        <a:spcBef>
                          <a:spcPts val="0"/>
                        </a:spcBef>
                        <a:spcAft>
                          <a:spcPts val="1650"/>
                        </a:spcAft>
                      </a:pPr>
                      <a:r>
                        <a:rPr lang="ru-RU" sz="1400" b="1" spc="25" dirty="0" smtClean="0">
                          <a:solidFill>
                            <a:schemeClr val="tx1"/>
                          </a:solidFill>
                          <a:effectLst/>
                        </a:rPr>
                        <a:t>Да</a:t>
                      </a:r>
                      <a:endParaRPr lang="es-ES" sz="1400" b="1" dirty="0">
                        <a:solidFill>
                          <a:schemeClr val="tx1"/>
                        </a:solidFill>
                        <a:effectLst/>
                        <a:latin typeface="Calibri"/>
                        <a:ea typeface="Calibri"/>
                        <a:cs typeface="Times New Roman"/>
                      </a:endParaRPr>
                    </a:p>
                  </a:txBody>
                  <a:tcPr marL="70556" marR="70556" marT="70556" marB="70556" anchor="ctr"/>
                </a:tc>
              </a:tr>
            </a:tbl>
          </a:graphicData>
        </a:graphic>
      </p:graphicFrame>
    </p:spTree>
    <p:extLst>
      <p:ext uri="{BB962C8B-B14F-4D97-AF65-F5344CB8AC3E}">
        <p14:creationId xmlns:p14="http://schemas.microsoft.com/office/powerpoint/2010/main" val="3888513744"/>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hape 428"/>
          <p:cNvSpPr>
            <a:spLocks noGrp="1"/>
          </p:cNvSpPr>
          <p:nvPr>
            <p:ph type="sldNum" sz="quarter" idx="2"/>
          </p:nvPr>
        </p:nvSpPr>
        <p:spPr>
          <a:xfrm>
            <a:off x="6553200" y="6278071"/>
            <a:ext cx="2133600" cy="243843"/>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sz="1000">
                <a:solidFill>
                  <a:srgbClr val="8F8F8F"/>
                </a:solidFill>
              </a:rPr>
              <a:t>34</a:t>
            </a:fld>
            <a:endParaRPr sz="1000">
              <a:solidFill>
                <a:srgbClr val="8F8F8F"/>
              </a:solidFill>
            </a:endParaRPr>
          </a:p>
        </p:txBody>
      </p:sp>
      <p:sp>
        <p:nvSpPr>
          <p:cNvPr id="429" name="Shape 429"/>
          <p:cNvSpPr>
            <a:spLocks noGrp="1"/>
          </p:cNvSpPr>
          <p:nvPr>
            <p:ph type="title"/>
          </p:nvPr>
        </p:nvSpPr>
        <p:spPr>
          <a:xfrm>
            <a:off x="457200" y="1587821"/>
            <a:ext cx="8229600" cy="1553148"/>
          </a:xfrm>
          <a:prstGeom prst="rect">
            <a:avLst/>
          </a:prstGeom>
        </p:spPr>
        <p:txBody>
          <a:bodyPr lIns="0" tIns="0" rIns="0" bIns="0"/>
          <a:lstStyle/>
          <a:p>
            <a:pPr lvl="0">
              <a:defRPr sz="1800">
                <a:solidFill>
                  <a:srgbClr val="000000"/>
                </a:solidFill>
              </a:defRPr>
            </a:pPr>
            <a:r>
              <a:rPr lang="ru-RU" sz="4000" dirty="0" smtClean="0">
                <a:solidFill>
                  <a:srgbClr val="1E1E1E"/>
                </a:solidFill>
              </a:rPr>
              <a:t>Спасибо за внимание!</a:t>
            </a:r>
            <a:endParaRPr sz="4000" dirty="0">
              <a:solidFill>
                <a:srgbClr val="1E1E1E"/>
              </a:solidFill>
            </a:endParaRPr>
          </a:p>
        </p:txBody>
      </p:sp>
      <p:sp>
        <p:nvSpPr>
          <p:cNvPr id="2" name="Rectangle 1"/>
          <p:cNvSpPr/>
          <p:nvPr/>
        </p:nvSpPr>
        <p:spPr>
          <a:xfrm>
            <a:off x="179512" y="4444663"/>
            <a:ext cx="8568952" cy="1754326"/>
          </a:xfrm>
          <a:prstGeom prst="rect">
            <a:avLst/>
          </a:prstGeom>
        </p:spPr>
        <p:txBody>
          <a:bodyPr wrap="square">
            <a:spAutoFit/>
          </a:bodyPr>
          <a:lstStyle/>
          <a:p>
            <a:pPr marL="86868" indent="0">
              <a:buNone/>
            </a:pPr>
            <a:r>
              <a:rPr lang="ru-RU" b="1" dirty="0">
                <a:latin typeface="Helvetica Neue"/>
              </a:rPr>
              <a:t>Андрей Локтев, </a:t>
            </a:r>
          </a:p>
          <a:p>
            <a:pPr marL="86868" indent="0">
              <a:buNone/>
            </a:pPr>
            <a:r>
              <a:rPr lang="ru-RU" b="1" dirty="0">
                <a:latin typeface="Helvetica Neue"/>
              </a:rPr>
              <a:t>консультант по ключевым информационным решениям Elsevier</a:t>
            </a:r>
          </a:p>
          <a:p>
            <a:pPr marL="86868" indent="0">
              <a:buNone/>
            </a:pPr>
            <a:r>
              <a:rPr lang="ru-RU" b="1" dirty="0">
                <a:latin typeface="Helvetica Neue"/>
              </a:rPr>
              <a:t>e-mail: a.loktev@elsevier.com</a:t>
            </a:r>
            <a:endParaRPr lang="ru-RU" b="1" dirty="0">
              <a:latin typeface="Helvetica Neue"/>
              <a:hlinkClick r:id=""/>
            </a:endParaRPr>
          </a:p>
          <a:p>
            <a:pPr marL="86868" indent="0">
              <a:buNone/>
            </a:pPr>
            <a:r>
              <a:rPr lang="pt-BR" b="1" dirty="0">
                <a:latin typeface="Helvetica Neue"/>
                <a:hlinkClick r:id=""/>
              </a:rPr>
              <a:t>www.facebook.com/ElsevierRussia</a:t>
            </a:r>
          </a:p>
          <a:p>
            <a:pPr marL="86868" indent="0">
              <a:buNone/>
            </a:pPr>
            <a:r>
              <a:rPr lang="pt-BR" b="1" dirty="0">
                <a:latin typeface="Helvetica Neue"/>
                <a:hlinkClick r:id=""/>
              </a:rPr>
              <a:t>www.elsevierscience.ru</a:t>
            </a:r>
            <a:endParaRPr lang="pt-BR" b="1" dirty="0">
              <a:latin typeface="Helvetica Neue"/>
            </a:endParaRPr>
          </a:p>
          <a:p>
            <a:pPr marL="86868" indent="0">
              <a:buNone/>
            </a:pPr>
            <a:r>
              <a:rPr lang="pt-BR" b="1" dirty="0">
                <a:latin typeface="Helvetica Neue"/>
                <a:hlinkClick r:id="rId3"/>
              </a:rPr>
              <a:t>www.</a:t>
            </a:r>
            <a:r>
              <a:rPr lang="en-GB" b="1" dirty="0">
                <a:latin typeface="Helvetica Neue"/>
                <a:hlinkClick r:id="rId3"/>
              </a:rPr>
              <a:t>mendeley.com</a:t>
            </a:r>
            <a:endParaRPr lang="en-US" dirty="0">
              <a:latin typeface="Helvetica Neue"/>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p:cNvSpPr>
          <p:nvPr>
            <p:ph type="title"/>
          </p:nvPr>
        </p:nvSpPr>
        <p:spPr>
          <a:xfrm>
            <a:off x="457200" y="3231099"/>
            <a:ext cx="8229600" cy="1362078"/>
          </a:xfrm>
          <a:prstGeom prst="rect">
            <a:avLst/>
          </a:prstGeom>
        </p:spPr>
        <p:txBody>
          <a:bodyPr lIns="0" tIns="0" rIns="0" bIns="0"/>
          <a:lstStyle/>
          <a:p>
            <a:pPr lvl="0">
              <a:defRPr sz="1800">
                <a:solidFill>
                  <a:srgbClr val="000000"/>
                </a:solidFill>
              </a:defRPr>
            </a:pPr>
            <a:r>
              <a:rPr lang="ru-RU" sz="4000" dirty="0" smtClean="0">
                <a:solidFill>
                  <a:srgbClr val="1E1E1E"/>
                </a:solidFill>
              </a:rPr>
              <a:t>Обзор основных</a:t>
            </a:r>
            <a:br>
              <a:rPr lang="ru-RU" sz="4000" dirty="0" smtClean="0">
                <a:solidFill>
                  <a:srgbClr val="1E1E1E"/>
                </a:solidFill>
              </a:rPr>
            </a:br>
            <a:r>
              <a:rPr lang="ru-RU" sz="4000" dirty="0" smtClean="0">
                <a:solidFill>
                  <a:srgbClr val="1E1E1E"/>
                </a:solidFill>
              </a:rPr>
              <a:t>возможностей</a:t>
            </a:r>
            <a:endParaRPr sz="4000" dirty="0">
              <a:solidFill>
                <a:srgbClr val="1E1E1E"/>
              </a:solidFill>
            </a:endParaRPr>
          </a:p>
        </p:txBody>
      </p:sp>
      <p:sp>
        <p:nvSpPr>
          <p:cNvPr id="98" name="Shape 98"/>
          <p:cNvSpPr>
            <a:spLocks noGrp="1"/>
          </p:cNvSpPr>
          <p:nvPr>
            <p:ph type="body" idx="1"/>
          </p:nvPr>
        </p:nvSpPr>
        <p:spPr>
          <a:xfrm>
            <a:off x="457200" y="4593106"/>
            <a:ext cx="8229600" cy="1500190"/>
          </a:xfrm>
          <a:prstGeom prst="rect">
            <a:avLst/>
          </a:prstGeom>
        </p:spPr>
        <p:txBody>
          <a:bodyPr lIns="0" tIns="0" rIns="0" bIns="0">
            <a:normAutofit/>
          </a:bodyPr>
          <a:lstStyle/>
          <a:p>
            <a:pPr lvl="0">
              <a:defRPr sz="1800">
                <a:solidFill>
                  <a:srgbClr val="000000"/>
                </a:solidFill>
              </a:defRPr>
            </a:pPr>
            <a:r>
              <a:rPr lang="ru-RU" sz="2700" dirty="0" smtClean="0">
                <a:solidFill>
                  <a:srgbClr val="8F8F8F"/>
                </a:solidFill>
              </a:rPr>
              <a:t>Что дает</a:t>
            </a:r>
            <a:r>
              <a:rPr sz="2700" dirty="0" smtClean="0">
                <a:solidFill>
                  <a:srgbClr val="8F8F8F"/>
                </a:solidFill>
              </a:rPr>
              <a:t> </a:t>
            </a:r>
            <a:r>
              <a:rPr sz="2700" dirty="0" err="1">
                <a:solidFill>
                  <a:srgbClr val="8F8F8F"/>
                </a:solidFill>
              </a:rPr>
              <a:t>Mendeley</a:t>
            </a:r>
            <a:endParaRPr sz="2700" dirty="0">
              <a:solidFill>
                <a:srgbClr val="8F8F8F"/>
              </a:solidFill>
            </a:endParaRPr>
          </a:p>
        </p:txBody>
      </p:sp>
      <p:pic>
        <p:nvPicPr>
          <p:cNvPr id="99" name="image17.png"/>
          <p:cNvPicPr/>
          <p:nvPr/>
        </p:nvPicPr>
        <p:blipFill>
          <a:blip r:embed="rId3">
            <a:extLst/>
          </a:blip>
          <a:stretch>
            <a:fillRect/>
          </a:stretch>
        </p:blipFill>
        <p:spPr>
          <a:xfrm>
            <a:off x="4962626" y="1736274"/>
            <a:ext cx="2750075" cy="338545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sldNum" sz="quarter" idx="2"/>
          </p:nvPr>
        </p:nvSpPr>
        <p:spPr>
          <a:xfrm>
            <a:off x="6553200" y="6278071"/>
            <a:ext cx="2133600" cy="243843"/>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448055">
              <a:defRPr sz="900"/>
            </a:lvl1pPr>
          </a:lstStyle>
          <a:p>
            <a:pPr lvl="0">
              <a:defRPr sz="1800">
                <a:solidFill>
                  <a:srgbClr val="000000"/>
                </a:solidFill>
              </a:defRPr>
            </a:pPr>
            <a:fld id="{86CB4B4D-7CA3-9044-876B-883B54F8677D}" type="slidenum">
              <a:rPr sz="900">
                <a:solidFill>
                  <a:srgbClr val="8F8F8F"/>
                </a:solidFill>
              </a:rPr>
              <a:t>5</a:t>
            </a:fld>
            <a:endParaRPr sz="900">
              <a:solidFill>
                <a:srgbClr val="8F8F8F"/>
              </a:solidFill>
            </a:endParaRPr>
          </a:p>
        </p:txBody>
      </p:sp>
      <p:sp>
        <p:nvSpPr>
          <p:cNvPr id="104" name="Shape 104"/>
          <p:cNvSpPr/>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normAutofit/>
          </a:bodyPr>
          <a:lstStyle>
            <a:lvl1pPr>
              <a:defRPr sz="4000">
                <a:solidFill>
                  <a:srgbClr val="1E1E1D"/>
                </a:solidFill>
                <a:latin typeface="+mj-lt"/>
                <a:ea typeface="+mj-ea"/>
                <a:cs typeface="+mj-cs"/>
                <a:sym typeface="Helvetica Neue"/>
              </a:defRPr>
            </a:lvl1pPr>
          </a:lstStyle>
          <a:p>
            <a:pPr lvl="0">
              <a:defRPr sz="1800">
                <a:solidFill>
                  <a:srgbClr val="000000"/>
                </a:solidFill>
              </a:defRPr>
            </a:pPr>
            <a:r>
              <a:rPr lang="ru-RU" sz="4000" dirty="0" smtClean="0">
                <a:solidFill>
                  <a:srgbClr val="1E1E1D"/>
                </a:solidFill>
              </a:rPr>
              <a:t>С чего начать?</a:t>
            </a:r>
            <a:endParaRPr sz="4000" dirty="0">
              <a:solidFill>
                <a:srgbClr val="1E1E1D"/>
              </a:solidFill>
            </a:endParaRPr>
          </a:p>
        </p:txBody>
      </p:sp>
      <p:pic>
        <p:nvPicPr>
          <p:cNvPr id="105" name="image18.png"/>
          <p:cNvPicPr/>
          <p:nvPr/>
        </p:nvPicPr>
        <p:blipFill>
          <a:blip r:embed="rId3">
            <a:extLst/>
          </a:blip>
          <a:stretch>
            <a:fillRect/>
          </a:stretch>
        </p:blipFill>
        <p:spPr>
          <a:xfrm>
            <a:off x="1541465" y="1932721"/>
            <a:ext cx="6061070" cy="3737928"/>
          </a:xfrm>
          <a:prstGeom prst="rect">
            <a:avLst/>
          </a:prstGeom>
          <a:ln w="12700">
            <a:miter lim="400000"/>
          </a:ln>
        </p:spPr>
      </p:pic>
      <p:sp>
        <p:nvSpPr>
          <p:cNvPr id="5" name="Shape 62"/>
          <p:cNvSpPr/>
          <p:nvPr/>
        </p:nvSpPr>
        <p:spPr>
          <a:xfrm>
            <a:off x="3903440" y="5786104"/>
            <a:ext cx="5081535"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ctr">
              <a:defRPr sz="1500">
                <a:solidFill>
                  <a:srgbClr val="1E1E1D"/>
                </a:solidFill>
                <a:latin typeface="+mj-lt"/>
                <a:ea typeface="+mj-ea"/>
                <a:cs typeface="+mj-cs"/>
                <a:sym typeface="Helvetica Neue"/>
              </a:defRPr>
            </a:lvl1pPr>
          </a:lstStyle>
          <a:p>
            <a:pPr lvl="0">
              <a:defRPr sz="1800">
                <a:solidFill>
                  <a:srgbClr val="000000"/>
                </a:solidFill>
              </a:defRPr>
            </a:pPr>
            <a:r>
              <a:rPr lang="en-GB" sz="3600" dirty="0" smtClean="0">
                <a:solidFill>
                  <a:srgbClr val="1E1E1D"/>
                </a:solidFill>
              </a:rPr>
              <a:t>www.mendeley.com</a:t>
            </a:r>
            <a:endParaRPr sz="3600" dirty="0">
              <a:solidFill>
                <a:srgbClr val="1E1E1D"/>
              </a:solidFill>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sz="4000">
                <a:solidFill>
                  <a:srgbClr val="1E1E1D"/>
                </a:solidFill>
              </a:rPr>
              <a:t>Mendeley Desktop</a:t>
            </a:r>
          </a:p>
        </p:txBody>
      </p:sp>
      <p:pic>
        <p:nvPicPr>
          <p:cNvPr id="110" name="image19.png"/>
          <p:cNvPicPr/>
          <p:nvPr/>
        </p:nvPicPr>
        <p:blipFill>
          <a:blip r:embed="rId3">
            <a:extLst/>
          </a:blip>
          <a:stretch>
            <a:fillRect/>
          </a:stretch>
        </p:blipFill>
        <p:spPr>
          <a:xfrm>
            <a:off x="854723" y="1806219"/>
            <a:ext cx="7502939" cy="4157880"/>
          </a:xfrm>
          <a:prstGeom prst="rect">
            <a:avLst/>
          </a:prstGeom>
          <a:ln w="12700">
            <a:miter lim="400000"/>
          </a:ln>
          <a:effectLst>
            <a:outerShdw blurRad="63500" rotWithShape="0">
              <a:srgbClr val="000000">
                <a:alpha val="39999"/>
              </a:srgbClr>
            </a:outerShdw>
          </a:effec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title"/>
          </p:nvPr>
        </p:nvSpPr>
        <p:spPr>
          <a:xfrm>
            <a:off x="457200" y="274638"/>
            <a:ext cx="8229600" cy="1143001"/>
          </a:xfrm>
          <a:prstGeom prst="rect">
            <a:avLst/>
          </a:prstGeom>
        </p:spPr>
        <p:txBody>
          <a:bodyPr lIns="0" tIns="0" rIns="0" bIns="0"/>
          <a:lstStyle>
            <a:lvl1pPr>
              <a:defRPr>
                <a:solidFill>
                  <a:srgbClr val="1E1E1D"/>
                </a:solidFill>
              </a:defRPr>
            </a:lvl1pPr>
          </a:lstStyle>
          <a:p>
            <a:pPr lvl="0">
              <a:defRPr sz="1800">
                <a:solidFill>
                  <a:srgbClr val="000000"/>
                </a:solidFill>
              </a:defRPr>
            </a:pPr>
            <a:r>
              <a:rPr sz="4000">
                <a:solidFill>
                  <a:srgbClr val="1E1E1D"/>
                </a:solidFill>
              </a:rPr>
              <a:t>Mendeley Web</a:t>
            </a:r>
          </a:p>
        </p:txBody>
      </p:sp>
      <p:pic>
        <p:nvPicPr>
          <p:cNvPr id="115" name="image20.png"/>
          <p:cNvPicPr/>
          <p:nvPr/>
        </p:nvPicPr>
        <p:blipFill>
          <a:blip r:embed="rId3">
            <a:extLst/>
          </a:blip>
          <a:stretch>
            <a:fillRect/>
          </a:stretch>
        </p:blipFill>
        <p:spPr>
          <a:xfrm>
            <a:off x="332546" y="1704879"/>
            <a:ext cx="8547294" cy="4114602"/>
          </a:xfrm>
          <a:prstGeom prst="rect">
            <a:avLst/>
          </a:prstGeom>
          <a:ln w="12700">
            <a:miter lim="400000"/>
          </a:ln>
          <a:effectLst>
            <a:outerShdw blurRad="63500" rotWithShape="0">
              <a:srgbClr val="000000">
                <a:alpha val="39999"/>
              </a:srgbClr>
            </a:outerShdw>
          </a:effec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xfrm>
            <a:off x="457200" y="3231099"/>
            <a:ext cx="8229600" cy="1362078"/>
          </a:xfrm>
          <a:prstGeom prst="rect">
            <a:avLst/>
          </a:prstGeom>
        </p:spPr>
        <p:txBody>
          <a:bodyPr/>
          <a:lstStyle/>
          <a:p>
            <a:pPr lvl="0">
              <a:defRPr sz="1800">
                <a:solidFill>
                  <a:srgbClr val="000000"/>
                </a:solidFill>
              </a:defRPr>
            </a:pPr>
            <a:r>
              <a:rPr lang="ru-RU" sz="4000" dirty="0" smtClean="0">
                <a:solidFill>
                  <a:srgbClr val="1E1E1E"/>
                </a:solidFill>
              </a:rPr>
              <a:t>Организация </a:t>
            </a:r>
            <a:br>
              <a:rPr lang="ru-RU" sz="4000" dirty="0" smtClean="0">
                <a:solidFill>
                  <a:srgbClr val="1E1E1E"/>
                </a:solidFill>
              </a:rPr>
            </a:br>
            <a:r>
              <a:rPr lang="ru-RU" sz="4000" dirty="0" smtClean="0">
                <a:solidFill>
                  <a:srgbClr val="1E1E1E"/>
                </a:solidFill>
              </a:rPr>
              <a:t>хранения</a:t>
            </a:r>
            <a:endParaRPr sz="4000" dirty="0">
              <a:solidFill>
                <a:srgbClr val="1E1E1E"/>
              </a:solidFill>
            </a:endParaRPr>
          </a:p>
        </p:txBody>
      </p:sp>
      <p:sp>
        <p:nvSpPr>
          <p:cNvPr id="120" name="Shape 120"/>
          <p:cNvSpPr>
            <a:spLocks noGrp="1"/>
          </p:cNvSpPr>
          <p:nvPr>
            <p:ph type="body" idx="1"/>
          </p:nvPr>
        </p:nvSpPr>
        <p:spPr>
          <a:xfrm>
            <a:off x="457200" y="4483103"/>
            <a:ext cx="8229600" cy="1500190"/>
          </a:xfrm>
          <a:prstGeom prst="rect">
            <a:avLst/>
          </a:prstGeom>
        </p:spPr>
        <p:txBody>
          <a:bodyPr lIns="0" tIns="0" rIns="0" bIns="0">
            <a:normAutofit/>
          </a:bodyPr>
          <a:lstStyle/>
          <a:p>
            <a:pPr lvl="0">
              <a:defRPr sz="1800">
                <a:solidFill>
                  <a:srgbClr val="000000"/>
                </a:solidFill>
              </a:defRPr>
            </a:pPr>
            <a:r>
              <a:rPr lang="ru-RU" sz="2700" dirty="0" smtClean="0">
                <a:solidFill>
                  <a:srgbClr val="8F8F8F"/>
                </a:solidFill>
              </a:rPr>
              <a:t>Наполните библиотеку</a:t>
            </a:r>
            <a:endParaRPr sz="2700" dirty="0">
              <a:solidFill>
                <a:srgbClr val="8F8F8F"/>
              </a:solidFill>
            </a:endParaRPr>
          </a:p>
        </p:txBody>
      </p:sp>
      <p:pic>
        <p:nvPicPr>
          <p:cNvPr id="121" name="image25.png"/>
          <p:cNvPicPr/>
          <p:nvPr/>
        </p:nvPicPr>
        <p:blipFill>
          <a:blip r:embed="rId3">
            <a:extLst/>
          </a:blip>
          <a:stretch>
            <a:fillRect/>
          </a:stretch>
        </p:blipFill>
        <p:spPr>
          <a:xfrm>
            <a:off x="4191603" y="1921122"/>
            <a:ext cx="4292123" cy="3015758"/>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xfrm>
            <a:off x="457200" y="274638"/>
            <a:ext cx="8229600" cy="1143001"/>
          </a:xfrm>
          <a:prstGeom prst="rect">
            <a:avLst/>
          </a:prstGeom>
        </p:spPr>
        <p:txBody>
          <a:bodyPr/>
          <a:lstStyle>
            <a:lvl1pPr>
              <a:defRPr>
                <a:solidFill>
                  <a:srgbClr val="1E1E1D"/>
                </a:solidFill>
              </a:defRPr>
            </a:lvl1pPr>
          </a:lstStyle>
          <a:p>
            <a:pPr lvl="0">
              <a:defRPr sz="1800">
                <a:solidFill>
                  <a:srgbClr val="000000"/>
                </a:solidFill>
              </a:defRPr>
            </a:pPr>
            <a:r>
              <a:rPr lang="ru-RU" sz="4000" dirty="0" smtClean="0">
                <a:solidFill>
                  <a:srgbClr val="1E1E1D"/>
                </a:solidFill>
              </a:rPr>
              <a:t>Как добавить публикации?</a:t>
            </a:r>
            <a:endParaRPr sz="4000" dirty="0">
              <a:solidFill>
                <a:srgbClr val="1E1E1D"/>
              </a:solidFill>
            </a:endParaRPr>
          </a:p>
        </p:txBody>
      </p:sp>
      <p:sp>
        <p:nvSpPr>
          <p:cNvPr id="136" name="Shape 136"/>
          <p:cNvSpPr/>
          <p:nvPr/>
        </p:nvSpPr>
        <p:spPr>
          <a:xfrm>
            <a:off x="530122" y="1931615"/>
            <a:ext cx="3177782"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defRPr>
                <a:solidFill>
                  <a:srgbClr val="000000"/>
                </a:solidFill>
              </a:defRPr>
            </a:pPr>
            <a:r>
              <a:rPr lang="ru-RU" dirty="0" smtClean="0">
                <a:solidFill>
                  <a:srgbClr val="1E1E1D"/>
                </a:solidFill>
                <a:latin typeface="+mj-lt"/>
                <a:ea typeface="+mj-ea"/>
                <a:cs typeface="+mj-cs"/>
                <a:sym typeface="Helvetica Neue"/>
              </a:rPr>
              <a:t>Выберите файл или папку на своем компьютере</a:t>
            </a:r>
            <a:endParaRPr dirty="0">
              <a:solidFill>
                <a:srgbClr val="1E1E1D"/>
              </a:solidFill>
              <a:latin typeface="+mj-lt"/>
              <a:ea typeface="+mj-ea"/>
              <a:cs typeface="+mj-cs"/>
              <a:sym typeface="Helvetica Neue"/>
            </a:endParaRPr>
          </a:p>
        </p:txBody>
      </p:sp>
      <p:sp>
        <p:nvSpPr>
          <p:cNvPr id="137" name="Shape 137"/>
          <p:cNvSpPr/>
          <p:nvPr/>
        </p:nvSpPr>
        <p:spPr>
          <a:xfrm>
            <a:off x="323528" y="2906955"/>
            <a:ext cx="1246378" cy="646327"/>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a:solidFill>
                  <a:srgbClr val="1E1E1D"/>
                </a:solidFill>
                <a:latin typeface="+mj-lt"/>
                <a:ea typeface="+mj-ea"/>
                <a:cs typeface="+mj-cs"/>
                <a:sym typeface="Helvetica Neue"/>
              </a:defRPr>
            </a:lvl1pPr>
          </a:lstStyle>
          <a:p>
            <a:pPr lvl="0">
              <a:defRPr>
                <a:solidFill>
                  <a:srgbClr val="000000"/>
                </a:solidFill>
              </a:defRPr>
            </a:pPr>
            <a:r>
              <a:rPr lang="ru-RU" dirty="0" smtClean="0">
                <a:solidFill>
                  <a:srgbClr val="1E1E1D"/>
                </a:solidFill>
              </a:rPr>
              <a:t>Слежение за папкой</a:t>
            </a:r>
            <a:endParaRPr dirty="0">
              <a:solidFill>
                <a:srgbClr val="1E1E1D"/>
              </a:solidFill>
            </a:endParaRPr>
          </a:p>
        </p:txBody>
      </p:sp>
      <p:sp>
        <p:nvSpPr>
          <p:cNvPr id="138" name="Shape 138"/>
          <p:cNvSpPr/>
          <p:nvPr/>
        </p:nvSpPr>
        <p:spPr>
          <a:xfrm>
            <a:off x="538588" y="3837616"/>
            <a:ext cx="2206652" cy="64632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defRPr>
                <a:solidFill>
                  <a:srgbClr val="000000"/>
                </a:solidFill>
              </a:defRPr>
            </a:pPr>
            <a:r>
              <a:rPr lang="ru-RU" dirty="0" smtClean="0">
                <a:solidFill>
                  <a:srgbClr val="1E1E1D"/>
                </a:solidFill>
                <a:latin typeface="+mj-lt"/>
                <a:ea typeface="+mj-ea"/>
                <a:cs typeface="+mj-cs"/>
                <a:sym typeface="Helvetica Neue"/>
              </a:rPr>
              <a:t>Ручное добавление</a:t>
            </a:r>
          </a:p>
          <a:p>
            <a:pPr lvl="0">
              <a:defRPr>
                <a:solidFill>
                  <a:srgbClr val="000000"/>
                </a:solidFill>
              </a:defRPr>
            </a:pPr>
            <a:r>
              <a:rPr lang="ru-RU" dirty="0" smtClean="0">
                <a:solidFill>
                  <a:srgbClr val="1E1E1D"/>
                </a:solidFill>
                <a:latin typeface="+mj-lt"/>
                <a:ea typeface="+mj-ea"/>
                <a:cs typeface="+mj-cs"/>
                <a:sym typeface="Helvetica Neue"/>
              </a:rPr>
              <a:t>публикаций</a:t>
            </a:r>
            <a:endParaRPr dirty="0">
              <a:solidFill>
                <a:srgbClr val="1E1E1D"/>
              </a:solidFill>
              <a:latin typeface="+mj-lt"/>
              <a:ea typeface="+mj-ea"/>
              <a:cs typeface="+mj-cs"/>
              <a:sym typeface="Helvetica Neue"/>
            </a:endParaRPr>
          </a:p>
        </p:txBody>
      </p:sp>
      <p:pic>
        <p:nvPicPr>
          <p:cNvPr id="139" name="image27.png"/>
          <p:cNvPicPr/>
          <p:nvPr/>
        </p:nvPicPr>
        <p:blipFill>
          <a:blip r:embed="rId3">
            <a:extLst/>
          </a:blip>
          <a:stretch>
            <a:fillRect/>
          </a:stretch>
        </p:blipFill>
        <p:spPr>
          <a:xfrm>
            <a:off x="2907801" y="2682169"/>
            <a:ext cx="5832525" cy="2954689"/>
          </a:xfrm>
          <a:prstGeom prst="rect">
            <a:avLst/>
          </a:prstGeom>
          <a:ln w="12700">
            <a:miter lim="400000"/>
          </a:ln>
          <a:effectLst>
            <a:outerShdw blurRad="63500" rotWithShape="0">
              <a:srgbClr val="000000">
                <a:alpha val="39999"/>
              </a:srgbClr>
            </a:outerShdw>
          </a:effectLst>
        </p:spPr>
      </p:pic>
      <p:sp>
        <p:nvSpPr>
          <p:cNvPr id="140" name="Shape 140"/>
          <p:cNvSpPr/>
          <p:nvPr/>
        </p:nvSpPr>
        <p:spPr>
          <a:xfrm flipV="1">
            <a:off x="1551454" y="3028088"/>
            <a:ext cx="1544235"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41" name="Shape 141"/>
          <p:cNvSpPr/>
          <p:nvPr/>
        </p:nvSpPr>
        <p:spPr>
          <a:xfrm>
            <a:off x="1552465" y="2578319"/>
            <a:ext cx="3" cy="455805"/>
          </a:xfrm>
          <a:prstGeom prst="line">
            <a:avLst/>
          </a:prstGeom>
          <a:ln w="38100" cap="rnd">
            <a:solidFill>
              <a:srgbClr val="AF171F"/>
            </a:solidFill>
            <a:custDash>
              <a:ds d="100000" sp="200000"/>
            </a:custDash>
            <a:round/>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42" name="Shape 142"/>
          <p:cNvSpPr/>
          <p:nvPr/>
        </p:nvSpPr>
        <p:spPr>
          <a:xfrm flipV="1">
            <a:off x="1525861" y="3230115"/>
            <a:ext cx="1569827"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43" name="Shape 143"/>
          <p:cNvSpPr/>
          <p:nvPr/>
        </p:nvSpPr>
        <p:spPr>
          <a:xfrm flipV="1">
            <a:off x="1525861" y="3405675"/>
            <a:ext cx="1569828" cy="3"/>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44" name="Shape 144"/>
          <p:cNvSpPr/>
          <p:nvPr/>
        </p:nvSpPr>
        <p:spPr>
          <a:xfrm>
            <a:off x="1552465" y="3405243"/>
            <a:ext cx="3" cy="455805"/>
          </a:xfrm>
          <a:prstGeom prst="line">
            <a:avLst/>
          </a:prstGeom>
          <a:ln w="38100" cap="rnd">
            <a:solidFill>
              <a:srgbClr val="AF171F"/>
            </a:solidFill>
            <a:custDash>
              <a:ds d="100000" sp="200000"/>
            </a:custDash>
            <a:round/>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
        <p:nvSpPr>
          <p:cNvPr id="145" name="Shape 145"/>
          <p:cNvSpPr/>
          <p:nvPr/>
        </p:nvSpPr>
        <p:spPr>
          <a:xfrm>
            <a:off x="5421738" y="1874034"/>
            <a:ext cx="3428824" cy="553998"/>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defRPr>
                <a:solidFill>
                  <a:srgbClr val="000000"/>
                </a:solidFill>
              </a:defRPr>
            </a:pPr>
            <a:r>
              <a:rPr lang="ru-RU" dirty="0" smtClean="0">
                <a:solidFill>
                  <a:srgbClr val="1E1E1D"/>
                </a:solidFill>
                <a:latin typeface="+mj-lt"/>
                <a:ea typeface="+mj-ea"/>
                <a:cs typeface="+mj-cs"/>
                <a:sym typeface="Helvetica Neue"/>
              </a:rPr>
              <a:t>Импортируйте из другого</a:t>
            </a:r>
          </a:p>
          <a:p>
            <a:pPr lvl="0">
              <a:defRPr>
                <a:solidFill>
                  <a:srgbClr val="000000"/>
                </a:solidFill>
              </a:defRPr>
            </a:pPr>
            <a:r>
              <a:rPr lang="ru-RU" dirty="0" smtClean="0">
                <a:solidFill>
                  <a:srgbClr val="1E1E1D"/>
                </a:solidFill>
                <a:latin typeface="+mj-lt"/>
                <a:ea typeface="+mj-ea"/>
                <a:cs typeface="+mj-cs"/>
                <a:sym typeface="Helvetica Neue"/>
              </a:rPr>
              <a:t>менеджера ссылок  или</a:t>
            </a:r>
            <a:r>
              <a:rPr dirty="0" smtClean="0">
                <a:solidFill>
                  <a:srgbClr val="1E1E1D"/>
                </a:solidFill>
                <a:latin typeface="+mj-lt"/>
                <a:ea typeface="+mj-ea"/>
                <a:cs typeface="+mj-cs"/>
                <a:sym typeface="Helvetica Neue"/>
              </a:rPr>
              <a:t> </a:t>
            </a:r>
            <a:r>
              <a:rPr dirty="0" err="1">
                <a:solidFill>
                  <a:srgbClr val="1E1E1D"/>
                </a:solidFill>
                <a:latin typeface="+mj-lt"/>
                <a:ea typeface="+mj-ea"/>
                <a:cs typeface="+mj-cs"/>
                <a:sym typeface="Helvetica Neue"/>
              </a:rPr>
              <a:t>BibTeX</a:t>
            </a:r>
            <a:endParaRPr dirty="0">
              <a:solidFill>
                <a:srgbClr val="1E1E1D"/>
              </a:solidFill>
              <a:latin typeface="+mj-lt"/>
              <a:ea typeface="+mj-ea"/>
              <a:cs typeface="+mj-cs"/>
              <a:sym typeface="Helvetica Neue"/>
            </a:endParaRPr>
          </a:p>
        </p:txBody>
      </p:sp>
      <p:sp>
        <p:nvSpPr>
          <p:cNvPr id="146" name="Shape 146"/>
          <p:cNvSpPr/>
          <p:nvPr/>
        </p:nvSpPr>
        <p:spPr>
          <a:xfrm>
            <a:off x="6419786" y="2426204"/>
            <a:ext cx="3" cy="1228752"/>
          </a:xfrm>
          <a:prstGeom prst="line">
            <a:avLst/>
          </a:prstGeom>
          <a:ln w="38100" cap="rnd">
            <a:solidFill>
              <a:srgbClr val="AF171F"/>
            </a:solidFill>
            <a:custDash>
              <a:ds d="100000" sp="200000"/>
            </a:custDash>
            <a:round/>
            <a:tailEnd type="triangle"/>
          </a:ln>
          <a:effectLst>
            <a:outerShdw blurRad="38100" dist="20000" dir="5400000" rotWithShape="0">
              <a:srgbClr val="000000">
                <a:alpha val="38000"/>
              </a:srgbClr>
            </a:outerShdw>
          </a:effectLst>
        </p:spPr>
        <p:txBody>
          <a:bodyPr lIns="0" tIns="0" rIns="0" bIns="0"/>
          <a:lstStyle/>
          <a:p>
            <a:pPr lvl="0">
              <a:defRPr sz="1200">
                <a:solidFill>
                  <a:srgbClr val="000000"/>
                </a:solidFill>
              </a:defRPr>
            </a:pPr>
            <a:endParaRPr/>
          </a:p>
        </p:txBody>
      </p:sp>
    </p:spTree>
  </p:cSld>
  <p:clrMapOvr>
    <a:masterClrMapping/>
  </p:clrMapOvr>
  <p:transition spd="med"/>
  <p:timing>
    <p:tnLst>
      <p:par>
        <p:cTn id="1" dur="indefinite" restart="never" fill="hold" nodeType="tmRoot"/>
      </p:par>
    </p:tnLst>
  </p:timing>
</p:sld>
</file>

<file path=ppt/theme/theme1.xml><?xml version="1.0" encoding="utf-8"?>
<a:theme xmlns:a="http://schemas.openxmlformats.org/drawingml/2006/main" name="Default">
  <a:themeElements>
    <a:clrScheme name="Default">
      <a:dk1>
        <a:srgbClr val="3C3C3B"/>
      </a:dk1>
      <a:lt1>
        <a:srgbClr val="FFFFFF"/>
      </a:lt1>
      <a:dk2>
        <a:srgbClr val="A7A7A7"/>
      </a:dk2>
      <a:lt2>
        <a:srgbClr val="535353"/>
      </a:lt2>
      <a:accent1>
        <a:srgbClr val="791223"/>
      </a:accent1>
      <a:accent2>
        <a:srgbClr val="777877"/>
      </a:accent2>
      <a:accent3>
        <a:srgbClr val="C0C1BF"/>
      </a:accent3>
      <a:accent4>
        <a:srgbClr val="3C3C3B"/>
      </a:accent4>
      <a:accent5>
        <a:srgbClr val="6A141A"/>
      </a:accent5>
      <a:accent6>
        <a:srgbClr val="DF6421"/>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9122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C3C3B"/>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9122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C3C3B"/>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791223"/>
      </a:accent1>
      <a:accent2>
        <a:srgbClr val="777877"/>
      </a:accent2>
      <a:accent3>
        <a:srgbClr val="C0C1BF"/>
      </a:accent3>
      <a:accent4>
        <a:srgbClr val="3C3C3B"/>
      </a:accent4>
      <a:accent5>
        <a:srgbClr val="6A141A"/>
      </a:accent5>
      <a:accent6>
        <a:srgbClr val="DF6421"/>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9122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C3C3B"/>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91223"/>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3C3C3B"/>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2706</TotalTime>
  <Words>4096</Words>
  <Application>Microsoft Office PowerPoint</Application>
  <PresentationFormat>On-screen Show (4:3)</PresentationFormat>
  <Paragraphs>253</Paragraphs>
  <Slides>34</Slides>
  <Notes>32</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vt:lpstr>
      <vt:lpstr>Введение в Mendeley</vt:lpstr>
      <vt:lpstr>PowerPoint Presentation</vt:lpstr>
      <vt:lpstr>PowerPoint Presentation</vt:lpstr>
      <vt:lpstr>Обзор основных возможностей</vt:lpstr>
      <vt:lpstr>PowerPoint Presentation</vt:lpstr>
      <vt:lpstr>Mendeley Desktop</vt:lpstr>
      <vt:lpstr>Mendeley Web</vt:lpstr>
      <vt:lpstr>Организация  хранения</vt:lpstr>
      <vt:lpstr>Как добавить публикации?</vt:lpstr>
      <vt:lpstr>Поиск новых публикаций</vt:lpstr>
      <vt:lpstr>Пример использования Web Importer</vt:lpstr>
      <vt:lpstr>Поиск источников в каталоге Mendeley</vt:lpstr>
      <vt:lpstr>Синхронизация</vt:lpstr>
      <vt:lpstr>Управление библиотекой</vt:lpstr>
      <vt:lpstr>Организатор хранения файлов</vt:lpstr>
      <vt:lpstr>Организатор хранения файлов</vt:lpstr>
      <vt:lpstr>Поиск по вашей библиотеке</vt:lpstr>
      <vt:lpstr>PDF Viewer</vt:lpstr>
      <vt:lpstr>Чтение PDF в Mendeley</vt:lpstr>
      <vt:lpstr>Выделение и аннотирование текста</vt:lpstr>
      <vt:lpstr>Создавайте ссылки</vt:lpstr>
      <vt:lpstr>Установите Citation Plug-in</vt:lpstr>
      <vt:lpstr>Добавляйте ссылки прямо из текстового редактора</vt:lpstr>
      <vt:lpstr>После написания статьи  добавьте «Список литературы»</vt:lpstr>
      <vt:lpstr>Выбор стиля цитирования</vt:lpstr>
      <vt:lpstr>Сотрудничайте</vt:lpstr>
      <vt:lpstr>Работайте в группах</vt:lpstr>
      <vt:lpstr> Создайте закрытую группу </vt:lpstr>
      <vt:lpstr>Присоединяйтесь к открытым научным группам</vt:lpstr>
      <vt:lpstr>Создайте свой научный профиль</vt:lpstr>
      <vt:lpstr>Представьте миру свои работы</vt:lpstr>
      <vt:lpstr>Mendeley Institutional Edition</vt:lpstr>
      <vt:lpstr>Mendeley Institutional Edition</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Loktev, Andrey (ELS)</dc:creator>
  <cp:lastModifiedBy>Reed Elsevier</cp:lastModifiedBy>
  <cp:revision>14</cp:revision>
  <dcterms:modified xsi:type="dcterms:W3CDTF">2016-04-05T11:27:51Z</dcterms:modified>
</cp:coreProperties>
</file>