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5" r:id="rId2"/>
  </p:sldMasterIdLst>
  <p:notesMasterIdLst>
    <p:notesMasterId r:id="rId34"/>
  </p:notesMasterIdLst>
  <p:sldIdLst>
    <p:sldId id="256" r:id="rId3"/>
    <p:sldId id="614" r:id="rId4"/>
    <p:sldId id="615" r:id="rId5"/>
    <p:sldId id="616" r:id="rId6"/>
    <p:sldId id="582" r:id="rId7"/>
    <p:sldId id="583" r:id="rId8"/>
    <p:sldId id="585" r:id="rId9"/>
    <p:sldId id="611" r:id="rId10"/>
    <p:sldId id="586" r:id="rId11"/>
    <p:sldId id="587" r:id="rId12"/>
    <p:sldId id="628" r:id="rId13"/>
    <p:sldId id="591" r:id="rId14"/>
    <p:sldId id="617" r:id="rId15"/>
    <p:sldId id="618" r:id="rId16"/>
    <p:sldId id="619" r:id="rId17"/>
    <p:sldId id="620" r:id="rId18"/>
    <p:sldId id="621" r:id="rId19"/>
    <p:sldId id="595" r:id="rId20"/>
    <p:sldId id="604" r:id="rId21"/>
    <p:sldId id="537" r:id="rId22"/>
    <p:sldId id="576" r:id="rId23"/>
    <p:sldId id="623" r:id="rId24"/>
    <p:sldId id="626" r:id="rId25"/>
    <p:sldId id="624" r:id="rId26"/>
    <p:sldId id="625" r:id="rId27"/>
    <p:sldId id="627" r:id="rId28"/>
    <p:sldId id="606" r:id="rId29"/>
    <p:sldId id="577" r:id="rId30"/>
    <p:sldId id="592" r:id="rId31"/>
    <p:sldId id="593" r:id="rId32"/>
    <p:sldId id="62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8099" autoAdjust="0"/>
  </p:normalViewPr>
  <p:slideViewPr>
    <p:cSldViewPr>
      <p:cViewPr>
        <p:scale>
          <a:sx n="60" d="100"/>
          <a:sy n="60" d="100"/>
        </p:scale>
        <p:origin x="-1566" y="-102"/>
      </p:cViewPr>
      <p:guideLst>
        <p:guide orient="horz" pos="2160"/>
        <p:guide pos="2880"/>
      </p:guideLst>
    </p:cSldViewPr>
  </p:slideViewPr>
  <p:outlineViewPr>
    <p:cViewPr>
      <p:scale>
        <a:sx n="33" d="100"/>
        <a:sy n="33" d="100"/>
      </p:scale>
      <p:origin x="0" y="7740"/>
    </p:cViewPr>
  </p:outlineViewPr>
  <p:notesTextViewPr>
    <p:cViewPr>
      <p:scale>
        <a:sx n="1" d="1"/>
        <a:sy n="1" d="1"/>
      </p:scale>
      <p:origin x="0" y="0"/>
    </p:cViewPr>
  </p:notesTextViewPr>
  <p:sorterViewPr>
    <p:cViewPr>
      <p:scale>
        <a:sx n="66" d="100"/>
        <a:sy n="66"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9FC92-148B-445E-A1E9-FE1455E40A81}" type="datetimeFigureOut">
              <a:rPr lang="en-US" smtClean="0"/>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C6B37-F2B8-4282-8438-1BD041CCB29F}" type="slidenum">
              <a:rPr lang="en-US" smtClean="0"/>
              <a:t>‹#›</a:t>
            </a:fld>
            <a:endParaRPr lang="en-US"/>
          </a:p>
        </p:txBody>
      </p:sp>
    </p:spTree>
    <p:extLst>
      <p:ext uri="{BB962C8B-B14F-4D97-AF65-F5344CB8AC3E}">
        <p14:creationId xmlns:p14="http://schemas.microsoft.com/office/powerpoint/2010/main" val="2744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a:lnSpc>
                <a:spcPct val="80000"/>
              </a:lnSpc>
            </a:pPr>
            <a:r>
              <a:rPr lang="en-US" sz="600" dirty="0" smtClean="0">
                <a:latin typeface="Arial" charset="0"/>
                <a:cs typeface="Tahoma" charset="0"/>
              </a:rPr>
              <a:t>At the heart of these activities is a research process. This process is overseen by the administrators and conducted on a daily basis by faculty and the students. The content, tools and navigational expertise to underpin this process are supplied by the library.</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The research process consists of 4 stages and is consistent with the production of world-class research articles, ground breaking patents, contract research and high quality theses and dissertations.</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These 4 stages are: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Reading </a:t>
            </a:r>
            <a:r>
              <a:rPr lang="en-US" sz="600" dirty="0" smtClean="0">
                <a:latin typeface="Arial" charset="0"/>
                <a:cs typeface="Tahoma" charset="0"/>
              </a:rPr>
              <a:t>– Assembling relevant materials on a given topic and understanding the breadth of relevant content, getting perspective before coming to a particular intellectual position</a:t>
            </a:r>
          </a:p>
          <a:p>
            <a:pPr>
              <a:lnSpc>
                <a:spcPct val="80000"/>
              </a:lnSpc>
            </a:pPr>
            <a:r>
              <a:rPr lang="en-US" sz="600" b="1" dirty="0" smtClean="0">
                <a:latin typeface="Arial" charset="0"/>
                <a:cs typeface="Tahoma" charset="0"/>
              </a:rPr>
              <a:t>Investigation </a:t>
            </a:r>
            <a:r>
              <a:rPr lang="en-US" sz="600" dirty="0" smtClean="0">
                <a:latin typeface="Arial" charset="0"/>
                <a:cs typeface="Tahoma" charset="0"/>
              </a:rPr>
              <a:t>– Once a position has been taken, the researcher must provide evidence to substantiate their position, a record of which must be created so they can gain credibility</a:t>
            </a:r>
          </a:p>
          <a:p>
            <a:pPr>
              <a:lnSpc>
                <a:spcPct val="80000"/>
              </a:lnSpc>
            </a:pPr>
            <a:r>
              <a:rPr lang="en-US" sz="600" b="1" dirty="0" smtClean="0">
                <a:latin typeface="Arial" charset="0"/>
                <a:cs typeface="Tahoma" charset="0"/>
              </a:rPr>
              <a:t>Certification</a:t>
            </a:r>
            <a:r>
              <a:rPr lang="en-US" sz="600" dirty="0" smtClean="0">
                <a:latin typeface="Arial" charset="0"/>
                <a:cs typeface="Tahoma" charset="0"/>
              </a:rPr>
              <a:t> – The researcher creates a record by publishing their findings in an official format</a:t>
            </a:r>
          </a:p>
          <a:p>
            <a:pPr>
              <a:lnSpc>
                <a:spcPct val="80000"/>
              </a:lnSpc>
            </a:pPr>
            <a:r>
              <a:rPr lang="en-US" sz="600" b="1" dirty="0" smtClean="0">
                <a:latin typeface="Arial" charset="0"/>
                <a:cs typeface="Tahoma" charset="0"/>
              </a:rPr>
              <a:t>Dissemination </a:t>
            </a:r>
            <a:r>
              <a:rPr lang="en-US" sz="600" dirty="0" smtClean="0">
                <a:latin typeface="Arial" charset="0"/>
                <a:cs typeface="Tahoma" charset="0"/>
              </a:rPr>
              <a:t>- The findings are shared with the appropriate target audience, or adjacent audiences that can make further use of the researcher’s findings</a:t>
            </a:r>
          </a:p>
          <a:p>
            <a:pPr>
              <a:lnSpc>
                <a:spcPct val="80000"/>
              </a:lnSpc>
            </a:pPr>
            <a:r>
              <a:rPr lang="en-US" sz="600" dirty="0" smtClean="0">
                <a:latin typeface="Arial" charset="0"/>
                <a:cs typeface="Tahoma" charset="0"/>
              </a:rPr>
              <a:t> </a:t>
            </a:r>
          </a:p>
          <a:p>
            <a:pPr>
              <a:lnSpc>
                <a:spcPct val="80000"/>
              </a:lnSpc>
            </a:pPr>
            <a:r>
              <a:rPr lang="en-US" sz="600" dirty="0" smtClean="0">
                <a:latin typeface="Arial" charset="0"/>
                <a:cs typeface="Tahoma" charset="0"/>
              </a:rPr>
              <a:t>Scientific, technical and medical publishers provide indispensable support to the researcher in each of the 4 stages of the research process:</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read effectively</a:t>
            </a:r>
            <a:r>
              <a:rPr lang="en-US" sz="600" dirty="0" smtClean="0">
                <a:latin typeface="Arial" charset="0"/>
                <a:cs typeface="Tahoma" charset="0"/>
              </a:rPr>
              <a:t>, the researcher must have access to a breath and depth of the world’s high quality content</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investigate</a:t>
            </a:r>
            <a:r>
              <a:rPr lang="en-US" sz="600" dirty="0" smtClean="0">
                <a:latin typeface="Arial" charset="0"/>
                <a:cs typeface="Tahoma" charset="0"/>
              </a:rPr>
              <a:t>, the researcher must have access to the field’s leading experts and authorities so that they can cite their works where appropriate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certify</a:t>
            </a:r>
            <a:r>
              <a:rPr lang="en-US" sz="600" dirty="0" smtClean="0">
                <a:latin typeface="Arial" charset="0"/>
                <a:cs typeface="Tahoma" charset="0"/>
              </a:rPr>
              <a:t>, they must have access to a pan-global and rigorous publishing process with referees to ensure the findings contribute something new and valuable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disseminate</a:t>
            </a:r>
            <a:r>
              <a:rPr lang="en-US" sz="600" dirty="0" smtClean="0">
                <a:latin typeface="Arial" charset="0"/>
                <a:cs typeface="Tahoma" charset="0"/>
              </a:rPr>
              <a:t>, they must publish in a medium that has comprehensive reach to the global scientific, technical and medical community of scholars, policy makers and industry professionals</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This research process can be thought of as a production wheel. As the wheel of production increases in velocity and the researchers work with better insights, efficiency and visibility, so too, does the university get closer to achieving its desired outcomes. It rests on the shoulders of the publisher to provide the very best support to accelerate the wheel.</a:t>
            </a:r>
          </a:p>
          <a:p>
            <a:pPr>
              <a:lnSpc>
                <a:spcPct val="80000"/>
              </a:lnSpc>
            </a:pPr>
            <a:endParaRPr lang="en-US" sz="600" dirty="0" smtClean="0">
              <a:latin typeface="Arial" charset="0"/>
              <a:cs typeface="Tahoma" charset="0"/>
            </a:endParaRPr>
          </a:p>
          <a:p>
            <a:pPr>
              <a:lnSpc>
                <a:spcPct val="80000"/>
              </a:lnSpc>
            </a:pPr>
            <a:r>
              <a:rPr lang="en-US" sz="600" dirty="0" err="1" smtClean="0">
                <a:latin typeface="Arial" charset="0"/>
                <a:cs typeface="Tahoma" charset="0"/>
              </a:rPr>
              <a:t>SciVerse</a:t>
            </a:r>
            <a:r>
              <a:rPr lang="en-US" sz="600" dirty="0" smtClean="0">
                <a:latin typeface="Arial" charset="0"/>
                <a:cs typeface="Tahoma" charset="0"/>
              </a:rPr>
              <a:t> ScienceDirect is the best-in-class STM platform for managing and accelerating the research process. </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It is best-in-class based on the key pillars of </a:t>
            </a:r>
            <a:r>
              <a:rPr lang="en-US" sz="600" b="1" dirty="0" smtClean="0">
                <a:latin typeface="Arial" charset="0"/>
                <a:cs typeface="Tahoma" charset="0"/>
              </a:rPr>
              <a:t>content coverage &amp; quality, impact, </a:t>
            </a:r>
            <a:r>
              <a:rPr lang="en-US" sz="600" dirty="0" smtClean="0">
                <a:latin typeface="Arial" charset="0"/>
                <a:cs typeface="Tahoma" charset="0"/>
              </a:rPr>
              <a:t>and</a:t>
            </a:r>
            <a:r>
              <a:rPr lang="en-US" sz="600" b="1" dirty="0" smtClean="0">
                <a:latin typeface="Arial" charset="0"/>
                <a:cs typeface="Tahoma" charset="0"/>
              </a:rPr>
              <a:t> platform innovation</a:t>
            </a:r>
            <a:r>
              <a:rPr lang="en-US" sz="600" dirty="0" smtClean="0">
                <a:latin typeface="Arial" charset="0"/>
                <a:cs typeface="Tahoma" charset="0"/>
              </a:rPr>
              <a:t>.</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We will now present you with a body of evidence to illustrate </a:t>
            </a:r>
            <a:r>
              <a:rPr lang="en-US" sz="600" dirty="0" err="1" smtClean="0">
                <a:latin typeface="Arial" charset="0"/>
                <a:cs typeface="Tahoma" charset="0"/>
              </a:rPr>
              <a:t>ScienceDirect’s</a:t>
            </a:r>
            <a:r>
              <a:rPr lang="en-US" sz="600" dirty="0" smtClean="0">
                <a:latin typeface="Arial" charset="0"/>
                <a:cs typeface="Tahoma" charset="0"/>
              </a:rPr>
              <a:t> best-in-class position.</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We will show you how ScienceDirect has already supported your university and community members in achieving key objectives to date. </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At the end, we hope to leave you with confidence to believe that ScienceDirect can be the trusted, preferred platform on which to build your strategies and goals for success going forward.</a:t>
            </a:r>
          </a:p>
          <a:p>
            <a:pPr eaLnBrk="1">
              <a:lnSpc>
                <a:spcPct val="80000"/>
              </a:lnSpc>
              <a:spcBef>
                <a:spcPct val="0"/>
              </a:spcBef>
            </a:pPr>
            <a:endParaRPr lang="en-US" sz="600" dirty="0" smtClean="0">
              <a:solidFill>
                <a:srgbClr val="000000"/>
              </a:solidFill>
              <a:latin typeface="Arial" charset="0"/>
              <a:cs typeface="Tahoma" charset="0"/>
            </a:endParaRPr>
          </a:p>
          <a:p>
            <a:pPr>
              <a:lnSpc>
                <a:spcPct val="80000"/>
              </a:lnSpc>
            </a:pPr>
            <a:endParaRPr lang="en-US" sz="600" dirty="0" smtClean="0">
              <a:latin typeface="Times New Roman" charset="0"/>
            </a:endParaRPr>
          </a:p>
        </p:txBody>
      </p:sp>
      <p:sp>
        <p:nvSpPr>
          <p:cNvPr id="162820" name="Slide Number Placeholder 3"/>
          <p:cNvSpPr>
            <a:spLocks noGrp="1"/>
          </p:cNvSpPr>
          <p:nvPr>
            <p:ph type="sldNum" sz="quarter" idx="5"/>
          </p:nvPr>
        </p:nvSpPr>
        <p:spPr>
          <a:noFill/>
        </p:spPr>
        <p:txBody>
          <a:bodyPr/>
          <a:lstStyle/>
          <a:p>
            <a:fld id="{D7605CB9-EE77-4290-87DC-D356987D22C4}" type="slidenum">
              <a:rPr lang="en-GB"/>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13</a:t>
            </a:fld>
            <a:endParaRPr lang="en-US"/>
          </a:p>
        </p:txBody>
      </p:sp>
    </p:spTree>
    <p:extLst>
      <p:ext uri="{BB962C8B-B14F-4D97-AF65-F5344CB8AC3E}">
        <p14:creationId xmlns:p14="http://schemas.microsoft.com/office/powerpoint/2010/main" val="341081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Поисковые</a:t>
            </a:r>
            <a:r>
              <a:rPr lang="ru-RU" baseline="0" dirty="0" smtClean="0"/>
              <a:t> инструменты </a:t>
            </a:r>
            <a:r>
              <a:rPr lang="en-GB" baseline="0" dirty="0" smtClean="0"/>
              <a:t>ScienceDirect </a:t>
            </a:r>
            <a:r>
              <a:rPr lang="ru-RU" baseline="0" dirty="0" smtClean="0"/>
              <a:t>охватывают все материалы </a:t>
            </a:r>
            <a:r>
              <a:rPr lang="en-GB" baseline="0" dirty="0" smtClean="0"/>
              <a:t>Elsevier </a:t>
            </a:r>
            <a:r>
              <a:rPr lang="ru-RU" baseline="0" dirty="0" smtClean="0"/>
              <a:t>и позволяют найти необходимый научный контент независимо от того, в каком издании он был опубликован.</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14</a:t>
            </a:fld>
            <a:endParaRPr lang="en-US"/>
          </a:p>
        </p:txBody>
      </p:sp>
    </p:spTree>
    <p:extLst>
      <p:ext uri="{BB962C8B-B14F-4D97-AF65-F5344CB8AC3E}">
        <p14:creationId xmlns:p14="http://schemas.microsoft.com/office/powerpoint/2010/main" val="130766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Широкие возможности фильтрации результатов позволяют сформировать максимально подходящий</a:t>
            </a:r>
            <a:r>
              <a:rPr lang="ru-RU" baseline="0" dirty="0" smtClean="0"/>
              <a:t> список результатов поиска. Полученный запрос можно сохранить и получать уведомления при появлении новых, удовлетворяющих ему результов.</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16</a:t>
            </a:fld>
            <a:endParaRPr lang="en-US"/>
          </a:p>
        </p:txBody>
      </p:sp>
    </p:spTree>
    <p:extLst>
      <p:ext uri="{BB962C8B-B14F-4D97-AF65-F5344CB8AC3E}">
        <p14:creationId xmlns:p14="http://schemas.microsoft.com/office/powerpoint/2010/main" val="65035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Широкие возможности фильтрации результатов позволяют сформировать максимально подходящий</a:t>
            </a:r>
            <a:r>
              <a:rPr lang="ru-RU" baseline="0" dirty="0" smtClean="0"/>
              <a:t> список результатов поиска. Полученный запрос можно сохранить и получать уведомления при появлении новых, удовлетворяющих ему результов.</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17</a:t>
            </a:fld>
            <a:endParaRPr lang="en-US"/>
          </a:p>
        </p:txBody>
      </p:sp>
    </p:spTree>
    <p:extLst>
      <p:ext uri="{BB962C8B-B14F-4D97-AF65-F5344CB8AC3E}">
        <p14:creationId xmlns:p14="http://schemas.microsoft.com/office/powerpoint/2010/main" val="65035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0" dirty="0" smtClean="0"/>
              <a:t>При</a:t>
            </a:r>
            <a:r>
              <a:rPr lang="ru-RU" b="0" baseline="0" dirty="0" smtClean="0"/>
              <a:t> отображении статьи </a:t>
            </a:r>
            <a:r>
              <a:rPr lang="en-GB" b="0" baseline="0" dirty="0" smtClean="0"/>
              <a:t>ScienceDirect </a:t>
            </a:r>
            <a:r>
              <a:rPr lang="ru-RU" b="0" baseline="0" dirty="0" smtClean="0"/>
              <a:t>использует эргономичный трехэкранный режим, не дающий глазам устать.</a:t>
            </a:r>
          </a:p>
          <a:p>
            <a:r>
              <a:rPr lang="ru-RU" b="0" baseline="0" dirty="0" smtClean="0"/>
              <a:t>Открывая любую статью пользователь обязательно получает контактную информацию авторов статей, а также несколько «рекомендованных» статей – близких по теме статей, подобранных на основе поведенческого анализа других пользователей, ранее читавших открытую статью.</a:t>
            </a:r>
            <a:endParaRPr lang="en-US" b="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18</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Наличие трехоконного режима позволяет</a:t>
            </a:r>
            <a:r>
              <a:rPr lang="ru-RU" baseline="0" dirty="0" smtClean="0"/>
              <a:t> работать со ссылками и рисунками в тексте не отвлекась от основного текста статьи </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19</a:t>
            </a:fld>
            <a:endParaRPr lang="en-US"/>
          </a:p>
        </p:txBody>
      </p:sp>
    </p:spTree>
    <p:extLst>
      <p:ext uri="{BB962C8B-B14F-4D97-AF65-F5344CB8AC3E}">
        <p14:creationId xmlns:p14="http://schemas.microsoft.com/office/powerpoint/2010/main" val="231279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20</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Elsevier</a:t>
            </a:r>
            <a:r>
              <a:rPr lang="en-GB" baseline="0" dirty="0" smtClean="0"/>
              <a:t> </a:t>
            </a:r>
            <a:r>
              <a:rPr lang="ru-RU" baseline="0" dirty="0" smtClean="0"/>
              <a:t>предлагает не только поиск по статьям, но и по изображениям. Каждое изображение может быть сразу сохранено как слайд </a:t>
            </a:r>
            <a:r>
              <a:rPr lang="en-GB" baseline="0" dirty="0" smtClean="0"/>
              <a:t>PowerPoint </a:t>
            </a:r>
            <a:r>
              <a:rPr lang="ru-RU" baseline="0" dirty="0" smtClean="0"/>
              <a:t>с необходимой подписью и копирайтом.</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21</a:t>
            </a:fld>
            <a:endParaRPr lang="en-US"/>
          </a:p>
        </p:txBody>
      </p:sp>
    </p:spTree>
    <p:extLst>
      <p:ext uri="{BB962C8B-B14F-4D97-AF65-F5344CB8AC3E}">
        <p14:creationId xmlns:p14="http://schemas.microsoft.com/office/powerpoint/2010/main" val="298866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Наличие трехоконного режима позволяет</a:t>
            </a:r>
            <a:r>
              <a:rPr lang="ru-RU" baseline="0" dirty="0" smtClean="0"/>
              <a:t> работать со ссылками и рисунками в тексте не отвлекась от основного текста статьи </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22</a:t>
            </a:fld>
            <a:endParaRPr lang="en-US"/>
          </a:p>
        </p:txBody>
      </p:sp>
    </p:spTree>
    <p:extLst>
      <p:ext uri="{BB962C8B-B14F-4D97-AF65-F5344CB8AC3E}">
        <p14:creationId xmlns:p14="http://schemas.microsoft.com/office/powerpoint/2010/main" val="231279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ScienceDirect </a:t>
            </a:r>
            <a:r>
              <a:rPr lang="ru-RU" dirty="0" smtClean="0"/>
              <a:t>предлагает удобные возможности</a:t>
            </a:r>
            <a:r>
              <a:rPr lang="ru-RU" baseline="0" dirty="0" smtClean="0"/>
              <a:t> персонализации, в том числе настройки уведомлений и отчеты о достпных пользователю книгах и журналах.</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27</a:t>
            </a:fld>
            <a:endParaRPr lang="en-US"/>
          </a:p>
        </p:txBody>
      </p:sp>
    </p:spTree>
    <p:extLst>
      <p:ext uri="{BB962C8B-B14F-4D97-AF65-F5344CB8AC3E}">
        <p14:creationId xmlns:p14="http://schemas.microsoft.com/office/powerpoint/2010/main" val="219114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srgbClr val="800080"/>
              </a:buClr>
              <a:defRPr/>
            </a:pPr>
            <a:fld id="{84924A3C-0930-45F6-B937-79F1D5E2F2C6}" type="slidenum">
              <a:rPr lang="en-GB" smtClean="0">
                <a:solidFill>
                  <a:prstClr val="black"/>
                </a:solidFill>
              </a:rPr>
              <a:pPr>
                <a:buClr>
                  <a:srgbClr val="800080"/>
                </a:buClr>
                <a:defRPr/>
              </a:pPr>
              <a:t>3</a:t>
            </a:fld>
            <a:endParaRPr lang="en-GB" dirty="0">
              <a:solidFill>
                <a:prstClr val="black"/>
              </a:solidFill>
            </a:endParaRPr>
          </a:p>
        </p:txBody>
      </p:sp>
    </p:spTree>
    <p:extLst>
      <p:ext uri="{BB962C8B-B14F-4D97-AF65-F5344CB8AC3E}">
        <p14:creationId xmlns:p14="http://schemas.microsoft.com/office/powerpoint/2010/main" val="1963997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Пользователь</a:t>
            </a:r>
            <a:r>
              <a:rPr lang="ru-RU" baseline="0" dirty="0" smtClean="0"/>
              <a:t> может подписаться не только на результаты поиска, но и на новые выпуски любого заинтересовавшего его журнала.</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28</a:t>
            </a:fld>
            <a:endParaRPr lang="en-US"/>
          </a:p>
        </p:txBody>
      </p:sp>
    </p:spTree>
    <p:extLst>
      <p:ext uri="{BB962C8B-B14F-4D97-AF65-F5344CB8AC3E}">
        <p14:creationId xmlns:p14="http://schemas.microsoft.com/office/powerpoint/2010/main" val="1930372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рамках тесного сотрдуничества </a:t>
            </a:r>
            <a:r>
              <a:rPr lang="en-GB" dirty="0" err="1" smtClean="0"/>
              <a:t>Mendeley</a:t>
            </a:r>
            <a:r>
              <a:rPr lang="en-GB" dirty="0" smtClean="0"/>
              <a:t> ScienceDirect</a:t>
            </a:r>
            <a:r>
              <a:rPr lang="en-GB" baseline="0" dirty="0" smtClean="0"/>
              <a:t> </a:t>
            </a:r>
            <a:r>
              <a:rPr lang="ru-RU" baseline="0" dirty="0" smtClean="0"/>
              <a:t>предлагает удобные механизмы экспорта статей в </a:t>
            </a:r>
            <a:r>
              <a:rPr lang="en-GB" baseline="0" dirty="0" smtClean="0"/>
              <a:t>reference manager. </a:t>
            </a:r>
            <a:endParaRPr lang="en-US" dirty="0"/>
          </a:p>
        </p:txBody>
      </p:sp>
    </p:spTree>
    <p:extLst>
      <p:ext uri="{BB962C8B-B14F-4D97-AF65-F5344CB8AC3E}">
        <p14:creationId xmlns:p14="http://schemas.microsoft.com/office/powerpoint/2010/main" val="10125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ScienceDirect</a:t>
            </a:r>
            <a:r>
              <a:rPr lang="en-GB" baseline="0" dirty="0" smtClean="0"/>
              <a:t> Top 25 –</a:t>
            </a:r>
            <a:r>
              <a:rPr lang="ru-RU" baseline="0" dirty="0" smtClean="0"/>
              <a:t>дайджест самых актуальных статей по 20 научным областям. При формировании дайджест учитываются не столько цитирования статей, сколько обращения и скачивания статей, что позволеят значительно раньше отследить самые передовые тренды. Инструмент находится в свободном доступе!</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30</a:t>
            </a:fld>
            <a:endParaRPr lang="en-US"/>
          </a:p>
        </p:txBody>
      </p:sp>
    </p:spTree>
    <p:extLst>
      <p:ext uri="{BB962C8B-B14F-4D97-AF65-F5344CB8AC3E}">
        <p14:creationId xmlns:p14="http://schemas.microsoft.com/office/powerpoint/2010/main" val="3038802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charset="0"/>
              </a:defRPr>
            </a:lvl1pPr>
            <a:lvl2pPr marL="729057" indent="-280406" defTabSz="906648" eaLnBrk="0" hangingPunct="0">
              <a:spcBef>
                <a:spcPct val="30000"/>
              </a:spcBef>
              <a:defRPr kumimoji="1" sz="1200">
                <a:solidFill>
                  <a:schemeClr val="tx1"/>
                </a:solidFill>
                <a:latin typeface="Times New Roman" pitchFamily="18" charset="0"/>
                <a:cs typeface="Arial" charset="0"/>
              </a:defRPr>
            </a:lvl2pPr>
            <a:lvl3pPr marL="1121626" indent="-224325" defTabSz="906648" eaLnBrk="0" hangingPunct="0">
              <a:spcBef>
                <a:spcPct val="30000"/>
              </a:spcBef>
              <a:defRPr kumimoji="1" sz="1200">
                <a:solidFill>
                  <a:schemeClr val="tx1"/>
                </a:solidFill>
                <a:latin typeface="Times New Roman" pitchFamily="18" charset="0"/>
                <a:cs typeface="Arial" charset="0"/>
              </a:defRPr>
            </a:lvl3pPr>
            <a:lvl4pPr marL="1570276" indent="-224325" defTabSz="906648" eaLnBrk="0" hangingPunct="0">
              <a:spcBef>
                <a:spcPct val="30000"/>
              </a:spcBef>
              <a:defRPr kumimoji="1" sz="1200">
                <a:solidFill>
                  <a:schemeClr val="tx1"/>
                </a:solidFill>
                <a:latin typeface="Times New Roman" pitchFamily="18" charset="0"/>
                <a:cs typeface="Arial" charset="0"/>
              </a:defRPr>
            </a:lvl4pPr>
            <a:lvl5pPr marL="2018927" indent="-224325" defTabSz="906648" eaLnBrk="0" hangingPunct="0">
              <a:spcBef>
                <a:spcPct val="30000"/>
              </a:spcBef>
              <a:defRPr kumimoji="1" sz="1200">
                <a:solidFill>
                  <a:schemeClr val="tx1"/>
                </a:solidFill>
                <a:latin typeface="Times New Roman" pitchFamily="18" charset="0"/>
                <a:cs typeface="Arial"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9pPr>
          </a:lstStyle>
          <a:p>
            <a:pPr eaLnBrk="1" hangingPunct="1">
              <a:spcBef>
                <a:spcPct val="0"/>
              </a:spcBef>
            </a:pPr>
            <a:fld id="{45D8F002-C4B2-44AA-A01B-DFD90C1A5F38}" type="slidenum">
              <a:rPr kumimoji="0" lang="en-US" altLang="en-US" smtClean="0"/>
              <a:pPr eaLnBrk="1" hangingPunct="1">
                <a:spcBef>
                  <a:spcPct val="0"/>
                </a:spcBef>
              </a:pPr>
              <a:t>31</a:t>
            </a:fld>
            <a:endParaRPr kumimoji="0"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cs typeface="Arial" charset="0"/>
              </a:rPr>
              <a:t>ScienceDirect is much more than a document repository for full-text journals and books:  It is a sophisticated online research tool, providing insights, answers and ideas that help you take your  work to the next level.</a:t>
            </a:r>
            <a:endParaRPr lang="ru-RU" altLang="en-US"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Elsevier </a:t>
            </a:r>
            <a:r>
              <a:rPr lang="ru-RU" dirty="0" smtClean="0"/>
              <a:t>публикует ведущие мировые журналы</a:t>
            </a:r>
            <a:r>
              <a:rPr lang="ru-RU" baseline="0" dirty="0" smtClean="0"/>
              <a:t> по материаловеднию, энергетике, экономике, физике и другим областям.</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8</a:t>
            </a:fld>
            <a:endParaRPr lang="en-US"/>
          </a:p>
        </p:txBody>
      </p:sp>
    </p:spTree>
    <p:extLst>
      <p:ext uri="{BB962C8B-B14F-4D97-AF65-F5344CB8AC3E}">
        <p14:creationId xmlns:p14="http://schemas.microsoft.com/office/powerpoint/2010/main" val="135381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Elsevier</a:t>
            </a:r>
            <a:r>
              <a:rPr lang="en-GB" baseline="0" dirty="0" smtClean="0"/>
              <a:t> </a:t>
            </a:r>
            <a:r>
              <a:rPr lang="ru-RU" baseline="0" dirty="0" smtClean="0"/>
              <a:t>запускает новые журналы по новым, активно развивающимся областям науки – молекулярная астрофизика, </a:t>
            </a:r>
            <a:r>
              <a:rPr lang="en-GB" baseline="0" dirty="0" smtClean="0"/>
              <a:t>Big Data</a:t>
            </a: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Ежегодно</a:t>
            </a:r>
            <a:r>
              <a:rPr lang="ru-RU" baseline="0" dirty="0" smtClean="0"/>
              <a:t> </a:t>
            </a:r>
            <a:r>
              <a:rPr lang="en-GB" baseline="0" dirty="0" smtClean="0"/>
              <a:t>Elsevier </a:t>
            </a:r>
            <a:r>
              <a:rPr lang="ru-RU" baseline="0" dirty="0" smtClean="0"/>
              <a:t>запускает несколько десятков журналов открытого доступа по новым направлениям науки</a:t>
            </a: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ru-RU" altLang="en-US" dirty="0" smtClean="0">
                <a:cs typeface="Arial" charset="0"/>
              </a:rPr>
              <a:t>Вся</a:t>
            </a:r>
            <a:r>
              <a:rPr kumimoji="0" lang="ru-RU" altLang="en-US" baseline="0" dirty="0" smtClean="0">
                <a:cs typeface="Arial" charset="0"/>
              </a:rPr>
              <a:t> реферетативная информация о журналах и книгах </a:t>
            </a:r>
            <a:r>
              <a:rPr kumimoji="0" lang="en-GB" altLang="en-US" baseline="0" dirty="0" smtClean="0">
                <a:cs typeface="Arial" charset="0"/>
              </a:rPr>
              <a:t>Elsevier </a:t>
            </a:r>
            <a:r>
              <a:rPr kumimoji="0" lang="ru-RU" altLang="en-US" baseline="0" dirty="0" smtClean="0">
                <a:cs typeface="Arial" charset="0"/>
              </a:rPr>
              <a:t>доступна в открытом доступе на сайте </a:t>
            </a:r>
            <a:r>
              <a:rPr kumimoji="0" lang="en-GB" altLang="en-US" baseline="0" dirty="0" smtClean="0">
                <a:cs typeface="Arial" charset="0"/>
              </a:rPr>
              <a:t>www.sciencedirect.com</a:t>
            </a:r>
            <a:endParaRPr kumimoji="0" lang="ru-RU" alt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7622708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6732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222428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248400" y="6607175"/>
            <a:ext cx="2743200" cy="228600"/>
          </a:xfrm>
          <a:prstGeom prst="rect">
            <a:avLst/>
          </a:prstGeom>
        </p:spPr>
        <p:txBody>
          <a:bodyPr/>
          <a:lstStyle>
            <a:lvl1pPr>
              <a:defRPr/>
            </a:lvl1pPr>
          </a:lstStyle>
          <a:p>
            <a:fld id="{0AF27DF4-46BF-4F88-973A-71087C982361}" type="slidenum">
              <a:rPr lang="en-GB" smtClean="0"/>
              <a:t>‹#›</a:t>
            </a:fld>
            <a:endParaRPr lang="en-GB"/>
          </a:p>
        </p:txBody>
      </p:sp>
    </p:spTree>
    <p:extLst>
      <p:ext uri="{BB962C8B-B14F-4D97-AF65-F5344CB8AC3E}">
        <p14:creationId xmlns:p14="http://schemas.microsoft.com/office/powerpoint/2010/main" val="32421931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 y="362585"/>
            <a:ext cx="7772400" cy="1080135"/>
          </a:xfrm>
          <a:prstGeom prst="rect">
            <a:avLst/>
          </a:prstGeom>
        </p:spPr>
        <p:txBody>
          <a:bodyPr/>
          <a:lstStyle>
            <a:lvl1pPr algn="l">
              <a:defRPr sz="2400" b="1">
                <a:solidFill>
                  <a:schemeClr val="tx1">
                    <a:lumMod val="90000"/>
                    <a:lumOff val="10000"/>
                  </a:schemeClr>
                </a:solidFill>
                <a:latin typeface="Helvetica"/>
                <a:cs typeface="Helvetica"/>
              </a:defRPr>
            </a:lvl1pPr>
          </a:lstStyle>
          <a:p>
            <a:r>
              <a:rPr lang="en-US" smtClean="0"/>
              <a:t>Click to edit Master title style</a:t>
            </a:r>
            <a:endParaRPr lang="en-US"/>
          </a:p>
        </p:txBody>
      </p:sp>
      <p:pic>
        <p:nvPicPr>
          <p:cNvPr id="7" name="Picture 6" descr="elsevier-orange-logo.jpg"/>
          <p:cNvPicPr>
            <a:picLocks noChangeAspect="1"/>
          </p:cNvPicPr>
          <p:nvPr userDrawn="1"/>
        </p:nvPicPr>
        <p:blipFill>
          <a:blip r:embed="rId3" cstate="print"/>
          <a:stretch>
            <a:fillRect/>
          </a:stretch>
        </p:blipFill>
        <p:spPr>
          <a:xfrm>
            <a:off x="7303008" y="384556"/>
            <a:ext cx="1840992" cy="338328"/>
          </a:xfrm>
          <a:prstGeom prst="rect">
            <a:avLst/>
          </a:prstGeom>
        </p:spPr>
      </p:pic>
    </p:spTree>
    <p:extLst>
      <p:ext uri="{BB962C8B-B14F-4D97-AF65-F5344CB8AC3E}">
        <p14:creationId xmlns:p14="http://schemas.microsoft.com/office/powerpoint/2010/main" val="1419414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4" name="Slide Number Placeholder 4"/>
          <p:cNvSpPr>
            <a:spLocks noGrp="1"/>
          </p:cNvSpPr>
          <p:nvPr>
            <p:ph type="sldNum" sz="quarter" idx="10"/>
          </p:nvPr>
        </p:nvSpPr>
        <p:spPr>
          <a:xfrm>
            <a:off x="1115616" y="6356350"/>
            <a:ext cx="504056" cy="365125"/>
          </a:xfrm>
          <a:prstGeom prst="rect">
            <a:avLst/>
          </a:prstGeom>
        </p:spPr>
        <p:txBody>
          <a:bodyPr/>
          <a:lstStyle>
            <a:lvl1pPr>
              <a:defRPr/>
            </a:lvl1pPr>
          </a:lstStyle>
          <a:p>
            <a:pPr>
              <a:defRPr/>
            </a:pPr>
            <a:fld id="{51B67CC9-4236-444D-885F-1212E53D7AE5}" type="slidenum">
              <a:rPr lang="en-GB"/>
              <a:pPr>
                <a:defRPr/>
              </a:pPr>
              <a:t>‹#›</a:t>
            </a:fld>
            <a:endParaRPr lang="en-GB"/>
          </a:p>
        </p:txBody>
      </p:sp>
    </p:spTree>
    <p:extLst>
      <p:ext uri="{BB962C8B-B14F-4D97-AF65-F5344CB8AC3E}">
        <p14:creationId xmlns:p14="http://schemas.microsoft.com/office/powerpoint/2010/main" val="689167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B19C37-8DE2-4976-85C3-15CDD1BDF318}" type="datetime1">
              <a:rPr lang="en-US">
                <a:solidFill>
                  <a:srgbClr val="53565A"/>
                </a:solidFill>
              </a:rPr>
              <a:pPr fontAlgn="base">
                <a:spcBef>
                  <a:spcPct val="0"/>
                </a:spcBef>
                <a:spcAft>
                  <a:spcPct val="0"/>
                </a:spcAft>
              </a:pPr>
              <a:t>4/5/2016</a:t>
            </a:fld>
            <a:endParaRPr lang="en-US" dirty="0">
              <a:solidFill>
                <a:srgbClr val="53565A"/>
              </a:solidFill>
            </a:endParaRPr>
          </a:p>
        </p:txBody>
      </p:sp>
      <p:sp>
        <p:nvSpPr>
          <p:cNvPr id="12" name="Footer Placeholder 11"/>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srgbClr val="53565A"/>
              </a:solidFill>
            </a:endParaRPr>
          </a:p>
        </p:txBody>
      </p:sp>
      <p:sp>
        <p:nvSpPr>
          <p:cNvPr id="13" name="Slide Number Placeholder 12"/>
          <p:cNvSpPr>
            <a:spLocks noGrp="1"/>
          </p:cNvSpPr>
          <p:nvPr>
            <p:ph type="sldNum" sz="quarter" idx="12"/>
          </p:nvPr>
        </p:nvSpPr>
        <p:spPr>
          <a:xfrm>
            <a:off x="8548008" y="60333"/>
            <a:ext cx="457200" cy="327933"/>
          </a:xfrm>
          <a:prstGeom prst="rect">
            <a:avLst/>
          </a:prstGeom>
        </p:spPr>
        <p:txBody>
          <a:bodyPr/>
          <a:lstStyle/>
          <a:p>
            <a:pPr fontAlgn="base">
              <a:spcBef>
                <a:spcPct val="0"/>
              </a:spcBef>
              <a:spcAft>
                <a:spcPct val="0"/>
              </a:spcAft>
            </a:pPr>
            <a:fld id="{FCADCB76-81E2-42D3-8EC2-6C52E0F8FC0C}"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22369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56481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0"/>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9" r:id="rId9"/>
    <p:sldLayoutId id="2147483780" r:id="rId10"/>
    <p:sldLayoutId id="2147483781" r:id="rId11"/>
    <p:sldLayoutId id="2147483782" r:id="rId12"/>
    <p:sldLayoutId id="2147483784" r:id="rId13"/>
    <p:sldLayoutId id="2147483820" r:id="rId14"/>
    <p:sldLayoutId id="2147483821" r:id="rId15"/>
    <p:sldLayoutId id="2147483825" r:id="rId16"/>
    <p:sldLayoutId id="2147483826" r:id="rId17"/>
    <p:sldLayoutId id="214748383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2"/>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6" r:id="rId9"/>
    <p:sldLayoutId id="214748379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17.xml"/><Relationship Id="rId4" Type="http://schemas.openxmlformats.org/officeDocument/2006/relationships/image" Target="../media/image42.gif"/></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19.pn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8.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2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7.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1.xml"/><Relationship Id="rId28" Type="http://schemas.openxmlformats.org/officeDocument/2006/relationships/image" Target="../media/image21.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7.xml"/><Relationship Id="rId27"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direct.com/science/article/pii/S0263876214001543"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direct.com/science/article/pii/S2212054813000027"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7"/>
          </p:nvPr>
        </p:nvSpPr>
        <p:spPr>
          <a:xfrm>
            <a:off x="257175" y="4709826"/>
            <a:ext cx="8886825" cy="1386174"/>
          </a:xfrm>
        </p:spPr>
        <p:txBody>
          <a:bodyPr>
            <a:noAutofit/>
          </a:bodyPr>
          <a:lstStyle/>
          <a:p>
            <a:endParaRPr lang="en-US" sz="1800" b="1" dirty="0" smtClean="0">
              <a:solidFill>
                <a:schemeClr val="bg1">
                  <a:lumMod val="50000"/>
                </a:schemeClr>
              </a:solidFill>
            </a:endParaRPr>
          </a:p>
        </p:txBody>
      </p:sp>
      <p:sp>
        <p:nvSpPr>
          <p:cNvPr id="2" name="Title 1"/>
          <p:cNvSpPr>
            <a:spLocks noGrp="1"/>
          </p:cNvSpPr>
          <p:nvPr>
            <p:ph type="ctrTitle"/>
          </p:nvPr>
        </p:nvSpPr>
        <p:spPr/>
        <p:txBody>
          <a:bodyPr/>
          <a:lstStyle/>
          <a:p>
            <a:r>
              <a:rPr lang="ru-RU" sz="2800" dirty="0"/>
              <a:t>Поисковые и мультимедийные возможности ScienceDirect, </a:t>
            </a:r>
            <a:r>
              <a:rPr lang="ru-RU" sz="2800" smtClean="0"/>
              <a:t/>
            </a:r>
            <a:br>
              <a:rPr lang="ru-RU" sz="2800" smtClean="0"/>
            </a:br>
            <a:r>
              <a:rPr lang="ru-RU" sz="2800" smtClean="0"/>
              <a:t>новые </a:t>
            </a:r>
            <a:r>
              <a:rPr lang="ru-RU" sz="2800" dirty="0" smtClean="0"/>
              <a:t>журналы и </a:t>
            </a:r>
            <a:r>
              <a:rPr lang="ru-RU" sz="2800" dirty="0"/>
              <a:t>сервисы</a:t>
            </a:r>
            <a:endParaRPr lang="en-US" sz="2800" dirty="0"/>
          </a:p>
        </p:txBody>
      </p:sp>
      <p:sp>
        <p:nvSpPr>
          <p:cNvPr id="4" name="Text Placeholder 3"/>
          <p:cNvSpPr>
            <a:spLocks noGrp="1"/>
          </p:cNvSpPr>
          <p:nvPr>
            <p:ph type="body" sz="quarter" idx="18"/>
          </p:nvPr>
        </p:nvSpPr>
        <p:spPr>
          <a:xfrm>
            <a:off x="257175" y="6341052"/>
            <a:ext cx="6905625" cy="440748"/>
          </a:xfrm>
        </p:spPr>
        <p:txBody>
          <a:bodyPr>
            <a:normAutofit/>
          </a:bodyPr>
          <a:lstStyle/>
          <a:p>
            <a:r>
              <a:rPr lang="ru-RU" sz="1800" b="1" dirty="0" smtClean="0">
                <a:solidFill>
                  <a:schemeClr val="bg1">
                    <a:lumMod val="50000"/>
                  </a:schemeClr>
                </a:solidFill>
              </a:rPr>
              <a:t>05</a:t>
            </a:r>
            <a:r>
              <a:rPr lang="en-GB" sz="1800" b="1" dirty="0" smtClean="0">
                <a:solidFill>
                  <a:schemeClr val="bg1">
                    <a:lumMod val="50000"/>
                  </a:schemeClr>
                </a:solidFill>
              </a:rPr>
              <a:t>/0</a:t>
            </a:r>
            <a:r>
              <a:rPr lang="ru-RU" sz="1800" b="1" dirty="0" smtClean="0">
                <a:solidFill>
                  <a:schemeClr val="bg1">
                    <a:lumMod val="50000"/>
                  </a:schemeClr>
                </a:solidFill>
              </a:rPr>
              <a:t>4</a:t>
            </a:r>
            <a:r>
              <a:rPr lang="en-GB" sz="1800" b="1" dirty="0" smtClean="0">
                <a:solidFill>
                  <a:schemeClr val="bg1">
                    <a:lumMod val="50000"/>
                  </a:schemeClr>
                </a:solidFill>
              </a:rPr>
              <a:t>/201</a:t>
            </a:r>
            <a:r>
              <a:rPr lang="ru-RU" sz="1800" b="1" dirty="0">
                <a:solidFill>
                  <a:schemeClr val="bg1">
                    <a:lumMod val="50000"/>
                  </a:schemeClr>
                </a:solidFill>
              </a:rPr>
              <a:t>6</a:t>
            </a:r>
            <a:endParaRPr lang="en-US" sz="1800" b="1" dirty="0">
              <a:solidFill>
                <a:schemeClr val="bg1">
                  <a:lumMod val="50000"/>
                </a:schemeClr>
              </a:solidFill>
            </a:endParaRPr>
          </a:p>
        </p:txBody>
      </p:sp>
    </p:spTree>
    <p:extLst>
      <p:ext uri="{BB962C8B-B14F-4D97-AF65-F5344CB8AC3E}">
        <p14:creationId xmlns:p14="http://schemas.microsoft.com/office/powerpoint/2010/main" val="2558697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0" name="Picture 12" descr="Cover image Wine Economics and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0445"/>
            <a:ext cx="2295525" cy="304715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over image International Strategic Management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017" y="1060446"/>
            <a:ext cx="2285895" cy="3061466"/>
          </a:xfrm>
          <a:prstGeom prst="rect">
            <a:avLst/>
          </a:prstGeom>
          <a:noFill/>
          <a:ln w="635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7410" name="Picture 2" descr="Econom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7779" y="1060445"/>
            <a:ext cx="2173821" cy="30614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www.plos.org/wp-content/uploads/2013/10/Open-Acces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5800854"/>
            <a:ext cx="2198217" cy="106502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bwMode="auto">
          <a:xfrm>
            <a:off x="533400" y="534362"/>
            <a:ext cx="8077200" cy="68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fontAlgn="base">
              <a:lnSpc>
                <a:spcPct val="100000"/>
              </a:lnSpc>
              <a:spcBef>
                <a:spcPct val="0"/>
              </a:spcBef>
              <a:spcAft>
                <a:spcPct val="0"/>
              </a:spcAft>
              <a:buClrTx/>
              <a:buSzTx/>
              <a:tabLst/>
              <a:defRPr/>
            </a:pPr>
            <a:r>
              <a:rPr lang="ru-RU" sz="2400" b="1" dirty="0">
                <a:solidFill>
                  <a:schemeClr val="accent1"/>
                </a:solidFill>
                <a:latin typeface="Arial Bold"/>
                <a:ea typeface="+mj-ea"/>
                <a:cs typeface="Arial Bold"/>
              </a:rPr>
              <a:t>Новые журналы </a:t>
            </a:r>
            <a:r>
              <a:rPr lang="ru-RU" sz="2400" b="1" dirty="0" smtClean="0">
                <a:solidFill>
                  <a:schemeClr val="accent1"/>
                </a:solidFill>
                <a:latin typeface="Arial Bold"/>
                <a:ea typeface="+mj-ea"/>
                <a:cs typeface="Arial Bold"/>
              </a:rPr>
              <a:t>2014-2015 открытого доступа</a:t>
            </a:r>
            <a:endParaRPr lang="en-US" sz="2400" b="1" dirty="0">
              <a:solidFill>
                <a:schemeClr val="accent1"/>
              </a:solidFill>
              <a:latin typeface="Arial Bold"/>
              <a:ea typeface="+mj-ea"/>
              <a:cs typeface="Arial Bold"/>
            </a:endParaRPr>
          </a:p>
        </p:txBody>
      </p:sp>
      <p:pic>
        <p:nvPicPr>
          <p:cNvPr id="17412" name="Picture 4" descr="Perspectives in Sci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775" y="3428999"/>
            <a:ext cx="2314574" cy="30861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Cover image Journal of Asian Ceramic Societ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428998"/>
            <a:ext cx="2283715" cy="3086101"/>
          </a:xfrm>
          <a:prstGeom prst="rect">
            <a:avLst/>
          </a:prstGeom>
          <a:noFill/>
          <a:ln w="635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Гуманитарные журналы с российской спецификой</a:t>
            </a:r>
            <a:endParaRPr lang="en-US" dirty="0"/>
          </a:p>
        </p:txBody>
      </p:sp>
      <p:pic>
        <p:nvPicPr>
          <p:cNvPr id="14338" name="Picture 2" descr="Cover image Russian Liter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1752600" cy="255233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ussian Journal of Econ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74109"/>
            <a:ext cx="1752600" cy="280416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ver image Communist and Post-Communist Stud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61814"/>
            <a:ext cx="2053910" cy="280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4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4" name="Picture 6"/>
          <p:cNvPicPr>
            <a:picLocks noChangeAspect="1" noChangeArrowheads="1"/>
          </p:cNvPicPr>
          <p:nvPr/>
        </p:nvPicPr>
        <p:blipFill>
          <a:blip r:embed="rId3"/>
          <a:srcRect/>
          <a:stretch>
            <a:fillRect/>
          </a:stretch>
        </p:blipFill>
        <p:spPr bwMode="auto">
          <a:xfrm>
            <a:off x="46904" y="1143000"/>
            <a:ext cx="9069387" cy="5246687"/>
          </a:xfrm>
          <a:prstGeom prst="rect">
            <a:avLst/>
          </a:prstGeom>
          <a:noFill/>
          <a:ln>
            <a:noFill/>
          </a:ln>
          <a:effectLst>
            <a:prstShdw prst="shdw17" dist="17961" dir="2700000">
              <a:schemeClr val="accent1">
                <a:gamma/>
                <a:shade val="60000"/>
                <a:invGamma/>
              </a:schemeClr>
            </a:prstShdw>
          </a:effectLst>
          <a:extLst/>
        </p:spPr>
      </p:pic>
      <p:sp>
        <p:nvSpPr>
          <p:cNvPr id="142339" name="Rectangle 6"/>
          <p:cNvSpPr>
            <a:spLocks/>
          </p:cNvSpPr>
          <p:nvPr/>
        </p:nvSpPr>
        <p:spPr bwMode="auto">
          <a:xfrm>
            <a:off x="609600" y="385763"/>
            <a:ext cx="4394200" cy="757237"/>
          </a:xfrm>
          <a:prstGeom prst="rect">
            <a:avLst/>
          </a:prstGeom>
          <a:noFill/>
          <a:ln>
            <a:noFill/>
          </a:ln>
          <a:extLst/>
        </p:spPr>
        <p:txBody>
          <a:bodyPr anchor="ctr"/>
          <a:lstStyle/>
          <a:p>
            <a:pPr defTabSz="457200">
              <a:spcBef>
                <a:spcPct val="0"/>
              </a:spcBef>
              <a:defRPr/>
            </a:pPr>
            <a:r>
              <a:rPr lang="en-GB" sz="2400" b="1" dirty="0">
                <a:solidFill>
                  <a:schemeClr val="accent1"/>
                </a:solidFill>
                <a:latin typeface="Arial Bold"/>
                <a:ea typeface="+mj-ea"/>
                <a:cs typeface="Arial Bold"/>
              </a:rPr>
              <a:t>www.sciencedirect.com</a:t>
            </a:r>
          </a:p>
        </p:txBody>
      </p:sp>
      <p:sp>
        <p:nvSpPr>
          <p:cNvPr id="131076" name="Rectangle 7"/>
          <p:cNvSpPr>
            <a:spLocks noChangeArrowheads="1"/>
          </p:cNvSpPr>
          <p:nvPr/>
        </p:nvSpPr>
        <p:spPr bwMode="auto">
          <a:xfrm>
            <a:off x="3024188" y="3586163"/>
            <a:ext cx="4851400" cy="1003300"/>
          </a:xfrm>
          <a:prstGeom prst="rect">
            <a:avLst/>
          </a:prstGeom>
          <a:solidFill>
            <a:schemeClr val="bg1"/>
          </a:solidFill>
          <a:ln w="38100">
            <a:solidFill>
              <a:srgbClr val="FF0000"/>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Tx/>
              <a:buChar char="•"/>
            </a:pPr>
            <a:r>
              <a:rPr lang="ru-RU" altLang="en-US" sz="1400" b="1" dirty="0"/>
              <a:t>без перерывов</a:t>
            </a:r>
          </a:p>
          <a:p>
            <a:pPr eaLnBrk="1" hangingPunct="1">
              <a:buFontTx/>
              <a:buChar char="•"/>
            </a:pPr>
            <a:r>
              <a:rPr lang="ru-RU" altLang="en-US" sz="1400" b="1" dirty="0"/>
              <a:t> доступные рефераты статей с 1823 г.</a:t>
            </a:r>
          </a:p>
          <a:p>
            <a:pPr eaLnBrk="1" hangingPunct="1">
              <a:buFontTx/>
              <a:buChar char="•"/>
            </a:pPr>
            <a:r>
              <a:rPr lang="ru-RU" altLang="en-US" sz="1400" b="1" dirty="0"/>
              <a:t> бесплатные полные тексты статей </a:t>
            </a:r>
            <a:endParaRPr lang="ru-RU" altLang="en-US" sz="1400" b="1" dirty="0" smtClean="0"/>
          </a:p>
          <a:p>
            <a:pPr eaLnBrk="1" hangingPunct="1"/>
            <a:r>
              <a:rPr lang="ru-RU" altLang="en-US" sz="1400" b="1" dirty="0"/>
              <a:t> </a:t>
            </a:r>
            <a:r>
              <a:rPr lang="ru-RU" altLang="en-US" sz="1400" b="1" dirty="0" smtClean="0"/>
              <a:t>  из более </a:t>
            </a:r>
            <a:r>
              <a:rPr lang="en-GB" altLang="en-US" sz="1400" b="1" dirty="0" smtClean="0"/>
              <a:t>3</a:t>
            </a:r>
            <a:r>
              <a:rPr lang="ru-RU" altLang="en-US" sz="1400" b="1" dirty="0" smtClean="0"/>
              <a:t>80 </a:t>
            </a:r>
            <a:r>
              <a:rPr lang="ru-RU" altLang="en-US" sz="1400" b="1" dirty="0"/>
              <a:t>журналов</a:t>
            </a:r>
          </a:p>
        </p:txBody>
      </p:sp>
      <p:pic>
        <p:nvPicPr>
          <p:cNvPr id="6" name="Picture 5" descr="SD_TYPE_RGB.jpg"/>
          <p:cNvPicPr>
            <a:picLocks noChangeAspect="1"/>
          </p:cNvPicPr>
          <p:nvPr/>
        </p:nvPicPr>
        <p:blipFill>
          <a:blip r:embed="rId4" cstate="print"/>
          <a:stretch>
            <a:fillRect/>
          </a:stretch>
        </p:blipFill>
        <p:spPr>
          <a:xfrm>
            <a:off x="7338836" y="838200"/>
            <a:ext cx="1652764" cy="216000"/>
          </a:xfrm>
          <a:prstGeom prst="rect">
            <a:avLst/>
          </a:prstGeom>
        </p:spPr>
      </p:pic>
    </p:spTree>
    <p:extLst>
      <p:ext uri="{BB962C8B-B14F-4D97-AF65-F5344CB8AC3E}">
        <p14:creationId xmlns:p14="http://schemas.microsoft.com/office/powerpoint/2010/main" val="2973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Поиск по базе данных</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2147888"/>
            <a:ext cx="8991600" cy="88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029200" y="3359944"/>
            <a:ext cx="1847056" cy="754856"/>
          </a:xfrm>
          <a:prstGeom prst="wedgeRoundRectCallout">
            <a:avLst>
              <a:gd name="adj1" fmla="val -22878"/>
              <a:gd name="adj2" fmla="val -98349"/>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Поиск по журналу</a:t>
            </a:r>
            <a:endParaRPr lang="ru-RU" sz="1600" dirty="0">
              <a:solidFill>
                <a:srgbClr val="FF0000"/>
              </a:solidFill>
            </a:endParaRPr>
          </a:p>
        </p:txBody>
      </p:sp>
      <p:sp>
        <p:nvSpPr>
          <p:cNvPr id="6" name="Rounded Rectangular Callout 5"/>
          <p:cNvSpPr/>
          <p:nvPr/>
        </p:nvSpPr>
        <p:spPr>
          <a:xfrm>
            <a:off x="7150902" y="3359944"/>
            <a:ext cx="1847056" cy="754856"/>
          </a:xfrm>
          <a:prstGeom prst="wedgeRoundRectCallout">
            <a:avLst>
              <a:gd name="adj1" fmla="val 19239"/>
              <a:gd name="adj2" fmla="val -98349"/>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Расширенный поиск</a:t>
            </a:r>
            <a:endParaRPr lang="ru-RU" sz="1600" dirty="0">
              <a:solidFill>
                <a:srgbClr val="FF0000"/>
              </a:solidFill>
            </a:endParaRPr>
          </a:p>
        </p:txBody>
      </p:sp>
      <p:sp>
        <p:nvSpPr>
          <p:cNvPr id="7" name="Rounded Rectangular Callout 6"/>
          <p:cNvSpPr/>
          <p:nvPr/>
        </p:nvSpPr>
        <p:spPr>
          <a:xfrm>
            <a:off x="2971800" y="3309102"/>
            <a:ext cx="1847056" cy="754856"/>
          </a:xfrm>
          <a:prstGeom prst="wedgeRoundRectCallout">
            <a:avLst>
              <a:gd name="adj1" fmla="val -22878"/>
              <a:gd name="adj2" fmla="val -91117"/>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Поиск по автору</a:t>
            </a:r>
            <a:endParaRPr lang="ru-RU" sz="1600" dirty="0">
              <a:solidFill>
                <a:srgbClr val="FF0000"/>
              </a:solidFill>
            </a:endParaRPr>
          </a:p>
        </p:txBody>
      </p:sp>
      <p:sp>
        <p:nvSpPr>
          <p:cNvPr id="8" name="Rounded Rectangular Callout 7"/>
          <p:cNvSpPr/>
          <p:nvPr/>
        </p:nvSpPr>
        <p:spPr>
          <a:xfrm>
            <a:off x="304800" y="3309102"/>
            <a:ext cx="2151856" cy="754856"/>
          </a:xfrm>
          <a:prstGeom prst="wedgeRoundRectCallout">
            <a:avLst>
              <a:gd name="adj1" fmla="val -22773"/>
              <a:gd name="adj2" fmla="val -96541"/>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Поиск по научном термину по всем полям</a:t>
            </a:r>
            <a:endParaRPr lang="ru-RU" sz="1600" dirty="0">
              <a:solidFill>
                <a:srgbClr val="FF0000"/>
              </a:solidFill>
            </a:endParaRPr>
          </a:p>
        </p:txBody>
      </p:sp>
    </p:spTree>
    <p:extLst>
      <p:ext uri="{BB962C8B-B14F-4D97-AF65-F5344CB8AC3E}">
        <p14:creationId xmlns:p14="http://schemas.microsoft.com/office/powerpoint/2010/main" val="27253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62" y="915193"/>
            <a:ext cx="5829300"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3200400" y="5257800"/>
            <a:ext cx="2474912" cy="1008062"/>
          </a:xfrm>
          <a:prstGeom prst="wedgeRoundRectCallout">
            <a:avLst>
              <a:gd name="adj1" fmla="val 21083"/>
              <a:gd name="adj2" fmla="val -92168"/>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Возможность поиска по любым полям статьи</a:t>
            </a:r>
            <a:endParaRPr lang="ru-RU" sz="1600" dirty="0">
              <a:solidFill>
                <a:srgbClr val="FF0000"/>
              </a:solidFill>
            </a:endParaRPr>
          </a:p>
        </p:txBody>
      </p:sp>
      <p:sp>
        <p:nvSpPr>
          <p:cNvPr id="6" name="Rectangle 6"/>
          <p:cNvSpPr>
            <a:spLocks/>
          </p:cNvSpPr>
          <p:nvPr/>
        </p:nvSpPr>
        <p:spPr bwMode="auto">
          <a:xfrm>
            <a:off x="609600" y="157956"/>
            <a:ext cx="6021387" cy="757237"/>
          </a:xfrm>
          <a:prstGeom prst="rect">
            <a:avLst/>
          </a:prstGeom>
          <a:extLst/>
        </p:spPr>
        <p:txBody>
          <a:bodyPr vert="horz" lIns="91440" tIns="45720" rIns="91440" bIns="45720" rtlCol="0" anchor="b" anchorCtr="0">
            <a:normAutofit/>
          </a:bodyPr>
          <a:lstStyle/>
          <a:p>
            <a:pPr defTabSz="457200">
              <a:spcBef>
                <a:spcPct val="0"/>
              </a:spcBef>
            </a:pPr>
            <a:r>
              <a:rPr lang="ru-RU" sz="2400" b="1" dirty="0" smtClean="0">
                <a:solidFill>
                  <a:schemeClr val="accent1"/>
                </a:solidFill>
                <a:latin typeface="Arial Bold"/>
                <a:ea typeface="+mj-ea"/>
                <a:cs typeface="Arial Bold"/>
              </a:rPr>
              <a:t>Расширенный поиск</a:t>
            </a:r>
            <a:endParaRPr lang="en-GB" sz="2400" b="1" dirty="0">
              <a:solidFill>
                <a:schemeClr val="accent1"/>
              </a:solidFill>
              <a:latin typeface="Arial Bold"/>
              <a:ea typeface="+mj-ea"/>
              <a:cs typeface="Arial Bold"/>
            </a:endParaRPr>
          </a:p>
        </p:txBody>
      </p:sp>
      <p:pic>
        <p:nvPicPr>
          <p:cNvPr id="8" name="Picture 7" descr="SD_TYPE_RGB.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8836" y="838200"/>
            <a:ext cx="1652764" cy="216000"/>
          </a:xfrm>
          <a:prstGeom prst="rect">
            <a:avLst/>
          </a:prstGeom>
        </p:spPr>
      </p:pic>
      <p:sp>
        <p:nvSpPr>
          <p:cNvPr id="9" name="Rectangle 8"/>
          <p:cNvSpPr/>
          <p:nvPr/>
        </p:nvSpPr>
        <p:spPr bwMode="auto">
          <a:xfrm>
            <a:off x="5029199" y="1054200"/>
            <a:ext cx="906959" cy="241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204796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Экспертный поиск</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334" y="914400"/>
            <a:ext cx="57435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380005"/>
            <a:ext cx="5743575"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8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7725"/>
            <a:ext cx="9239250"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609600" y="152400"/>
            <a:ext cx="8153400" cy="712787"/>
          </a:xfrm>
        </p:spPr>
        <p:txBody>
          <a:bodyPr>
            <a:normAutofit/>
          </a:bodyPr>
          <a:lstStyle/>
          <a:p>
            <a:r>
              <a:rPr lang="ru-RU" dirty="0" smtClean="0"/>
              <a:t>Работа с результатами </a:t>
            </a:r>
            <a:r>
              <a:rPr lang="ru-RU" dirty="0"/>
              <a:t>поиска</a:t>
            </a:r>
            <a:endParaRPr lang="en-US" dirty="0"/>
          </a:p>
        </p:txBody>
      </p:sp>
      <p:sp>
        <p:nvSpPr>
          <p:cNvPr id="6" name="Rectangle 5"/>
          <p:cNvSpPr/>
          <p:nvPr/>
        </p:nvSpPr>
        <p:spPr bwMode="auto">
          <a:xfrm>
            <a:off x="2438400" y="3852862"/>
            <a:ext cx="5562600" cy="239553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5" name="Rounded Rectangular Callout 4"/>
          <p:cNvSpPr/>
          <p:nvPr/>
        </p:nvSpPr>
        <p:spPr>
          <a:xfrm>
            <a:off x="1200944" y="2239169"/>
            <a:ext cx="2474912" cy="1008062"/>
          </a:xfrm>
          <a:prstGeom prst="wedgeRoundRectCallout">
            <a:avLst>
              <a:gd name="adj1" fmla="val -55083"/>
              <a:gd name="adj2" fmla="val 112662"/>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Результаты расписаны:</a:t>
            </a:r>
          </a:p>
          <a:p>
            <a:pPr>
              <a:defRPr/>
            </a:pPr>
            <a:r>
              <a:rPr lang="ru-RU" sz="1200" dirty="0">
                <a:solidFill>
                  <a:srgbClr val="FF0000"/>
                </a:solidFill>
              </a:rPr>
              <a:t>сколько в каких журналах;</a:t>
            </a:r>
          </a:p>
          <a:p>
            <a:pPr>
              <a:defRPr/>
            </a:pPr>
            <a:r>
              <a:rPr lang="ru-RU" sz="1200" dirty="0">
                <a:solidFill>
                  <a:srgbClr val="FF0000"/>
                </a:solidFill>
              </a:rPr>
              <a:t>основные термины в статьях;</a:t>
            </a:r>
          </a:p>
          <a:p>
            <a:pPr>
              <a:defRPr/>
            </a:pPr>
            <a:r>
              <a:rPr lang="ru-RU" sz="1200" dirty="0">
                <a:solidFill>
                  <a:srgbClr val="FF0000"/>
                </a:solidFill>
              </a:rPr>
              <a:t>публикационная активность по годам</a:t>
            </a:r>
          </a:p>
        </p:txBody>
      </p:sp>
    </p:spTree>
    <p:extLst>
      <p:ext uri="{BB962C8B-B14F-4D97-AF65-F5344CB8AC3E}">
        <p14:creationId xmlns:p14="http://schemas.microsoft.com/office/powerpoint/2010/main" val="117019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885276"/>
            <a:ext cx="9144000" cy="597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609600" y="152400"/>
            <a:ext cx="8153400" cy="712787"/>
          </a:xfrm>
        </p:spPr>
        <p:txBody>
          <a:bodyPr>
            <a:normAutofit fontScale="90000"/>
          </a:bodyPr>
          <a:lstStyle/>
          <a:p>
            <a:r>
              <a:rPr lang="en-GB" dirty="0" smtClean="0"/>
              <a:t>Research Highlights </a:t>
            </a:r>
            <a:r>
              <a:rPr lang="ru-RU" dirty="0" smtClean="0"/>
              <a:t>от редактора в результатах </a:t>
            </a:r>
            <a:r>
              <a:rPr lang="ru-RU" dirty="0"/>
              <a:t>поиска</a:t>
            </a:r>
            <a:endParaRPr lang="en-US" dirty="0"/>
          </a:p>
        </p:txBody>
      </p:sp>
      <p:sp>
        <p:nvSpPr>
          <p:cNvPr id="6" name="Rectangle 5"/>
          <p:cNvSpPr/>
          <p:nvPr/>
        </p:nvSpPr>
        <p:spPr bwMode="auto">
          <a:xfrm>
            <a:off x="2438400" y="2743200"/>
            <a:ext cx="6096000" cy="175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7" name="Rounded Rectangular Callout 6"/>
          <p:cNvSpPr/>
          <p:nvPr/>
        </p:nvSpPr>
        <p:spPr>
          <a:xfrm>
            <a:off x="5146047" y="1611580"/>
            <a:ext cx="2595562" cy="809357"/>
          </a:xfrm>
          <a:prstGeom prst="wedgeRoundRectCallout">
            <a:avLst>
              <a:gd name="adj1" fmla="val 42216"/>
              <a:gd name="adj2" fmla="val -95595"/>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Список найденных результатов можно или сохранить или установить оповещение на новые результаты поиска</a:t>
            </a:r>
          </a:p>
        </p:txBody>
      </p:sp>
    </p:spTree>
    <p:extLst>
      <p:ext uri="{BB962C8B-B14F-4D97-AF65-F5344CB8AC3E}">
        <p14:creationId xmlns:p14="http://schemas.microsoft.com/office/powerpoint/2010/main" val="393318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7849"/>
            <a:ext cx="9091613" cy="513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026867" y="4268527"/>
            <a:ext cx="2474912"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solidFill>
                  <a:srgbClr val="FF0000"/>
                </a:solidFill>
              </a:rPr>
              <a:t>Изображения и таблицы в удобном для скачивания формате</a:t>
            </a:r>
            <a:endParaRPr lang="ru-RU" sz="1200" dirty="0">
              <a:solidFill>
                <a:srgbClr val="FF0000"/>
              </a:solidFill>
            </a:endParaRPr>
          </a:p>
        </p:txBody>
      </p:sp>
      <p:sp>
        <p:nvSpPr>
          <p:cNvPr id="7" name="Rectangle 6"/>
          <p:cNvSpPr/>
          <p:nvPr/>
        </p:nvSpPr>
        <p:spPr bwMode="auto">
          <a:xfrm>
            <a:off x="6570133" y="4284449"/>
            <a:ext cx="2514600" cy="1676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8" name="Rounded Rectangular Callout 7"/>
          <p:cNvSpPr/>
          <p:nvPr/>
        </p:nvSpPr>
        <p:spPr>
          <a:xfrm>
            <a:off x="2912533" y="5808449"/>
            <a:ext cx="2474912" cy="1008062"/>
          </a:xfrm>
          <a:prstGeom prst="wedgeRoundRectCallout">
            <a:avLst>
              <a:gd name="adj1" fmla="val 97181"/>
              <a:gd name="adj2" fmla="val -54260"/>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В дополнение к успешно найденной статье еще 3 рекомендации на основе поведенческих алгоритмов</a:t>
            </a:r>
          </a:p>
        </p:txBody>
      </p:sp>
      <p:sp>
        <p:nvSpPr>
          <p:cNvPr id="9" name="Rounded Rectangular Callout 8"/>
          <p:cNvSpPr/>
          <p:nvPr/>
        </p:nvSpPr>
        <p:spPr>
          <a:xfrm>
            <a:off x="3217333" y="3437886"/>
            <a:ext cx="2474912" cy="617963"/>
          </a:xfrm>
          <a:prstGeom prst="wedgeRoundRectCallout">
            <a:avLst>
              <a:gd name="adj1" fmla="val -64392"/>
              <a:gd name="adj2" fmla="val -54260"/>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solidFill>
                  <a:srgbClr val="FF0000"/>
                </a:solidFill>
              </a:rPr>
              <a:t>Возможность связаться с автором напрямую</a:t>
            </a:r>
            <a:endParaRPr lang="ru-RU" sz="1200" dirty="0">
              <a:solidFill>
                <a:srgbClr val="FF0000"/>
              </a:solidFill>
            </a:endParaRPr>
          </a:p>
        </p:txBody>
      </p:sp>
      <p:sp>
        <p:nvSpPr>
          <p:cNvPr id="10" name="Title 1"/>
          <p:cNvSpPr>
            <a:spLocks noGrp="1"/>
          </p:cNvSpPr>
          <p:nvPr>
            <p:ph type="title"/>
          </p:nvPr>
        </p:nvSpPr>
        <p:spPr>
          <a:xfrm>
            <a:off x="609600" y="381000"/>
            <a:ext cx="7770813" cy="712787"/>
          </a:xfrm>
        </p:spPr>
        <p:txBody>
          <a:bodyPr vert="horz" lIns="91440" tIns="45720" rIns="91440" bIns="45720" rtlCol="0" anchor="ctr">
            <a:noAutofit/>
          </a:bodyPr>
          <a:lstStyle/>
          <a:p>
            <a:r>
              <a:rPr lang="ru-RU" dirty="0"/>
              <a:t>В</a:t>
            </a:r>
            <a:r>
              <a:rPr lang="ru-RU" dirty="0" smtClean="0"/>
              <a:t>нешний </a:t>
            </a:r>
            <a:r>
              <a:rPr lang="ru-RU" dirty="0"/>
              <a:t>вид статьи</a:t>
            </a:r>
            <a:endParaRPr lang="en-US" dirty="0"/>
          </a:p>
        </p:txBody>
      </p:sp>
    </p:spTree>
    <p:extLst>
      <p:ext uri="{BB962C8B-B14F-4D97-AF65-F5344CB8AC3E}">
        <p14:creationId xmlns:p14="http://schemas.microsoft.com/office/powerpoint/2010/main" val="1648533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b="4159"/>
          <a:stretch>
            <a:fillRect/>
          </a:stretch>
        </p:blipFill>
        <p:spPr bwMode="auto">
          <a:xfrm>
            <a:off x="461963" y="1203325"/>
            <a:ext cx="8226425" cy="50387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15" name="Right Arrow 14"/>
          <p:cNvSpPr/>
          <p:nvPr/>
        </p:nvSpPr>
        <p:spPr>
          <a:xfrm>
            <a:off x="4267200" y="4735513"/>
            <a:ext cx="2671764" cy="887412"/>
          </a:xfrm>
          <a:prstGeom prst="rightArrow">
            <a:avLst/>
          </a:prstGeom>
          <a:solidFill>
            <a:schemeClr val="bg2">
              <a:lumMod val="20000"/>
              <a:lumOff val="80000"/>
            </a:schemeClr>
          </a:solidFill>
          <a:ln w="19050">
            <a:solidFill>
              <a:srgbClr val="FF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smtClean="0">
                <a:solidFill>
                  <a:schemeClr val="tx1"/>
                </a:solidFill>
              </a:rPr>
              <a:t>Превью по ссылке</a:t>
            </a:r>
            <a:endParaRPr lang="en-US" sz="2000" dirty="0">
              <a:solidFill>
                <a:schemeClr val="tx1"/>
              </a:solidFill>
            </a:endParaRPr>
          </a:p>
        </p:txBody>
      </p:sp>
      <p:sp>
        <p:nvSpPr>
          <p:cNvPr id="5" name="Right Arrow 4"/>
          <p:cNvSpPr/>
          <p:nvPr/>
        </p:nvSpPr>
        <p:spPr>
          <a:xfrm>
            <a:off x="1981201" y="3794125"/>
            <a:ext cx="1987550" cy="887413"/>
          </a:xfrm>
          <a:prstGeom prst="rightArrow">
            <a:avLst/>
          </a:prstGeom>
          <a:solidFill>
            <a:schemeClr val="bg2">
              <a:lumMod val="20000"/>
              <a:lumOff val="80000"/>
            </a:schemeClr>
          </a:solidFill>
          <a:ln w="19050">
            <a:solidFill>
              <a:srgbClr val="FF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smtClean="0">
                <a:solidFill>
                  <a:schemeClr val="tx1"/>
                </a:solidFill>
              </a:rPr>
              <a:t>гиперссылка</a:t>
            </a:r>
            <a:endParaRPr lang="en-US" sz="2000" dirty="0">
              <a:solidFill>
                <a:schemeClr val="tx1"/>
              </a:solidFill>
            </a:endParaRPr>
          </a:p>
        </p:txBody>
      </p:sp>
      <p:sp>
        <p:nvSpPr>
          <p:cNvPr id="18" name="Rectangle 17"/>
          <p:cNvSpPr/>
          <p:nvPr/>
        </p:nvSpPr>
        <p:spPr>
          <a:xfrm>
            <a:off x="4043363" y="4051300"/>
            <a:ext cx="914400" cy="381000"/>
          </a:xfrm>
          <a:prstGeom prst="rect">
            <a:avLst/>
          </a:prstGeom>
          <a:noFill/>
          <a:ln w="38100">
            <a:solidFill>
              <a:srgbClr val="FF7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itle 1"/>
          <p:cNvSpPr>
            <a:spLocks noGrp="1"/>
          </p:cNvSpPr>
          <p:nvPr>
            <p:ph type="title"/>
          </p:nvPr>
        </p:nvSpPr>
        <p:spPr>
          <a:xfrm>
            <a:off x="609600" y="381000"/>
            <a:ext cx="7770813" cy="712787"/>
          </a:xfrm>
        </p:spPr>
        <p:txBody>
          <a:bodyPr vert="horz" lIns="91440" tIns="45720" rIns="91440" bIns="45720" rtlCol="0" anchor="ctr" anchorCtr="0">
            <a:noAutofit/>
          </a:bodyPr>
          <a:lstStyle/>
          <a:p>
            <a:r>
              <a:rPr lang="ru-RU" dirty="0"/>
              <a:t>Возможности работы со ссылками</a:t>
            </a:r>
            <a:endParaRPr lang="en-US" dirty="0"/>
          </a:p>
        </p:txBody>
      </p:sp>
    </p:spTree>
    <p:extLst>
      <p:ext uri="{BB962C8B-B14F-4D97-AF65-F5344CB8AC3E}">
        <p14:creationId xmlns:p14="http://schemas.microsoft.com/office/powerpoint/2010/main" val="38444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p:cNvCxnSpPr/>
          <p:nvPr/>
        </p:nvCxnSpPr>
        <p:spPr bwMode="auto">
          <a:xfrm>
            <a:off x="1854200" y="1798539"/>
            <a:ext cx="2197100" cy="6350"/>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9" name="Rectangle 98"/>
          <p:cNvSpPr/>
          <p:nvPr/>
        </p:nvSpPr>
        <p:spPr bwMode="auto">
          <a:xfrm>
            <a:off x="596900" y="1993801"/>
            <a:ext cx="4648200" cy="4400550"/>
          </a:xfrm>
          <a:prstGeom prst="rect">
            <a:avLst/>
          </a:prstGeom>
          <a:solidFill>
            <a:schemeClr val="bg2">
              <a:lumMod val="85000"/>
            </a:schemeClr>
          </a:solidFill>
          <a:ln w="9525" cap="flat" cmpd="sng" algn="ctr">
            <a:noFill/>
            <a:prstDash val="solid"/>
            <a:round/>
            <a:headEnd type="none" w="med" len="med"/>
            <a:tailEnd type="none" w="med" len="med"/>
          </a:ln>
          <a:effectLst/>
        </p:spPr>
        <p:txBody>
          <a:bodyPr/>
          <a:lstStyle/>
          <a:p>
            <a:endParaRPr lang="en-US" sz="1800">
              <a:latin typeface="Arial" charset="0"/>
              <a:cs typeface="Arial" charset="0"/>
            </a:endParaRPr>
          </a:p>
        </p:txBody>
      </p:sp>
      <p:sp>
        <p:nvSpPr>
          <p:cNvPr id="159748" name="Title 3"/>
          <p:cNvSpPr>
            <a:spLocks noGrp="1"/>
          </p:cNvSpPr>
          <p:nvPr>
            <p:ph type="title"/>
          </p:nvPr>
        </p:nvSpPr>
        <p:spPr>
          <a:xfrm>
            <a:off x="190079" y="559148"/>
            <a:ext cx="8846417" cy="709612"/>
          </a:xfrm>
        </p:spPr>
        <p:txBody>
          <a:bodyPr>
            <a:noAutofit/>
          </a:bodyPr>
          <a:lstStyle/>
          <a:p>
            <a:r>
              <a:rPr lang="ru-RU" sz="2600" dirty="0" smtClean="0"/>
              <a:t>Чтение научной литературы способствует созданию нового знания</a:t>
            </a:r>
            <a:endParaRPr lang="en-US" sz="2600" dirty="0"/>
          </a:p>
        </p:txBody>
      </p:sp>
      <p:cxnSp>
        <p:nvCxnSpPr>
          <p:cNvPr id="159749" name="Straight Connector 12"/>
          <p:cNvCxnSpPr>
            <a:cxnSpLocks noChangeShapeType="1"/>
          </p:cNvCxnSpPr>
          <p:nvPr>
            <p:custDataLst>
              <p:tags r:id="rId1"/>
            </p:custDataLst>
          </p:nvPr>
        </p:nvCxnSpPr>
        <p:spPr bwMode="gray">
          <a:xfrm>
            <a:off x="2954338" y="1922364"/>
            <a:ext cx="0" cy="2268537"/>
          </a:xfrm>
          <a:prstGeom prst="line">
            <a:avLst/>
          </a:prstGeom>
          <a:noFill/>
          <a:ln w="38100">
            <a:solidFill>
              <a:schemeClr val="bg1"/>
            </a:solidFill>
            <a:round/>
            <a:headEnd/>
            <a:tailEnd/>
          </a:ln>
        </p:spPr>
      </p:cxnSp>
      <p:cxnSp>
        <p:nvCxnSpPr>
          <p:cNvPr id="159750" name="Straight Connector 14"/>
          <p:cNvCxnSpPr>
            <a:cxnSpLocks noChangeShapeType="1"/>
          </p:cNvCxnSpPr>
          <p:nvPr>
            <p:custDataLst>
              <p:tags r:id="rId2"/>
            </p:custDataLst>
          </p:nvPr>
        </p:nvCxnSpPr>
        <p:spPr bwMode="gray">
          <a:xfrm>
            <a:off x="2862263" y="4248051"/>
            <a:ext cx="2447925" cy="2165350"/>
          </a:xfrm>
          <a:prstGeom prst="line">
            <a:avLst/>
          </a:prstGeom>
          <a:noFill/>
          <a:ln w="38100">
            <a:solidFill>
              <a:schemeClr val="bg1"/>
            </a:solidFill>
            <a:round/>
            <a:headEnd/>
            <a:tailEnd/>
          </a:ln>
        </p:spPr>
      </p:cxnSp>
      <p:cxnSp>
        <p:nvCxnSpPr>
          <p:cNvPr id="159751" name="Straight Connector 17"/>
          <p:cNvCxnSpPr>
            <a:cxnSpLocks noChangeShapeType="1"/>
          </p:cNvCxnSpPr>
          <p:nvPr>
            <p:custDataLst>
              <p:tags r:id="rId3"/>
            </p:custDataLst>
          </p:nvPr>
        </p:nvCxnSpPr>
        <p:spPr bwMode="gray">
          <a:xfrm flipH="1">
            <a:off x="508000" y="4198839"/>
            <a:ext cx="2481263" cy="2219325"/>
          </a:xfrm>
          <a:prstGeom prst="line">
            <a:avLst/>
          </a:prstGeom>
          <a:noFill/>
          <a:ln w="38100">
            <a:solidFill>
              <a:schemeClr val="bg1"/>
            </a:solidFill>
            <a:round/>
            <a:headEnd/>
            <a:tailEnd/>
          </a:ln>
        </p:spPr>
      </p:cxnSp>
      <p:sp>
        <p:nvSpPr>
          <p:cNvPr id="159752" name="TextBox 6"/>
          <p:cNvSpPr txBox="1">
            <a:spLocks noChangeArrowheads="1"/>
          </p:cNvSpPr>
          <p:nvPr>
            <p:custDataLst>
              <p:tags r:id="rId4"/>
            </p:custDataLst>
          </p:nvPr>
        </p:nvSpPr>
        <p:spPr bwMode="gray">
          <a:xfrm rot="-5400000">
            <a:off x="-672402" y="4027310"/>
            <a:ext cx="2133789" cy="246221"/>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Скачивания </a:t>
            </a:r>
            <a:r>
              <a:rPr lang="en-US" sz="1600" dirty="0" smtClean="0">
                <a:solidFill>
                  <a:srgbClr val="404040"/>
                </a:solidFill>
                <a:latin typeface="Arial Rounded MT Bold" charset="0"/>
              </a:rPr>
              <a:t>/ </a:t>
            </a:r>
            <a:r>
              <a:rPr lang="ru-RU" sz="1600" b="1" dirty="0">
                <a:solidFill>
                  <a:srgbClr val="404040"/>
                </a:solidFill>
                <a:latin typeface="Arial Rounded MT Bold" charset="0"/>
              </a:rPr>
              <a:t>с</a:t>
            </a:r>
            <a:r>
              <a:rPr lang="ru-RU" sz="1600" b="1" dirty="0" smtClean="0">
                <a:solidFill>
                  <a:srgbClr val="404040"/>
                </a:solidFill>
                <a:latin typeface="Arial Rounded MT Bold" charset="0"/>
              </a:rPr>
              <a:t>сылки</a:t>
            </a:r>
            <a:endParaRPr lang="en-US" sz="1600" b="1" dirty="0">
              <a:solidFill>
                <a:srgbClr val="404040"/>
              </a:solidFill>
              <a:latin typeface="Arial Rounded MT Bold" charset="0"/>
            </a:endParaRPr>
          </a:p>
        </p:txBody>
      </p:sp>
      <p:sp>
        <p:nvSpPr>
          <p:cNvPr id="159753" name="Oval 22"/>
          <p:cNvSpPr>
            <a:spLocks noChangeArrowheads="1"/>
          </p:cNvSpPr>
          <p:nvPr>
            <p:custDataLst>
              <p:tags r:id="rId5"/>
            </p:custDataLst>
          </p:nvPr>
        </p:nvSpPr>
        <p:spPr bwMode="gray">
          <a:xfrm>
            <a:off x="484188" y="1642964"/>
            <a:ext cx="1246187" cy="749300"/>
          </a:xfrm>
          <a:prstGeom prst="ellipse">
            <a:avLst/>
          </a:prstGeom>
          <a:solidFill>
            <a:schemeClr val="bg2"/>
          </a:solidFill>
          <a:ln w="9525">
            <a:noFill/>
            <a:round/>
            <a:headEnd/>
            <a:tailEnd/>
          </a:ln>
        </p:spPr>
        <p:txBody>
          <a:bodyPr lIns="0" tIns="0" rIns="0" bIns="0" anchor="ctr"/>
          <a:lstStyle/>
          <a:p>
            <a:pPr algn="ctr"/>
            <a:r>
              <a:rPr lang="ru-RU" sz="1400" b="1" dirty="0" smtClean="0">
                <a:solidFill>
                  <a:srgbClr val="404040"/>
                </a:solidFill>
                <a:latin typeface="Arial Rounded MT Bold" charset="0"/>
              </a:rPr>
              <a:t>Вход</a:t>
            </a:r>
            <a:endParaRPr lang="en-US" sz="1400" b="1" dirty="0">
              <a:solidFill>
                <a:srgbClr val="404040"/>
              </a:solidFill>
              <a:latin typeface="Arial Rounded MT Bold" charset="0"/>
            </a:endParaRPr>
          </a:p>
          <a:p>
            <a:pPr algn="ctr"/>
            <a:r>
              <a:rPr lang="ru-RU" sz="1400" b="1" dirty="0">
                <a:solidFill>
                  <a:srgbClr val="404040"/>
                </a:solidFill>
                <a:latin typeface="Arial Rounded MT Bold" charset="0"/>
              </a:rPr>
              <a:t>(</a:t>
            </a:r>
            <a:r>
              <a:rPr lang="ru-RU" sz="1400" b="1" dirty="0" smtClean="0">
                <a:solidFill>
                  <a:srgbClr val="404040"/>
                </a:solidFill>
                <a:latin typeface="Arial Rounded MT Bold" charset="0"/>
              </a:rPr>
              <a:t>Скачивания)</a:t>
            </a:r>
            <a:endParaRPr lang="en-US" sz="1400" b="1" dirty="0">
              <a:solidFill>
                <a:srgbClr val="404040"/>
              </a:solidFill>
              <a:latin typeface="Arial Rounded MT Bold" charset="0"/>
            </a:endParaRPr>
          </a:p>
        </p:txBody>
      </p:sp>
      <p:sp>
        <p:nvSpPr>
          <p:cNvPr id="159754" name="TextBox 67"/>
          <p:cNvSpPr txBox="1">
            <a:spLocks noChangeArrowheads="1"/>
          </p:cNvSpPr>
          <p:nvPr/>
        </p:nvSpPr>
        <p:spPr bwMode="auto">
          <a:xfrm>
            <a:off x="-2616200" y="63500"/>
            <a:ext cx="184150" cy="400050"/>
          </a:xfrm>
          <a:prstGeom prst="rect">
            <a:avLst/>
          </a:prstGeom>
          <a:noFill/>
          <a:ln w="9525">
            <a:noFill/>
            <a:miter lim="800000"/>
            <a:headEnd/>
            <a:tailEnd/>
          </a:ln>
        </p:spPr>
        <p:txBody>
          <a:bodyPr wrap="none">
            <a:spAutoFit/>
          </a:bodyPr>
          <a:lstStyle/>
          <a:p>
            <a:endParaRPr lang="en-US"/>
          </a:p>
        </p:txBody>
      </p:sp>
      <p:sp>
        <p:nvSpPr>
          <p:cNvPr id="93" name="Rectangle 92"/>
          <p:cNvSpPr>
            <a:spLocks/>
          </p:cNvSpPr>
          <p:nvPr>
            <p:custDataLst>
              <p:tags r:id="rId6"/>
            </p:custDataLst>
          </p:nvPr>
        </p:nvSpPr>
        <p:spPr bwMode="gray">
          <a:xfrm>
            <a:off x="2514600" y="1412776"/>
            <a:ext cx="901700" cy="373063"/>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400" b="1" kern="0" dirty="0" smtClean="0">
                <a:solidFill>
                  <a:srgbClr val="404040"/>
                </a:solidFill>
                <a:latin typeface="Arial Rounded MT Bold"/>
                <a:ea typeface="+mn-ea"/>
                <a:cs typeface="Arial Rounded MT Bold"/>
              </a:rPr>
              <a:t>Процесс</a:t>
            </a:r>
            <a:endParaRPr lang="en-US" altLang="en-US" sz="1400" b="1" kern="0" dirty="0">
              <a:solidFill>
                <a:srgbClr val="404040"/>
              </a:solidFill>
              <a:latin typeface="Arial Rounded MT Bold"/>
              <a:ea typeface="+mn-ea"/>
              <a:cs typeface="Arial Rounded MT Bold"/>
            </a:endParaRPr>
          </a:p>
        </p:txBody>
      </p:sp>
      <p:grpSp>
        <p:nvGrpSpPr>
          <p:cNvPr id="2" name="Group 148"/>
          <p:cNvGrpSpPr>
            <a:grpSpLocks/>
          </p:cNvGrpSpPr>
          <p:nvPr/>
        </p:nvGrpSpPr>
        <p:grpSpPr bwMode="auto">
          <a:xfrm>
            <a:off x="5829300" y="1412776"/>
            <a:ext cx="3073400" cy="4968875"/>
            <a:chOff x="5829298" y="1051393"/>
            <a:chExt cx="3073402" cy="4968408"/>
          </a:xfrm>
        </p:grpSpPr>
        <p:sp>
          <p:nvSpPr>
            <p:cNvPr id="95" name="Rectangle 94"/>
            <p:cNvSpPr>
              <a:spLocks/>
            </p:cNvSpPr>
            <p:nvPr>
              <p:custDataLst>
                <p:tags r:id="rId20"/>
              </p:custDataLst>
            </p:nvPr>
          </p:nvSpPr>
          <p:spPr bwMode="gray">
            <a:xfrm>
              <a:off x="6516214" y="1051393"/>
              <a:ext cx="2301876" cy="371440"/>
            </a:xfrm>
            <a:prstGeom prst="rect">
              <a:avLst/>
            </a:prstGeom>
            <a:noFill/>
            <a:ln w="9525">
              <a:noFill/>
              <a:miter lim="800000"/>
              <a:headEnd/>
              <a:tailEnd/>
            </a:ln>
            <a:effectLst/>
          </p:spPr>
          <p:txBody>
            <a:bodyPr lIns="72000" tIns="72000" rIns="72000" bIns="72000" anchor="ctr"/>
            <a:lstStyle/>
            <a:p>
              <a:pPr marL="287338" indent="-287338" algn="ctr" fontAlgn="auto">
                <a:spcBef>
                  <a:spcPct val="50000"/>
                </a:spcBef>
                <a:spcAft>
                  <a:spcPts val="0"/>
                </a:spcAft>
                <a:buClr>
                  <a:srgbClr val="D85700"/>
                </a:buClr>
                <a:buSzPct val="75000"/>
                <a:tabLst>
                  <a:tab pos="381000" algn="l"/>
                  <a:tab pos="666750" algn="l"/>
                </a:tabLst>
                <a:defRPr/>
              </a:pPr>
              <a:r>
                <a:rPr lang="ru-RU" altLang="en-US" sz="1400" b="1" kern="0" dirty="0" smtClean="0">
                  <a:solidFill>
                    <a:srgbClr val="404040"/>
                  </a:solidFill>
                  <a:latin typeface="Arial Rounded MT Bold"/>
                  <a:ea typeface="+mn-ea"/>
                  <a:cs typeface="Arial Rounded MT Bold"/>
                </a:rPr>
                <a:t>Результаты</a:t>
              </a:r>
              <a:endParaRPr lang="en-US" altLang="en-US" sz="1400" b="1" kern="0" dirty="0">
                <a:solidFill>
                  <a:srgbClr val="404040"/>
                </a:solidFill>
                <a:latin typeface="Arial Rounded MT Bold"/>
                <a:ea typeface="+mn-ea"/>
                <a:cs typeface="Arial Rounded MT Bold"/>
              </a:endParaRPr>
            </a:p>
          </p:txBody>
        </p:sp>
        <p:cxnSp>
          <p:nvCxnSpPr>
            <p:cNvPr id="96" name="Straight Connector 95"/>
            <p:cNvCxnSpPr/>
            <p:nvPr/>
          </p:nvCxnSpPr>
          <p:spPr bwMode="auto">
            <a:xfrm>
              <a:off x="6413498" y="1435532"/>
              <a:ext cx="2251076" cy="1588"/>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59779" name="Isosceles Triangle 100"/>
            <p:cNvSpPr>
              <a:spLocks noChangeArrowheads="1"/>
            </p:cNvSpPr>
            <p:nvPr>
              <p:custDataLst>
                <p:tags r:id="rId21"/>
              </p:custDataLst>
            </p:nvPr>
          </p:nvSpPr>
          <p:spPr bwMode="gray">
            <a:xfrm rot="5400000">
              <a:off x="3792743" y="3649870"/>
              <a:ext cx="4406486" cy="333375"/>
            </a:xfrm>
            <a:prstGeom prst="triangle">
              <a:avLst>
                <a:gd name="adj" fmla="val 49264"/>
              </a:avLst>
            </a:prstGeom>
            <a:solidFill>
              <a:srgbClr val="FFD400"/>
            </a:solidFill>
            <a:ln w="9525" algn="ctr">
              <a:noFill/>
              <a:round/>
              <a:headEnd/>
              <a:tailEnd/>
            </a:ln>
          </p:spPr>
          <p:txBody>
            <a:bodyPr wrap="none" anchor="ctr"/>
            <a:lstStyle/>
            <a:p>
              <a:pPr algn="ctr" eaLnBrk="0" hangingPunct="0"/>
              <a:endParaRPr lang="en-US" sz="2400">
                <a:solidFill>
                  <a:srgbClr val="404040"/>
                </a:solidFill>
                <a:latin typeface="Arial Rounded MT Bold" charset="0"/>
              </a:endParaRPr>
            </a:p>
          </p:txBody>
        </p:sp>
        <p:sp>
          <p:nvSpPr>
            <p:cNvPr id="159780" name="Text Placeholder 2"/>
            <p:cNvSpPr txBox="1">
              <a:spLocks/>
            </p:cNvSpPr>
            <p:nvPr/>
          </p:nvSpPr>
          <p:spPr bwMode="auto">
            <a:xfrm>
              <a:off x="6432747" y="1123394"/>
              <a:ext cx="2469953" cy="4375723"/>
            </a:xfrm>
            <a:prstGeom prst="rect">
              <a:avLst/>
            </a:prstGeom>
            <a:noFill/>
            <a:ln w="9525">
              <a:noFill/>
              <a:miter lim="800000"/>
              <a:headEnd/>
              <a:tailEnd/>
            </a:ln>
          </p:spPr>
          <p:txBody>
            <a:bodyPr anchor="ctr"/>
            <a:lstStyle/>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Качество науки</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err="1" smtClean="0">
                  <a:solidFill>
                    <a:srgbClr val="404040"/>
                  </a:solidFill>
                  <a:latin typeface="Arial Rounded MT Bold" charset="0"/>
                </a:rPr>
                <a:t>Финансиро-вание</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Качество образования</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Инновации</a:t>
              </a:r>
              <a:endParaRPr lang="en-US" sz="2400" dirty="0">
                <a:solidFill>
                  <a:srgbClr val="404040"/>
                </a:solidFill>
                <a:latin typeface="Arial Rounded MT Bold" charset="0"/>
              </a:endParaRPr>
            </a:p>
          </p:txBody>
        </p:sp>
      </p:grpSp>
      <p:grpSp>
        <p:nvGrpSpPr>
          <p:cNvPr id="3" name="Group 128"/>
          <p:cNvGrpSpPr>
            <a:grpSpLocks/>
          </p:cNvGrpSpPr>
          <p:nvPr/>
        </p:nvGrpSpPr>
        <p:grpSpPr bwMode="auto">
          <a:xfrm>
            <a:off x="2152650" y="3079651"/>
            <a:ext cx="1573213" cy="2078038"/>
            <a:chOff x="1409700" y="4453458"/>
            <a:chExt cx="1636774" cy="2163242"/>
          </a:xfrm>
        </p:grpSpPr>
        <p:pic>
          <p:nvPicPr>
            <p:cNvPr id="159775" name="Picture 126"/>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409700" y="4453458"/>
              <a:ext cx="1636774" cy="1090092"/>
            </a:xfrm>
            <a:prstGeom prst="rect">
              <a:avLst/>
            </a:prstGeom>
            <a:noFill/>
            <a:ln w="9525">
              <a:noFill/>
              <a:miter lim="800000"/>
              <a:headEnd/>
              <a:tailEnd/>
            </a:ln>
          </p:spPr>
        </p:pic>
        <p:pic>
          <p:nvPicPr>
            <p:cNvPr id="159776" name="Picture 127"/>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422400" y="5465558"/>
              <a:ext cx="1612900" cy="1151142"/>
            </a:xfrm>
            <a:prstGeom prst="rect">
              <a:avLst/>
            </a:prstGeom>
            <a:noFill/>
            <a:ln w="9525">
              <a:noFill/>
              <a:miter lim="800000"/>
              <a:headEnd/>
              <a:tailEnd/>
            </a:ln>
          </p:spPr>
        </p:pic>
      </p:grpSp>
      <p:pic>
        <p:nvPicPr>
          <p:cNvPr id="159759" name="Diagram 5"/>
          <p:cNvPicPr>
            <a:picLocks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gray">
          <a:xfrm>
            <a:off x="2349500" y="2276872"/>
            <a:ext cx="1130300" cy="592137"/>
          </a:xfrm>
          <a:prstGeom prst="rect">
            <a:avLst/>
          </a:prstGeom>
          <a:noFill/>
          <a:ln w="9525">
            <a:noFill/>
            <a:miter lim="800000"/>
            <a:headEnd/>
            <a:tailEnd/>
          </a:ln>
        </p:spPr>
      </p:pic>
      <p:pic>
        <p:nvPicPr>
          <p:cNvPr id="159760" name="Diagram 5"/>
          <p:cNvPicPr>
            <a:picLocks noChangeArrowheads="1"/>
          </p:cNvPicPr>
          <p:nvPr>
            <p:custDataLst>
              <p:tags r:id="rId7"/>
            </p:custDataLst>
          </p:nvPr>
        </p:nvPicPr>
        <p:blipFill>
          <a:blip r:embed="rId27" cstate="email">
            <a:extLst>
              <a:ext uri="{28A0092B-C50C-407E-A947-70E740481C1C}">
                <a14:useLocalDpi xmlns:a14="http://schemas.microsoft.com/office/drawing/2010/main"/>
              </a:ext>
            </a:extLst>
          </a:blip>
          <a:srcRect/>
          <a:stretch>
            <a:fillRect/>
          </a:stretch>
        </p:blipFill>
        <p:spPr bwMode="gray">
          <a:xfrm>
            <a:off x="989013" y="2965351"/>
            <a:ext cx="1030287" cy="1244600"/>
          </a:xfrm>
          <a:prstGeom prst="rect">
            <a:avLst/>
          </a:prstGeom>
          <a:noFill/>
          <a:ln w="9525">
            <a:noFill/>
            <a:miter lim="800000"/>
            <a:headEnd/>
            <a:tailEnd/>
          </a:ln>
        </p:spPr>
      </p:pic>
      <p:sp>
        <p:nvSpPr>
          <p:cNvPr id="141" name="Rectangle 140"/>
          <p:cNvSpPr>
            <a:spLocks/>
          </p:cNvSpPr>
          <p:nvPr>
            <p:custDataLst>
              <p:tags r:id="rId8"/>
            </p:custDataLst>
          </p:nvPr>
        </p:nvSpPr>
        <p:spPr bwMode="gray">
          <a:xfrm>
            <a:off x="1320800" y="2517676"/>
            <a:ext cx="901700" cy="373063"/>
          </a:xfrm>
          <a:prstGeom prst="rect">
            <a:avLst/>
          </a:prstGeom>
          <a:noFill/>
          <a:ln w="9525">
            <a:noFill/>
            <a:miter lim="800000"/>
            <a:headEnd/>
            <a:tailEnd/>
          </a:ln>
          <a:effectLst/>
        </p:spPr>
        <p:txBody>
          <a:bodyPr lIns="72000" tIns="72000" rIns="72000" bIns="72000" anchor="ctr"/>
          <a:lstStyle/>
          <a:p>
            <a:pPr marL="287338" indent="-287338" algn="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Чтение</a:t>
            </a:r>
            <a:endParaRPr lang="en-US" altLang="en-US" sz="1600" b="1" kern="0" dirty="0">
              <a:solidFill>
                <a:srgbClr val="404040"/>
              </a:solidFill>
              <a:latin typeface="Arial Rounded MT Bold"/>
              <a:ea typeface="+mn-ea"/>
              <a:cs typeface="Arial Rounded MT Bold"/>
            </a:endParaRPr>
          </a:p>
        </p:txBody>
      </p:sp>
      <p:sp>
        <p:nvSpPr>
          <p:cNvPr id="142" name="Rectangle 141"/>
          <p:cNvSpPr>
            <a:spLocks/>
          </p:cNvSpPr>
          <p:nvPr>
            <p:custDataLst>
              <p:tags r:id="rId9"/>
            </p:custDataLst>
          </p:nvPr>
        </p:nvSpPr>
        <p:spPr bwMode="gray">
          <a:xfrm>
            <a:off x="596900" y="4221088"/>
            <a:ext cx="1555750" cy="434975"/>
          </a:xfrm>
          <a:prstGeom prst="rect">
            <a:avLst/>
          </a:prstGeom>
          <a:noFill/>
          <a:ln w="9525">
            <a:noFill/>
            <a:miter lim="800000"/>
            <a:headEnd/>
            <a:tailEnd/>
          </a:ln>
          <a:effectLst/>
        </p:spPr>
        <p:txBody>
          <a:bodyPr lIns="72000" tIns="72000" rIns="72000" bIns="72000" anchor="ctr"/>
          <a:lstStyle/>
          <a:p>
            <a:pPr marL="287338" indent="-287338" algn="ct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cs typeface="Arial Rounded MT Bold"/>
              </a:rPr>
              <a:t>Ц</a:t>
            </a:r>
            <a:r>
              <a:rPr lang="ru-RU" altLang="en-US" sz="1600" b="1" kern="0" dirty="0" smtClean="0">
                <a:solidFill>
                  <a:srgbClr val="404040"/>
                </a:solidFill>
                <a:latin typeface="Arial Rounded MT Bold"/>
                <a:ea typeface="+mn-ea"/>
                <a:cs typeface="Arial Rounded MT Bold"/>
              </a:rPr>
              <a:t>итирование</a:t>
            </a:r>
            <a:endParaRPr lang="en-US" altLang="en-US" sz="1600" b="1" kern="0" dirty="0">
              <a:solidFill>
                <a:srgbClr val="404040"/>
              </a:solidFill>
              <a:latin typeface="Arial Rounded MT Bold"/>
              <a:ea typeface="+mn-ea"/>
              <a:cs typeface="Arial Rounded MT Bold"/>
            </a:endParaRPr>
          </a:p>
        </p:txBody>
      </p:sp>
      <p:grpSp>
        <p:nvGrpSpPr>
          <p:cNvPr id="4" name="Group 146"/>
          <p:cNvGrpSpPr>
            <a:grpSpLocks/>
          </p:cNvGrpSpPr>
          <p:nvPr/>
        </p:nvGrpSpPr>
        <p:grpSpPr bwMode="auto">
          <a:xfrm>
            <a:off x="849313" y="4743351"/>
            <a:ext cx="4157595" cy="2082816"/>
            <a:chOff x="849478" y="4381500"/>
            <a:chExt cx="4156747" cy="2082954"/>
          </a:xfrm>
        </p:grpSpPr>
        <p:sp>
          <p:nvSpPr>
            <p:cNvPr id="159771" name="Oval 23"/>
            <p:cNvSpPr>
              <a:spLocks noChangeArrowheads="1"/>
            </p:cNvSpPr>
            <p:nvPr>
              <p:custDataLst>
                <p:tags r:id="rId16"/>
              </p:custDataLst>
            </p:nvPr>
          </p:nvSpPr>
          <p:spPr bwMode="gray">
            <a:xfrm>
              <a:off x="2294837" y="5598087"/>
              <a:ext cx="1246973" cy="748939"/>
            </a:xfrm>
            <a:prstGeom prst="ellipse">
              <a:avLst/>
            </a:prstGeom>
            <a:solidFill>
              <a:schemeClr val="bg2"/>
            </a:solidFill>
            <a:ln w="9525">
              <a:noFill/>
              <a:round/>
              <a:headEnd/>
              <a:tailEnd/>
            </a:ln>
          </p:spPr>
          <p:txBody>
            <a:bodyPr anchor="ctr"/>
            <a:lstStyle/>
            <a:p>
              <a:pPr algn="ctr"/>
              <a:r>
                <a:rPr lang="ru-RU" sz="1400" b="1" dirty="0" smtClean="0">
                  <a:solidFill>
                    <a:srgbClr val="404040"/>
                  </a:solidFill>
                  <a:latin typeface="Arial Rounded MT Bold" charset="0"/>
                </a:rPr>
                <a:t>Выход</a:t>
              </a:r>
              <a:endParaRPr lang="en-US" sz="1400" b="1" dirty="0">
                <a:solidFill>
                  <a:srgbClr val="404040"/>
                </a:solidFill>
                <a:latin typeface="Arial Rounded MT Bold" charset="0"/>
              </a:endParaRPr>
            </a:p>
          </p:txBody>
        </p:sp>
        <p:sp>
          <p:nvSpPr>
            <p:cNvPr id="159772" name="TextBox 6"/>
            <p:cNvSpPr txBox="1">
              <a:spLocks noChangeArrowheads="1"/>
            </p:cNvSpPr>
            <p:nvPr>
              <p:custDataLst>
                <p:tags r:id="rId17"/>
              </p:custDataLst>
            </p:nvPr>
          </p:nvSpPr>
          <p:spPr bwMode="gray">
            <a:xfrm>
              <a:off x="887924" y="6218217"/>
              <a:ext cx="4118301" cy="246237"/>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Статьи</a:t>
              </a:r>
              <a:r>
                <a:rPr lang="en-US" sz="1600" b="1" dirty="0" smtClean="0">
                  <a:solidFill>
                    <a:srgbClr val="404040"/>
                  </a:solidFill>
                  <a:latin typeface="Arial Rounded MT Bold" charset="0"/>
                </a:rPr>
                <a:t>/ </a:t>
              </a:r>
              <a:r>
                <a:rPr lang="ru-RU" sz="1600" b="1" dirty="0" smtClean="0">
                  <a:solidFill>
                    <a:srgbClr val="404040"/>
                  </a:solidFill>
                  <a:latin typeface="Arial Rounded MT Bold" charset="0"/>
                </a:rPr>
                <a:t>Диссертации</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Патенты</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Отчеты</a:t>
              </a:r>
              <a:endParaRPr lang="en-US" sz="1600" b="1" dirty="0">
                <a:solidFill>
                  <a:srgbClr val="404040"/>
                </a:solidFill>
                <a:latin typeface="Arial Rounded MT Bold" charset="0"/>
              </a:endParaRPr>
            </a:p>
          </p:txBody>
        </p:sp>
        <p:pic>
          <p:nvPicPr>
            <p:cNvPr id="159773" name="Diagram 5"/>
            <p:cNvPicPr>
              <a:picLocks noChangeArrowheads="1"/>
            </p:cNvPicPr>
            <p:nvPr>
              <p:custDataLst>
                <p:tags r:id="rId18"/>
              </p:custDataLst>
            </p:nvPr>
          </p:nvPicPr>
          <p:blipFill>
            <a:blip r:embed="rId28" cstate="email">
              <a:extLst>
                <a:ext uri="{28A0092B-C50C-407E-A947-70E740481C1C}">
                  <a14:useLocalDpi xmlns:a14="http://schemas.microsoft.com/office/drawing/2010/main"/>
                </a:ext>
              </a:extLst>
            </a:blip>
            <a:srcRect/>
            <a:stretch>
              <a:fillRect/>
            </a:stretch>
          </p:blipFill>
          <p:spPr bwMode="gray">
            <a:xfrm flipH="1">
              <a:off x="849478" y="4381500"/>
              <a:ext cx="1512722" cy="1152314"/>
            </a:xfrm>
            <a:prstGeom prst="rect">
              <a:avLst/>
            </a:prstGeom>
            <a:noFill/>
            <a:ln w="9525">
              <a:noFill/>
              <a:miter lim="800000"/>
              <a:headEnd/>
              <a:tailEnd/>
            </a:ln>
          </p:spPr>
        </p:pic>
        <p:sp>
          <p:nvSpPr>
            <p:cNvPr id="143" name="Rectangle 142"/>
            <p:cNvSpPr>
              <a:spLocks/>
            </p:cNvSpPr>
            <p:nvPr>
              <p:custDataLst>
                <p:tags r:id="rId19"/>
              </p:custDataLst>
            </p:nvPr>
          </p:nvSpPr>
          <p:spPr bwMode="gray">
            <a:xfrm>
              <a:off x="2164754" y="5071388"/>
              <a:ext cx="1458056" cy="373088"/>
            </a:xfrm>
            <a:prstGeom prst="rect">
              <a:avLst/>
            </a:prstGeom>
            <a:noFill/>
            <a:ln w="9525">
              <a:noFill/>
              <a:miter lim="800000"/>
              <a:headEnd/>
              <a:tailEnd/>
            </a:ln>
            <a:effectLst/>
          </p:spPr>
          <p:txBody>
            <a:bodyPr lIns="72000" tIns="72000" rIns="72000" bIns="72000" anchor="ctr"/>
            <a:lstStyle/>
            <a:p>
              <a:pPr marL="287338" indent="-287338" algn="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Публикация</a:t>
              </a:r>
              <a:endParaRPr lang="en-US" altLang="en-US" sz="1600" b="1" kern="0" dirty="0">
                <a:solidFill>
                  <a:srgbClr val="404040"/>
                </a:solidFill>
                <a:latin typeface="Arial Rounded MT Bold"/>
                <a:ea typeface="+mn-ea"/>
                <a:cs typeface="Arial Rounded MT Bold"/>
              </a:endParaRPr>
            </a:p>
          </p:txBody>
        </p:sp>
      </p:grpSp>
      <p:grpSp>
        <p:nvGrpSpPr>
          <p:cNvPr id="5" name="Group 147"/>
          <p:cNvGrpSpPr>
            <a:grpSpLocks/>
          </p:cNvGrpSpPr>
          <p:nvPr/>
        </p:nvGrpSpPr>
        <p:grpSpPr bwMode="auto">
          <a:xfrm>
            <a:off x="3551806" y="1681064"/>
            <a:ext cx="2172322" cy="4700264"/>
            <a:chOff x="3479799" y="1319885"/>
            <a:chExt cx="2173037" cy="4700192"/>
          </a:xfrm>
        </p:grpSpPr>
        <p:sp>
          <p:nvSpPr>
            <p:cNvPr id="159765" name="Oval 24"/>
            <p:cNvSpPr>
              <a:spLocks noChangeArrowheads="1"/>
            </p:cNvSpPr>
            <p:nvPr>
              <p:custDataLst>
                <p:tags r:id="rId10"/>
              </p:custDataLst>
            </p:nvPr>
          </p:nvSpPr>
          <p:spPr bwMode="gray">
            <a:xfrm>
              <a:off x="4247439" y="1319885"/>
              <a:ext cx="1405397" cy="748939"/>
            </a:xfrm>
            <a:prstGeom prst="ellipse">
              <a:avLst/>
            </a:prstGeom>
            <a:solidFill>
              <a:schemeClr val="bg2"/>
            </a:solidFill>
            <a:ln w="9525">
              <a:noFill/>
              <a:round/>
              <a:headEnd/>
              <a:tailEnd/>
            </a:ln>
          </p:spPr>
          <p:txBody>
            <a:bodyPr lIns="0" tIns="0" rIns="0" bIns="0" anchor="ctr"/>
            <a:lstStyle/>
            <a:p>
              <a:pPr algn="ctr"/>
              <a:r>
                <a:rPr lang="ru-RU" sz="1400" b="1" dirty="0" smtClean="0">
                  <a:solidFill>
                    <a:srgbClr val="404040"/>
                  </a:solidFill>
                  <a:latin typeface="Arial Rounded MT Bold" charset="0"/>
                </a:rPr>
                <a:t>Прямые </a:t>
              </a:r>
              <a:r>
                <a:rPr lang="ru-RU" sz="1400" b="1" dirty="0" err="1" smtClean="0">
                  <a:solidFill>
                    <a:srgbClr val="404040"/>
                  </a:solidFill>
                  <a:latin typeface="Arial Rounded MT Bold" charset="0"/>
                </a:rPr>
                <a:t>резуль</a:t>
              </a:r>
              <a:r>
                <a:rPr lang="ru-RU" sz="1400" b="1" dirty="0" smtClean="0">
                  <a:solidFill>
                    <a:srgbClr val="404040"/>
                  </a:solidFill>
                  <a:latin typeface="Arial Rounded MT Bold" charset="0"/>
                </a:rPr>
                <a:t>-таты</a:t>
              </a:r>
              <a:endParaRPr lang="en-US" sz="1400" b="1" dirty="0">
                <a:solidFill>
                  <a:srgbClr val="404040"/>
                </a:solidFill>
                <a:latin typeface="Arial Rounded MT Bold" charset="0"/>
              </a:endParaRPr>
            </a:p>
          </p:txBody>
        </p:sp>
        <p:sp>
          <p:nvSpPr>
            <p:cNvPr id="159766" name="TextBox 6"/>
            <p:cNvSpPr txBox="1">
              <a:spLocks noChangeArrowheads="1"/>
            </p:cNvSpPr>
            <p:nvPr>
              <p:custDataLst>
                <p:tags r:id="rId11"/>
              </p:custDataLst>
            </p:nvPr>
          </p:nvSpPr>
          <p:spPr bwMode="gray">
            <a:xfrm rot="16200000">
              <a:off x="3442171" y="3927507"/>
              <a:ext cx="3938839" cy="246302"/>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Скачивания</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количество цитирований</a:t>
              </a:r>
              <a:endParaRPr lang="en-US" sz="1600" b="1" dirty="0">
                <a:solidFill>
                  <a:srgbClr val="404040"/>
                </a:solidFill>
                <a:latin typeface="Arial Rounded MT Bold" charset="0"/>
              </a:endParaRPr>
            </a:p>
          </p:txBody>
        </p:sp>
        <p:pic>
          <p:nvPicPr>
            <p:cNvPr id="159767" name="Diagram 5"/>
            <p:cNvPicPr>
              <a:picLocks noChangeArrowheads="1"/>
            </p:cNvPicPr>
            <p:nvPr>
              <p:custDataLst>
                <p:tags r:id="rId12"/>
              </p:custDataLst>
            </p:nvPr>
          </p:nvPicPr>
          <p:blipFill>
            <a:blip r:embed="rId28" cstate="email">
              <a:extLst>
                <a:ext uri="{28A0092B-C50C-407E-A947-70E740481C1C}">
                  <a14:useLocalDpi xmlns:a14="http://schemas.microsoft.com/office/drawing/2010/main"/>
                </a:ext>
              </a:extLst>
            </a:blip>
            <a:srcRect/>
            <a:stretch>
              <a:fillRect/>
            </a:stretch>
          </p:blipFill>
          <p:spPr bwMode="gray">
            <a:xfrm rot="16546902" flipH="1">
              <a:off x="3300577" y="4495800"/>
              <a:ext cx="1512722" cy="1152314"/>
            </a:xfrm>
            <a:prstGeom prst="rect">
              <a:avLst/>
            </a:prstGeom>
            <a:noFill/>
            <a:ln w="9525">
              <a:noFill/>
              <a:miter lim="800000"/>
              <a:headEnd/>
              <a:tailEnd/>
            </a:ln>
          </p:spPr>
        </p:pic>
        <p:pic>
          <p:nvPicPr>
            <p:cNvPr id="159768" name="Diagram 5"/>
            <p:cNvPicPr>
              <a:picLocks noChangeArrowheads="1"/>
            </p:cNvPicPr>
            <p:nvPr>
              <p:custDataLst>
                <p:tags r:id="rId13"/>
              </p:custDataLst>
            </p:nvPr>
          </p:nvPicPr>
          <p:blipFill>
            <a:blip r:embed="rId29" cstate="email">
              <a:extLst>
                <a:ext uri="{28A0092B-C50C-407E-A947-70E740481C1C}">
                  <a14:useLocalDpi xmlns:a14="http://schemas.microsoft.com/office/drawing/2010/main"/>
                </a:ext>
              </a:extLst>
            </a:blip>
            <a:srcRect/>
            <a:stretch>
              <a:fillRect/>
            </a:stretch>
          </p:blipFill>
          <p:spPr bwMode="gray">
            <a:xfrm rot="8219607" flipH="1">
              <a:off x="3732378" y="2451100"/>
              <a:ext cx="1030122" cy="1244600"/>
            </a:xfrm>
            <a:prstGeom prst="rect">
              <a:avLst/>
            </a:prstGeom>
            <a:noFill/>
            <a:ln w="9525">
              <a:noFill/>
              <a:miter lim="800000"/>
              <a:headEnd/>
              <a:tailEnd/>
            </a:ln>
          </p:spPr>
        </p:pic>
        <p:sp>
          <p:nvSpPr>
            <p:cNvPr id="144" name="Rectangle 143"/>
            <p:cNvSpPr>
              <a:spLocks/>
            </p:cNvSpPr>
            <p:nvPr>
              <p:custDataLst>
                <p:tags r:id="rId14"/>
              </p:custDataLst>
            </p:nvPr>
          </p:nvSpPr>
          <p:spPr bwMode="gray">
            <a:xfrm>
              <a:off x="3886334" y="3909059"/>
              <a:ext cx="1143376" cy="371469"/>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Чтение</a:t>
              </a:r>
              <a:endParaRPr lang="en-US" altLang="en-US" sz="1600" b="1" kern="0" dirty="0">
                <a:solidFill>
                  <a:srgbClr val="404040"/>
                </a:solidFill>
                <a:latin typeface="Arial Rounded MT Bold"/>
                <a:ea typeface="+mn-ea"/>
                <a:cs typeface="Arial Rounded MT Bold"/>
              </a:endParaRPr>
            </a:p>
          </p:txBody>
        </p:sp>
        <p:sp>
          <p:nvSpPr>
            <p:cNvPr id="145" name="Rectangle 144"/>
            <p:cNvSpPr>
              <a:spLocks/>
            </p:cNvSpPr>
            <p:nvPr>
              <p:custDataLst>
                <p:tags r:id="rId15"/>
              </p:custDataLst>
            </p:nvPr>
          </p:nvSpPr>
          <p:spPr bwMode="gray">
            <a:xfrm>
              <a:off x="3479799" y="2120270"/>
              <a:ext cx="1568898" cy="409272"/>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cs typeface="Arial Rounded MT Bold"/>
                </a:rPr>
                <a:t>Цитирование</a:t>
              </a:r>
              <a:endParaRPr lang="en-US" altLang="en-US" sz="1600" b="1" kern="0" dirty="0">
                <a:solidFill>
                  <a:srgbClr val="404040"/>
                </a:solidFill>
                <a:latin typeface="Arial Rounded MT Bold"/>
                <a:ea typeface="+mn-ea"/>
                <a:cs typeface="Arial Rounded MT Bold"/>
              </a:endParaRPr>
            </a:p>
          </p:txBody>
        </p:sp>
      </p:grpSp>
    </p:spTree>
    <p:extLst>
      <p:ext uri="{BB962C8B-B14F-4D97-AF65-F5344CB8AC3E}">
        <p14:creationId xmlns:p14="http://schemas.microsoft.com/office/powerpoint/2010/main" val="1291921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Slide Number Placeholder 4"/>
          <p:cNvSpPr>
            <a:spLocks noGrp="1"/>
          </p:cNvSpPr>
          <p:nvPr>
            <p:ph type="sldNum" sz="quarter" idx="4294967295"/>
          </p:nvPr>
        </p:nvSpPr>
        <p:spPr bwMode="auto">
          <a:xfrm>
            <a:off x="8244408" y="6448251"/>
            <a:ext cx="94198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1EE92EC4-D654-4A4D-BC3E-C914AB4BFCBE}" type="slidenum">
              <a:rPr lang="en-US" smtClean="0">
                <a:solidFill>
                  <a:srgbClr val="233040"/>
                </a:solidFill>
                <a:cs typeface="Arial" charset="0"/>
              </a:rPr>
              <a:pPr/>
              <a:t>20</a:t>
            </a:fld>
            <a:endParaRPr lang="en-US" smtClean="0">
              <a:solidFill>
                <a:srgbClr val="233040"/>
              </a:solidFill>
              <a:cs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43" y="1219200"/>
            <a:ext cx="7620000" cy="541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914400" y="2057400"/>
            <a:ext cx="1257300" cy="437475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ounded Rectangular Callout 5"/>
          <p:cNvSpPr/>
          <p:nvPr/>
        </p:nvSpPr>
        <p:spPr>
          <a:xfrm>
            <a:off x="2577152" y="5257800"/>
            <a:ext cx="2474912"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Удобное оглавление</a:t>
            </a:r>
            <a:endParaRPr lang="ru-RU" sz="1600" dirty="0">
              <a:solidFill>
                <a:srgbClr val="FF0000"/>
              </a:solidFill>
            </a:endParaRPr>
          </a:p>
        </p:txBody>
      </p:sp>
      <p:sp>
        <p:nvSpPr>
          <p:cNvPr id="9" name="Title 1"/>
          <p:cNvSpPr txBox="1">
            <a:spLocks/>
          </p:cNvSpPr>
          <p:nvPr/>
        </p:nvSpPr>
        <p:spPr bwMode="auto">
          <a:xfrm>
            <a:off x="685800" y="463230"/>
            <a:ext cx="8382000" cy="762000"/>
          </a:xfrm>
          <a:prstGeom prst="rect">
            <a:avLst/>
          </a:prstGeom>
        </p:spPr>
        <p:txBody>
          <a:bodyPr vert="horz" lIns="91440" tIns="45720" rIns="91440" bIns="45720" rtlCol="0" anchor="ctr">
            <a:noAutofit/>
          </a:bodyPr>
          <a:lstStyle>
            <a:lvl1pPr defTabSz="457200">
              <a:spcBef>
                <a:spcPct val="0"/>
              </a:spcBef>
              <a:buNone/>
              <a:defRPr sz="2400" b="1" i="0">
                <a:solidFill>
                  <a:schemeClr val="accent1"/>
                </a:solidFill>
                <a:latin typeface="Arial Bold"/>
                <a:ea typeface="+mj-ea"/>
                <a:cs typeface="Arial Bold"/>
              </a:defRPr>
            </a:lvl1pPr>
          </a:lstStyle>
          <a:p>
            <a:r>
              <a:rPr lang="ru-RU" dirty="0"/>
              <a:t>Полное использование всех возможностей </a:t>
            </a:r>
            <a:r>
              <a:rPr lang="en-GB" dirty="0"/>
              <a:t>PDF</a:t>
            </a:r>
            <a:endParaRPr lang="en-US" dirty="0"/>
          </a:p>
        </p:txBody>
      </p:sp>
    </p:spTree>
    <p:extLst>
      <p:ext uri="{BB962C8B-B14F-4D97-AF65-F5344CB8AC3E}">
        <p14:creationId xmlns:p14="http://schemas.microsoft.com/office/powerpoint/2010/main" val="147089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086600" cy="533400"/>
          </a:xfrm>
        </p:spPr>
        <p:txBody>
          <a:bodyPr/>
          <a:lstStyle/>
          <a:p>
            <a:r>
              <a:rPr lang="ru-RU" dirty="0">
                <a:solidFill>
                  <a:schemeClr val="accent1"/>
                </a:solidFill>
                <a:latin typeface="Arial Bold"/>
                <a:cs typeface="Arial Bold"/>
              </a:rPr>
              <a:t>Работа с изображениями</a:t>
            </a:r>
            <a:endParaRPr lang="en-US" dirty="0">
              <a:solidFill>
                <a:schemeClr val="accent1"/>
              </a:solidFill>
              <a:latin typeface="Arial Bold"/>
              <a:cs typeface="Arial Bold"/>
            </a:endParaRPr>
          </a:p>
        </p:txBody>
      </p:sp>
      <p:pic>
        <p:nvPicPr>
          <p:cNvPr id="5" name="Picture 4" descr="SD_TYPE_RGB.jpg"/>
          <p:cNvPicPr>
            <a:picLocks noChangeAspect="1"/>
          </p:cNvPicPr>
          <p:nvPr/>
        </p:nvPicPr>
        <p:blipFill>
          <a:blip r:embed="rId3" cstate="print"/>
          <a:stretch>
            <a:fillRect/>
          </a:stretch>
        </p:blipFill>
        <p:spPr>
          <a:xfrm>
            <a:off x="7338836" y="838200"/>
            <a:ext cx="1652764" cy="216000"/>
          </a:xfrm>
          <a:prstGeom prst="rect">
            <a:avLst/>
          </a:prstGeom>
        </p:spPr>
      </p:pic>
      <p:sp>
        <p:nvSpPr>
          <p:cNvPr id="6" name="Slide Number Placeholder 3"/>
          <p:cNvSpPr txBox="1">
            <a:spLocks/>
          </p:cNvSpPr>
          <p:nvPr/>
        </p:nvSpPr>
        <p:spPr>
          <a:xfrm>
            <a:off x="6553200" y="60960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7" name="Picture 1"/>
          <p:cNvPicPr>
            <a:picLocks noChangeAspect="1" noChangeArrowheads="1"/>
          </p:cNvPicPr>
          <p:nvPr/>
        </p:nvPicPr>
        <p:blipFill>
          <a:blip r:embed="rId4" cstate="print"/>
          <a:srcRect t="24210" r="44781" b="16256"/>
          <a:stretch>
            <a:fillRect/>
          </a:stretch>
        </p:blipFill>
        <p:spPr bwMode="auto">
          <a:xfrm>
            <a:off x="228600" y="1143000"/>
            <a:ext cx="5580112" cy="3760145"/>
          </a:xfrm>
          <a:prstGeom prst="rect">
            <a:avLst/>
          </a:prstGeom>
          <a:ln w="25400" cap="sq" cmpd="sng">
            <a:solidFill>
              <a:srgbClr val="008000"/>
            </a:solidFill>
            <a:prstDash val="solid"/>
            <a:miter lim="800000"/>
          </a:ln>
          <a:effectLst>
            <a:innerShdw blurRad="76200">
              <a:srgbClr val="000000"/>
            </a:innerShdw>
          </a:effectLst>
        </p:spPr>
      </p:pic>
      <p:pic>
        <p:nvPicPr>
          <p:cNvPr id="8" name="Picture 2"/>
          <p:cNvPicPr>
            <a:picLocks noChangeAspect="1" noChangeArrowheads="1"/>
          </p:cNvPicPr>
          <p:nvPr/>
        </p:nvPicPr>
        <p:blipFill>
          <a:blip r:embed="rId5" cstate="print"/>
          <a:srcRect l="18697" t="17870" r="6294" b="5000"/>
          <a:stretch>
            <a:fillRect/>
          </a:stretch>
        </p:blipFill>
        <p:spPr bwMode="auto">
          <a:xfrm>
            <a:off x="1272208" y="1717576"/>
            <a:ext cx="7704856" cy="4951717"/>
          </a:xfrm>
          <a:prstGeom prst="rect">
            <a:avLst/>
          </a:prstGeom>
          <a:ln w="25400" cap="sq" cmpd="sng">
            <a:solidFill>
              <a:srgbClr val="008000"/>
            </a:solidFill>
            <a:prstDash val="solid"/>
            <a:miter lim="800000"/>
          </a:ln>
          <a:effectLst>
            <a:innerShdw blurRad="76200">
              <a:srgbClr val="000000"/>
            </a:innerShdw>
          </a:effectLst>
        </p:spPr>
      </p:pic>
    </p:spTree>
    <p:extLst>
      <p:ext uri="{BB962C8B-B14F-4D97-AF65-F5344CB8AC3E}">
        <p14:creationId xmlns:p14="http://schemas.microsoft.com/office/powerpoint/2010/main" val="157347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81000"/>
            <a:ext cx="7770813" cy="712787"/>
          </a:xfrm>
        </p:spPr>
        <p:txBody>
          <a:bodyPr vert="horz" lIns="91440" tIns="45720" rIns="91440" bIns="45720" rtlCol="0" anchor="ctr" anchorCtr="0">
            <a:noAutofit/>
          </a:bodyPr>
          <a:lstStyle/>
          <a:p>
            <a:r>
              <a:rPr lang="ru-RU" dirty="0"/>
              <a:t>Возможности работы со ссылками</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47800"/>
            <a:ext cx="9099164"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4876800" y="5029200"/>
            <a:ext cx="2041795" cy="990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038"/>
            <a:ext cx="7281258" cy="556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711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15" y="1267948"/>
            <a:ext cx="8305524" cy="5010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199" y="6449548"/>
            <a:ext cx="7349320" cy="276999"/>
          </a:xfrm>
          <a:prstGeom prst="rect">
            <a:avLst/>
          </a:prstGeom>
        </p:spPr>
        <p:txBody>
          <a:bodyPr wrap="square">
            <a:spAutoFit/>
          </a:bodyPr>
          <a:lstStyle/>
          <a:p>
            <a:r>
              <a:rPr lang="en-US" sz="1200" dirty="0"/>
              <a:t>Article: </a:t>
            </a:r>
            <a:r>
              <a:rPr lang="en-US" sz="1200" dirty="0">
                <a:hlinkClick r:id="rId3"/>
              </a:rPr>
              <a:t>http://</a:t>
            </a:r>
            <a:r>
              <a:rPr lang="en-US" sz="1200" dirty="0" smtClean="0">
                <a:hlinkClick r:id="rId3"/>
              </a:rPr>
              <a:t>www.sciencedirect.com/science/article/pii/S0263876214001543</a:t>
            </a:r>
            <a:r>
              <a:rPr lang="en-US" sz="1200" dirty="0" smtClean="0"/>
              <a:t> </a:t>
            </a:r>
            <a:endParaRPr lang="en-US" sz="1200" dirty="0"/>
          </a:p>
        </p:txBody>
      </p:sp>
      <p:sp>
        <p:nvSpPr>
          <p:cNvPr id="8" name="Rectangular Callout 7"/>
          <p:cNvSpPr/>
          <p:nvPr/>
        </p:nvSpPr>
        <p:spPr>
          <a:xfrm>
            <a:off x="1415641" y="4090439"/>
            <a:ext cx="4414419" cy="1170978"/>
          </a:xfrm>
          <a:prstGeom prst="wedgeRectCallout">
            <a:avLst>
              <a:gd name="adj1" fmla="val 58520"/>
              <a:gd name="adj2" fmla="val -3930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ru-RU" dirty="0" smtClean="0">
                <a:solidFill>
                  <a:schemeClr val="bg1"/>
                </a:solidFill>
              </a:rPr>
              <a:t>Короткие, 5-минутные презентации, в которых авторы объясняют суть своей работы</a:t>
            </a:r>
            <a:endParaRPr lang="en-GB" i="1" dirty="0">
              <a:solidFill>
                <a:schemeClr val="bg1"/>
              </a:solidFill>
            </a:endParaRPr>
          </a:p>
        </p:txBody>
      </p:sp>
      <p:sp>
        <p:nvSpPr>
          <p:cNvPr id="9" name="Title 1"/>
          <p:cNvSpPr>
            <a:spLocks noGrp="1"/>
          </p:cNvSpPr>
          <p:nvPr>
            <p:ph type="title"/>
          </p:nvPr>
        </p:nvSpPr>
        <p:spPr>
          <a:xfrm>
            <a:off x="457199" y="705204"/>
            <a:ext cx="8238319" cy="418645"/>
          </a:xfrm>
        </p:spPr>
        <p:txBody>
          <a:bodyPr/>
          <a:lstStyle/>
          <a:p>
            <a:r>
              <a:rPr lang="ru-RU" dirty="0" smtClean="0"/>
              <a:t>Аудиослайды</a:t>
            </a:r>
            <a:endParaRPr lang="en-US" dirty="0"/>
          </a:p>
        </p:txBody>
      </p:sp>
    </p:spTree>
    <p:extLst>
      <p:ext uri="{BB962C8B-B14F-4D97-AF65-F5344CB8AC3E}">
        <p14:creationId xmlns:p14="http://schemas.microsoft.com/office/powerpoint/2010/main" val="146299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0688"/>
            <a:ext cx="8238319" cy="418645"/>
          </a:xfrm>
        </p:spPr>
        <p:txBody>
          <a:bodyPr>
            <a:normAutofit fontScale="90000"/>
          </a:bodyPr>
          <a:lstStyle/>
          <a:p>
            <a:r>
              <a:rPr lang="ru-RU" dirty="0" smtClean="0"/>
              <a:t>Осмысление статьи – работа с изображениями</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50978"/>
            <a:ext cx="3528392" cy="534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4" y="1222876"/>
            <a:ext cx="3602964" cy="56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3923928" y="3645024"/>
            <a:ext cx="57606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82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79" y="1530405"/>
            <a:ext cx="7676865" cy="4731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u-RU" dirty="0" smtClean="0"/>
              <a:t>Интерактивные</a:t>
            </a:r>
            <a:r>
              <a:rPr lang="en-US" dirty="0" smtClean="0"/>
              <a:t> 3D </a:t>
            </a:r>
            <a:r>
              <a:rPr lang="ru-RU" dirty="0" smtClean="0"/>
              <a:t>модели</a:t>
            </a:r>
            <a:endParaRPr lang="en-US" dirty="0"/>
          </a:p>
        </p:txBody>
      </p:sp>
      <p:sp>
        <p:nvSpPr>
          <p:cNvPr id="6" name="Rectangle 5"/>
          <p:cNvSpPr/>
          <p:nvPr/>
        </p:nvSpPr>
        <p:spPr>
          <a:xfrm>
            <a:off x="457199" y="6449548"/>
            <a:ext cx="7349320" cy="276999"/>
          </a:xfrm>
          <a:prstGeom prst="rect">
            <a:avLst/>
          </a:prstGeom>
        </p:spPr>
        <p:txBody>
          <a:bodyPr wrap="square">
            <a:spAutoFit/>
          </a:bodyPr>
          <a:lstStyle/>
          <a:p>
            <a:r>
              <a:rPr lang="en-US" sz="1200" dirty="0" smtClean="0"/>
              <a:t>Article: </a:t>
            </a:r>
            <a:r>
              <a:rPr lang="en-US" sz="1200" dirty="0">
                <a:hlinkClick r:id="rId3"/>
              </a:rPr>
              <a:t>http://</a:t>
            </a:r>
            <a:r>
              <a:rPr lang="en-US" sz="1200" dirty="0" smtClean="0">
                <a:hlinkClick r:id="rId3"/>
              </a:rPr>
              <a:t>www.sciencedirect.com/science/article/pii/S2212054813000027</a:t>
            </a:r>
            <a:r>
              <a:rPr lang="en-US" sz="1200" dirty="0" smtClean="0"/>
              <a:t> </a:t>
            </a:r>
            <a:endParaRPr lang="en-US" sz="1200" dirty="0"/>
          </a:p>
        </p:txBody>
      </p:sp>
      <p:sp>
        <p:nvSpPr>
          <p:cNvPr id="7" name="Rectangular Callout 6"/>
          <p:cNvSpPr/>
          <p:nvPr/>
        </p:nvSpPr>
        <p:spPr>
          <a:xfrm>
            <a:off x="320721" y="3193294"/>
            <a:ext cx="4414419" cy="1759706"/>
          </a:xfrm>
          <a:prstGeom prst="wedgeRectCallout">
            <a:avLst>
              <a:gd name="adj1" fmla="val 78306"/>
              <a:gd name="adj2" fmla="val 773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US" dirty="0" smtClean="0">
                <a:solidFill>
                  <a:schemeClr val="bg1"/>
                </a:solidFill>
              </a:rPr>
              <a:t>3D </a:t>
            </a:r>
            <a:r>
              <a:rPr lang="ru-RU" dirty="0" smtClean="0">
                <a:solidFill>
                  <a:schemeClr val="bg1"/>
                </a:solidFill>
              </a:rPr>
              <a:t>модели, специально подготовленные для быстрой загрузки и оперативного отклика на действия пользователя. Их можно приближать, крутить, смотреть стерео изображение и сохранять в различных форматах.</a:t>
            </a:r>
            <a:endParaRPr lang="en-GB" dirty="0">
              <a:solidFill>
                <a:schemeClr val="bg1"/>
              </a:solidFill>
            </a:endParaRPr>
          </a:p>
        </p:txBody>
      </p:sp>
    </p:spTree>
    <p:extLst>
      <p:ext uri="{BB962C8B-B14F-4D97-AF65-F5344CB8AC3E}">
        <p14:creationId xmlns:p14="http://schemas.microsoft.com/office/powerpoint/2010/main" val="2374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199" y="705204"/>
            <a:ext cx="7086601" cy="418645"/>
          </a:xfrm>
        </p:spPr>
        <p:txBody>
          <a:bodyPr/>
          <a:lstStyle/>
          <a:p>
            <a:r>
              <a:rPr lang="ru-RU" dirty="0" smtClean="0"/>
              <a:t>Поиск дополнительных инструментов отображения статьи на уровне журнала</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09" y="1733266"/>
            <a:ext cx="7542316" cy="3202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a:off x="152400" y="5140017"/>
            <a:ext cx="5943600" cy="1336984"/>
          </a:xfrm>
          <a:prstGeom prst="wedgeRectCallout">
            <a:avLst>
              <a:gd name="adj1" fmla="val 32557"/>
              <a:gd name="adj2" fmla="val -12897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ru-RU" dirty="0" smtClean="0">
                <a:solidFill>
                  <a:schemeClr val="bg1"/>
                </a:solidFill>
              </a:rPr>
              <a:t>Вы можете отобрать журналы, поддерживающие определенную инновационную технологию или ознакомиться с полным списком инноваций на </a:t>
            </a:r>
            <a:r>
              <a:rPr lang="en-US" dirty="0" smtClean="0">
                <a:solidFill>
                  <a:schemeClr val="bg1"/>
                </a:solidFill>
              </a:rPr>
              <a:t>www.elsevier.com/books-and-journals/content-innovation</a:t>
            </a:r>
            <a:endParaRPr lang="ru-RU" dirty="0" smtClean="0">
              <a:solidFill>
                <a:schemeClr val="bg1"/>
              </a:solidFill>
            </a:endParaRPr>
          </a:p>
        </p:txBody>
      </p:sp>
    </p:spTree>
    <p:extLst>
      <p:ext uri="{BB962C8B-B14F-4D97-AF65-F5344CB8AC3E}">
        <p14:creationId xmlns:p14="http://schemas.microsoft.com/office/powerpoint/2010/main" val="36937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1465"/>
            <a:ext cx="7772400" cy="1080135"/>
          </a:xfrm>
        </p:spPr>
        <p:txBody>
          <a:bodyPr/>
          <a:lstStyle/>
          <a:p>
            <a:r>
              <a:rPr lang="ru-RU" dirty="0" smtClean="0">
                <a:solidFill>
                  <a:schemeClr val="accent1"/>
                </a:solidFill>
              </a:rPr>
              <a:t>Персональные настройки</a:t>
            </a:r>
            <a:endParaRPr lang="en-US" dirty="0">
              <a:solidFill>
                <a:schemeClr val="accent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361538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38367"/>
            <a:ext cx="445938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124200"/>
            <a:ext cx="7132637" cy="3771900"/>
          </a:xfrm>
          <a:prstGeom prst="rect">
            <a:avLst/>
          </a:prstGeom>
          <a:noFill/>
          <a:ln w="127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2743200" y="1905000"/>
            <a:ext cx="16002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219200" y="3095767"/>
            <a:ext cx="609600" cy="790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40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6172200" cy="1046376"/>
          </a:xfrm>
        </p:spPr>
        <p:txBody>
          <a:bodyPr vert="horz" lIns="91440" tIns="45720" rIns="91440" bIns="45720" rtlCol="0" anchor="ctr">
            <a:noAutofit/>
          </a:bodyPr>
          <a:lstStyle/>
          <a:p>
            <a:r>
              <a:rPr lang="ru-RU" dirty="0">
                <a:solidFill>
                  <a:schemeClr val="accent1"/>
                </a:solidFill>
                <a:latin typeface="Arial Bold"/>
                <a:cs typeface="Arial Bold"/>
              </a:rPr>
              <a:t>Возможности настройки оповещений</a:t>
            </a:r>
            <a:endParaRPr lang="en-US" dirty="0">
              <a:solidFill>
                <a:schemeClr val="accent1"/>
              </a:solidFill>
              <a:latin typeface="Arial Bold"/>
              <a:cs typeface="Arial Bold"/>
            </a:endParaRPr>
          </a:p>
        </p:txBody>
      </p:sp>
      <p:pic>
        <p:nvPicPr>
          <p:cNvPr id="5" name="Picture 4" descr="SD_TYPE_RGB.jpg"/>
          <p:cNvPicPr>
            <a:picLocks noChangeAspect="1"/>
          </p:cNvPicPr>
          <p:nvPr/>
        </p:nvPicPr>
        <p:blipFill>
          <a:blip r:embed="rId3" cstate="print"/>
          <a:stretch>
            <a:fillRect/>
          </a:stretch>
        </p:blipFill>
        <p:spPr>
          <a:xfrm>
            <a:off x="7338836" y="838200"/>
            <a:ext cx="1652764" cy="216000"/>
          </a:xfrm>
          <a:prstGeom prst="rect">
            <a:avLst/>
          </a:prstGeom>
        </p:spPr>
      </p:pic>
      <p:sp>
        <p:nvSpPr>
          <p:cNvPr id="6" name="Slide Number Placeholder 3"/>
          <p:cNvSpPr txBox="1">
            <a:spLocks/>
          </p:cNvSpPr>
          <p:nvPr/>
        </p:nvSpPr>
        <p:spPr>
          <a:xfrm>
            <a:off x="6553200" y="60960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52" y="1122576"/>
            <a:ext cx="8026466" cy="4043307"/>
          </a:xfrm>
          <a:prstGeom prst="rect">
            <a:avLst/>
          </a:prstGeom>
          <a:noFill/>
          <a:ln w="25400">
            <a:solidFill>
              <a:srgbClr val="008000"/>
            </a:solidFill>
            <a:miter lim="800000"/>
            <a:headEnd/>
            <a:tailEnd/>
          </a:ln>
          <a:effectLst>
            <a:outerShdw blurRad="1270000" dist="50800" dir="54000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cstate="print"/>
          <a:srcRect t="48110" r="49409" b="29210"/>
          <a:stretch>
            <a:fillRect/>
          </a:stretch>
        </p:blipFill>
        <p:spPr bwMode="auto">
          <a:xfrm>
            <a:off x="921110" y="4092779"/>
            <a:ext cx="8158854" cy="2286000"/>
          </a:xfrm>
          <a:prstGeom prst="rect">
            <a:avLst/>
          </a:prstGeom>
          <a:ln w="25400" cap="sq" cmpd="sng">
            <a:solidFill>
              <a:srgbClr val="008000"/>
            </a:solidFill>
            <a:prstDash val="solid"/>
            <a:miter lim="800000"/>
          </a:ln>
          <a:effectLst>
            <a:innerShdw blurRad="76200">
              <a:srgbClr val="000000"/>
            </a:innerShdw>
          </a:effectLst>
        </p:spPr>
      </p:pic>
    </p:spTree>
    <p:extLst>
      <p:ext uri="{BB962C8B-B14F-4D97-AF65-F5344CB8AC3E}">
        <p14:creationId xmlns:p14="http://schemas.microsoft.com/office/powerpoint/2010/main" val="423425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9973"/>
            <a:ext cx="7560840" cy="492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ame 2"/>
          <p:cNvSpPr/>
          <p:nvPr/>
        </p:nvSpPr>
        <p:spPr>
          <a:xfrm>
            <a:off x="4503911" y="3645024"/>
            <a:ext cx="1432322" cy="1224136"/>
          </a:xfrm>
          <a:prstGeom prst="frame">
            <a:avLst/>
          </a:prstGeom>
          <a:solidFill>
            <a:srgbClr val="92D050"/>
          </a:solid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 name="TextBox 5"/>
          <p:cNvSpPr txBox="1"/>
          <p:nvPr/>
        </p:nvSpPr>
        <p:spPr>
          <a:xfrm>
            <a:off x="651248" y="533400"/>
            <a:ext cx="8568952" cy="461665"/>
          </a:xfrm>
          <a:prstGeom prst="rect">
            <a:avLst/>
          </a:prstGeom>
          <a:extLst/>
        </p:spPr>
        <p:txBody>
          <a:bodyPr vert="horz" lIns="91440" tIns="45720" rIns="91440" bIns="45720" rtlCol="0" anchor="ctr">
            <a:noAutofit/>
          </a:bodyPr>
          <a:lstStyle>
            <a:lvl1pPr defTabSz="457200">
              <a:spcBef>
                <a:spcPct val="0"/>
              </a:spcBef>
              <a:buNone/>
              <a:defRPr sz="2400" b="1" i="0">
                <a:solidFill>
                  <a:schemeClr val="accent1"/>
                </a:solidFill>
                <a:latin typeface="Arial Bold"/>
                <a:ea typeface="+mj-ea"/>
                <a:cs typeface="Arial Bold"/>
              </a:defRPr>
            </a:lvl1pPr>
          </a:lstStyle>
          <a:p>
            <a:r>
              <a:rPr lang="ru-RU" dirty="0"/>
              <a:t>Интеграция </a:t>
            </a:r>
            <a:r>
              <a:rPr lang="en-GB" dirty="0" err="1"/>
              <a:t>Mendeley</a:t>
            </a:r>
            <a:r>
              <a:rPr lang="en-GB" dirty="0"/>
              <a:t> </a:t>
            </a:r>
            <a:r>
              <a:rPr lang="ru-RU" dirty="0"/>
              <a:t>и </a:t>
            </a:r>
            <a:r>
              <a:rPr lang="en-US" dirty="0"/>
              <a:t>ScienceDirect</a:t>
            </a:r>
          </a:p>
        </p:txBody>
      </p:sp>
      <p:sp>
        <p:nvSpPr>
          <p:cNvPr id="7" name="Rounded Rectangular Callout 6"/>
          <p:cNvSpPr/>
          <p:nvPr/>
        </p:nvSpPr>
        <p:spPr>
          <a:xfrm>
            <a:off x="1026867" y="4268527"/>
            <a:ext cx="2474912" cy="1008062"/>
          </a:xfrm>
          <a:prstGeom prst="wedgeRoundRectCallout">
            <a:avLst>
              <a:gd name="adj1" fmla="val 95527"/>
              <a:gd name="adj2" fmla="val -13007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FF0000"/>
                </a:solidFill>
              </a:rPr>
              <a:t>Экспорт </a:t>
            </a:r>
            <a:r>
              <a:rPr lang="en-US" sz="1400" dirty="0">
                <a:solidFill>
                  <a:srgbClr val="FF0000"/>
                </a:solidFill>
              </a:rPr>
              <a:t>pdf’s </a:t>
            </a:r>
            <a:r>
              <a:rPr lang="ru-RU" sz="1400" dirty="0">
                <a:solidFill>
                  <a:srgbClr val="FF0000"/>
                </a:solidFill>
              </a:rPr>
              <a:t>в библиотеку  </a:t>
            </a:r>
            <a:r>
              <a:rPr lang="en-US" sz="1400" dirty="0" err="1">
                <a:solidFill>
                  <a:srgbClr val="FF0000"/>
                </a:solidFill>
              </a:rPr>
              <a:t>Mendeley</a:t>
            </a:r>
            <a:r>
              <a:rPr lang="en-US" sz="1400" dirty="0">
                <a:solidFill>
                  <a:srgbClr val="FF0000"/>
                </a:solidFill>
              </a:rPr>
              <a:t> </a:t>
            </a:r>
            <a:r>
              <a:rPr lang="ru-RU" sz="1400" dirty="0">
                <a:solidFill>
                  <a:srgbClr val="FF0000"/>
                </a:solidFill>
              </a:rPr>
              <a:t>из </a:t>
            </a:r>
            <a:r>
              <a:rPr lang="en-US" sz="1400" dirty="0">
                <a:solidFill>
                  <a:srgbClr val="FF0000"/>
                </a:solidFill>
              </a:rPr>
              <a:t>ScienceDirect</a:t>
            </a:r>
          </a:p>
        </p:txBody>
      </p:sp>
    </p:spTree>
    <p:extLst>
      <p:ext uri="{BB962C8B-B14F-4D97-AF65-F5344CB8AC3E}">
        <p14:creationId xmlns:p14="http://schemas.microsoft.com/office/powerpoint/2010/main" val="343967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Text Box 6"/>
          <p:cNvSpPr txBox="1">
            <a:spLocks noChangeArrowheads="1"/>
          </p:cNvSpPr>
          <p:nvPr/>
        </p:nvSpPr>
        <p:spPr bwMode="auto">
          <a:xfrm>
            <a:off x="8441" y="6465847"/>
            <a:ext cx="7416800" cy="202299"/>
          </a:xfrm>
          <a:prstGeom prst="rect">
            <a:avLst/>
          </a:prstGeom>
          <a:noFill/>
          <a:ln w="9525" algn="ctr">
            <a:noFill/>
            <a:miter lim="800000"/>
            <a:headEnd/>
            <a:tailEnd/>
          </a:ln>
          <a:effectLst>
            <a:prstShdw prst="shdw17" dist="17961" dir="2700000">
              <a:srgbClr val="999999"/>
            </a:prstShdw>
          </a:effectLst>
        </p:spPr>
        <p:txBody>
          <a:bodyPr>
            <a:spAutoFit/>
          </a:bodyPr>
          <a:lstStyle/>
          <a:p>
            <a:pPr>
              <a:lnSpc>
                <a:spcPct val="70000"/>
              </a:lnSpc>
              <a:spcBef>
                <a:spcPct val="20000"/>
              </a:spcBef>
              <a:buClr>
                <a:srgbClr val="B2B2B2"/>
              </a:buClr>
              <a:buSzPct val="70000"/>
              <a:buFont typeface="Arial Narrow" pitchFamily="34" charset="0"/>
              <a:buNone/>
            </a:pPr>
            <a:r>
              <a:rPr lang="en-GB" sz="1000" dirty="0">
                <a:solidFill>
                  <a:srgbClr val="000000"/>
                </a:solidFill>
                <a:latin typeface="Arial" pitchFamily="34" charset="0"/>
                <a:cs typeface="Arial" pitchFamily="34" charset="0"/>
              </a:rPr>
              <a:t>“Electronic Journals: </a:t>
            </a:r>
            <a:r>
              <a:rPr lang="en-GB" sz="1000" dirty="0" err="1">
                <a:solidFill>
                  <a:srgbClr val="000000"/>
                </a:solidFill>
                <a:latin typeface="Arial" pitchFamily="34" charset="0"/>
                <a:cs typeface="Arial" pitchFamily="34" charset="0"/>
              </a:rPr>
              <a:t>modeling</a:t>
            </a:r>
            <a:r>
              <a:rPr lang="en-GB" sz="1000" dirty="0">
                <a:solidFill>
                  <a:srgbClr val="000000"/>
                </a:solidFill>
                <a:latin typeface="Arial" pitchFamily="34" charset="0"/>
                <a:cs typeface="Arial" pitchFamily="34" charset="0"/>
              </a:rPr>
              <a:t> journal spend, use and research outcomes”, Ian Rowlands, </a:t>
            </a:r>
            <a:r>
              <a:rPr lang="en-GB" sz="1000" dirty="0" err="1">
                <a:solidFill>
                  <a:srgbClr val="000000"/>
                </a:solidFill>
                <a:latin typeface="Arial" pitchFamily="34" charset="0"/>
                <a:cs typeface="Arial" pitchFamily="34" charset="0"/>
              </a:rPr>
              <a:t>Ciber</a:t>
            </a:r>
            <a:r>
              <a:rPr lang="en-GB" sz="1000" dirty="0">
                <a:solidFill>
                  <a:srgbClr val="000000"/>
                </a:solidFill>
                <a:latin typeface="Arial" pitchFamily="34" charset="0"/>
                <a:cs typeface="Arial" pitchFamily="34" charset="0"/>
              </a:rPr>
              <a:t> </a:t>
            </a:r>
            <a:r>
              <a:rPr lang="en-GB" sz="1000" dirty="0" smtClean="0">
                <a:solidFill>
                  <a:srgbClr val="000000"/>
                </a:solidFill>
                <a:latin typeface="Arial" pitchFamily="34" charset="0"/>
                <a:cs typeface="Arial" pitchFamily="34" charset="0"/>
              </a:rPr>
              <a:t>Group </a:t>
            </a:r>
            <a:endParaRPr lang="en-US" sz="1000" dirty="0">
              <a:solidFill>
                <a:srgbClr val="000000"/>
              </a:solidFill>
              <a:latin typeface="Arial" pitchFamily="34" charset="0"/>
              <a:cs typeface="Arial" pitchFamily="34" charset="0"/>
            </a:endParaRPr>
          </a:p>
        </p:txBody>
      </p:sp>
      <p:sp>
        <p:nvSpPr>
          <p:cNvPr id="12" name="Title 11"/>
          <p:cNvSpPr>
            <a:spLocks noGrp="1"/>
          </p:cNvSpPr>
          <p:nvPr>
            <p:ph type="title"/>
          </p:nvPr>
        </p:nvSpPr>
        <p:spPr>
          <a:xfrm>
            <a:off x="228600" y="476672"/>
            <a:ext cx="8832694" cy="850106"/>
          </a:xfrm>
        </p:spPr>
        <p:txBody>
          <a:bodyPr>
            <a:normAutofit/>
          </a:bodyPr>
          <a:lstStyle/>
          <a:p>
            <a:r>
              <a:rPr lang="ru-RU" sz="2400" dirty="0" smtClean="0"/>
              <a:t>Публикационная активность и финансирование напрямую связаны с использованием научных ресурсов  </a:t>
            </a:r>
            <a:endParaRPr lang="en-US" sz="2400" dirty="0"/>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478081"/>
            <a:ext cx="6019684" cy="4763774"/>
          </a:xfrm>
          <a:prstGeom prst="rect">
            <a:avLst/>
          </a:prstGeom>
          <a:noFill/>
          <a:ln w="9525">
            <a:noFill/>
            <a:miter lim="800000"/>
            <a:headEnd/>
            <a:tailEnd/>
          </a:ln>
        </p:spPr>
      </p:pic>
      <p:sp>
        <p:nvSpPr>
          <p:cNvPr id="6" name="Rectangle 5"/>
          <p:cNvSpPr>
            <a:spLocks noChangeArrowheads="1"/>
          </p:cNvSpPr>
          <p:nvPr/>
        </p:nvSpPr>
        <p:spPr bwMode="auto">
          <a:xfrm>
            <a:off x="6444208" y="1484784"/>
            <a:ext cx="2592288" cy="4031873"/>
          </a:xfrm>
          <a:prstGeom prst="rect">
            <a:avLst/>
          </a:prstGeom>
          <a:solidFill>
            <a:schemeClr val="tx1">
              <a:lumMod val="50000"/>
              <a:lumOff val="50000"/>
            </a:schemeClr>
          </a:solidFill>
          <a:ln w="9525">
            <a:noFill/>
            <a:miter lim="800000"/>
            <a:headEnd/>
            <a:tailEnd/>
          </a:ln>
        </p:spPr>
        <p:txBody>
          <a:bodyPr wrap="square">
            <a:spAutoFit/>
          </a:bodyPr>
          <a:lstStyle/>
          <a:p>
            <a:pPr>
              <a:buClr>
                <a:srgbClr val="B2B2B2"/>
              </a:buClr>
              <a:buSzPct val="70000"/>
              <a:buFont typeface="Wingdings" pitchFamily="2" charset="2"/>
              <a:buNone/>
            </a:pPr>
            <a:r>
              <a:rPr lang="en-GB" sz="1600" dirty="0" smtClean="0">
                <a:solidFill>
                  <a:srgbClr val="FFFFFF"/>
                </a:solidFill>
                <a:latin typeface="Calibri" pitchFamily="34" charset="0"/>
                <a:cs typeface="Calibri" pitchFamily="34" charset="0"/>
              </a:rPr>
              <a:t>“</a:t>
            </a:r>
            <a:r>
              <a:rPr lang="ru-RU" sz="1600" dirty="0" smtClean="0">
                <a:solidFill>
                  <a:srgbClr val="FFFFFF"/>
                </a:solidFill>
                <a:latin typeface="Calibri" pitchFamily="34" charset="0"/>
                <a:cs typeface="Calibri" pitchFamily="34" charset="0"/>
              </a:rPr>
              <a:t>При двукратном увеличении количества скачиваемых статей, с 1 до 2 млн происходит статистически значимое, резкое увеличение публикационной активности</a:t>
            </a:r>
            <a:r>
              <a:rPr lang="en-GB" sz="1600" dirty="0" smtClean="0">
                <a:solidFill>
                  <a:srgbClr val="FFFFFF"/>
                </a:solidFill>
                <a:latin typeface="Calibri" pitchFamily="34" charset="0"/>
                <a:cs typeface="Calibri" pitchFamily="34" charset="0"/>
              </a:rPr>
              <a:t>”</a:t>
            </a:r>
            <a:r>
              <a:rPr lang="ru-RU" sz="1600" dirty="0" smtClean="0">
                <a:solidFill>
                  <a:srgbClr val="FFFFFF"/>
                </a:solidFill>
                <a:latin typeface="Calibri" pitchFamily="34" charset="0"/>
                <a:cs typeface="Calibri" pitchFamily="34" charset="0"/>
              </a:rPr>
              <a:t>, </a:t>
            </a:r>
            <a:r>
              <a:rPr lang="en-GB" sz="1600" dirty="0" smtClean="0">
                <a:solidFill>
                  <a:srgbClr val="FFFFFF"/>
                </a:solidFill>
                <a:latin typeface="Calibri" pitchFamily="34" charset="0"/>
                <a:cs typeface="Calibri" pitchFamily="34" charset="0"/>
              </a:rPr>
              <a:t> </a:t>
            </a:r>
            <a:r>
              <a:rPr lang="ru-RU" sz="1600" dirty="0" smtClean="0">
                <a:solidFill>
                  <a:srgbClr val="FFFFFF"/>
                </a:solidFill>
                <a:latin typeface="Calibri" pitchFamily="34" charset="0"/>
                <a:cs typeface="Calibri" pitchFamily="34" charset="0"/>
              </a:rPr>
              <a:t>в том числе</a:t>
            </a:r>
            <a:r>
              <a:rPr lang="en-US" sz="1600" dirty="0" smtClean="0">
                <a:solidFill>
                  <a:srgbClr val="FFFFFF"/>
                </a:solidFill>
                <a:latin typeface="Calibri" pitchFamily="34" charset="0"/>
                <a:cs typeface="Calibri" pitchFamily="34" charset="0"/>
              </a:rPr>
              <a:t>:</a:t>
            </a:r>
            <a:endParaRPr lang="ru-RU" sz="1600" dirty="0" smtClean="0">
              <a:solidFill>
                <a:srgbClr val="FFFFFF"/>
              </a:solidFill>
              <a:latin typeface="Calibri" pitchFamily="34" charset="0"/>
              <a:cs typeface="Calibri" pitchFamily="34" charset="0"/>
            </a:endParaRPr>
          </a:p>
          <a:p>
            <a:pPr>
              <a:buClr>
                <a:srgbClr val="B2B2B2"/>
              </a:buClr>
              <a:buSzPct val="70000"/>
              <a:buFont typeface="Wingdings" pitchFamily="2" charset="2"/>
              <a:buNone/>
            </a:pPr>
            <a:r>
              <a:rPr lang="en-US" sz="1600" dirty="0" smtClean="0">
                <a:solidFill>
                  <a:srgbClr val="FFFFFF"/>
                </a:solidFill>
                <a:latin typeface="Calibri" pitchFamily="34" charset="0"/>
                <a:cs typeface="Calibri" pitchFamily="34" charset="0"/>
              </a:rPr>
              <a:t> </a:t>
            </a:r>
            <a:r>
              <a:rPr lang="ru-RU" sz="1600" dirty="0" smtClean="0">
                <a:solidFill>
                  <a:srgbClr val="FFFFFF"/>
                </a:solidFill>
                <a:latin typeface="Calibri" pitchFamily="34" charset="0"/>
                <a:cs typeface="Calibri" pitchFamily="34" charset="0"/>
              </a:rPr>
              <a:t> </a:t>
            </a:r>
          </a:p>
          <a:p>
            <a:pPr>
              <a:buClr>
                <a:srgbClr val="B2B2B2"/>
              </a:buClr>
              <a:buSzPct val="70000"/>
            </a:pPr>
            <a:r>
              <a:rPr lang="ru-RU" sz="1600" dirty="0" smtClean="0">
                <a:solidFill>
                  <a:srgbClr val="FFFFFF"/>
                </a:solidFill>
                <a:latin typeface="Calibri" pitchFamily="34" charset="0"/>
                <a:cs typeface="Calibri" pitchFamily="34" charset="0"/>
              </a:rPr>
              <a:t>1) Рост количества статей на </a:t>
            </a:r>
            <a:r>
              <a:rPr lang="en-GB" sz="1600" dirty="0" smtClean="0">
                <a:solidFill>
                  <a:srgbClr val="FFFFFF"/>
                </a:solidFill>
                <a:latin typeface="Calibri" pitchFamily="34" charset="0"/>
                <a:cs typeface="Calibri" pitchFamily="34" charset="0"/>
              </a:rPr>
              <a:t>207</a:t>
            </a:r>
            <a:r>
              <a:rPr lang="en-GB" sz="1600" dirty="0">
                <a:solidFill>
                  <a:srgbClr val="FFFFFF"/>
                </a:solidFill>
                <a:latin typeface="Calibri" pitchFamily="34" charset="0"/>
                <a:cs typeface="Calibri" pitchFamily="34" charset="0"/>
              </a:rPr>
              <a:t>%</a:t>
            </a:r>
          </a:p>
          <a:p>
            <a:pPr>
              <a:buClr>
                <a:srgbClr val="B2B2B2"/>
              </a:buClr>
              <a:buSzPct val="70000"/>
            </a:pPr>
            <a:r>
              <a:rPr lang="ru-RU" sz="1600" dirty="0" smtClean="0">
                <a:solidFill>
                  <a:srgbClr val="FFFFFF"/>
                </a:solidFill>
                <a:latin typeface="Calibri" pitchFamily="34" charset="0"/>
                <a:cs typeface="Calibri" pitchFamily="34" charset="0"/>
              </a:rPr>
              <a:t>2) Рост количества диссертаций на 1</a:t>
            </a:r>
            <a:r>
              <a:rPr lang="en-GB" sz="1600" dirty="0" smtClean="0">
                <a:solidFill>
                  <a:srgbClr val="FFFFFF"/>
                </a:solidFill>
                <a:latin typeface="Calibri" pitchFamily="34" charset="0"/>
                <a:cs typeface="Calibri" pitchFamily="34" charset="0"/>
              </a:rPr>
              <a:t>68</a:t>
            </a:r>
            <a:r>
              <a:rPr lang="en-GB" sz="1600" dirty="0">
                <a:solidFill>
                  <a:srgbClr val="FFFFFF"/>
                </a:solidFill>
                <a:latin typeface="Calibri" pitchFamily="34" charset="0"/>
                <a:cs typeface="Calibri" pitchFamily="34" charset="0"/>
              </a:rPr>
              <a:t>%</a:t>
            </a:r>
          </a:p>
          <a:p>
            <a:pPr>
              <a:buClr>
                <a:srgbClr val="B2B2B2"/>
              </a:buClr>
              <a:buSzPct val="70000"/>
            </a:pPr>
            <a:r>
              <a:rPr lang="ru-RU" sz="1600" dirty="0" smtClean="0">
                <a:solidFill>
                  <a:srgbClr val="FFFFFF"/>
                </a:solidFill>
                <a:latin typeface="Calibri" pitchFamily="34" charset="0"/>
                <a:cs typeface="Calibri" pitchFamily="34" charset="0"/>
              </a:rPr>
              <a:t>3) Увеличение внебюджетного финансирования на 324% </a:t>
            </a:r>
            <a:endParaRPr lang="en-GB" sz="16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403821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76089"/>
            <a:ext cx="8382000" cy="559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599" y="298132"/>
            <a:ext cx="7010401" cy="1080135"/>
          </a:xfrm>
        </p:spPr>
        <p:txBody>
          <a:bodyPr/>
          <a:lstStyle/>
          <a:p>
            <a:r>
              <a:rPr lang="ru-RU" dirty="0">
                <a:solidFill>
                  <a:schemeClr val="accent1"/>
                </a:solidFill>
                <a:latin typeface="Arial Bold"/>
                <a:cs typeface="Arial Bold"/>
              </a:rPr>
              <a:t>ScienceDirect’s Top 25 – что происходит в каждой научной области прямо сейчас</a:t>
            </a:r>
            <a:endParaRPr lang="en-US" dirty="0">
              <a:solidFill>
                <a:schemeClr val="accent1"/>
              </a:solidFill>
              <a:latin typeface="Arial Bold"/>
              <a:cs typeface="Arial Bold"/>
            </a:endParaRPr>
          </a:p>
        </p:txBody>
      </p:sp>
      <p:sp>
        <p:nvSpPr>
          <p:cNvPr id="6" name="Slide Number Placeholder 3"/>
          <p:cNvSpPr txBox="1">
            <a:spLocks/>
          </p:cNvSpPr>
          <p:nvPr/>
        </p:nvSpPr>
        <p:spPr>
          <a:xfrm>
            <a:off x="6553200" y="60960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307886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8"/>
          <p:cNvSpPr>
            <a:spLocks noGrp="1"/>
          </p:cNvSpPr>
          <p:nvPr>
            <p:ph type="title"/>
          </p:nvPr>
        </p:nvSpPr>
        <p:spPr>
          <a:xfrm>
            <a:off x="457200" y="517525"/>
            <a:ext cx="8229600" cy="777875"/>
          </a:xfrm>
        </p:spPr>
        <p:txBody>
          <a:bodyPr>
            <a:normAutofit fontScale="90000"/>
          </a:bodyPr>
          <a:lstStyle/>
          <a:p>
            <a:r>
              <a:rPr lang="ru-RU" altLang="en-US" dirty="0" smtClean="0">
                <a:ea typeface="SimSun" pitchFamily="2" charset="-122"/>
              </a:rPr>
              <a:t>Открытый портал </a:t>
            </a:r>
            <a:r>
              <a:rPr lang="en-GB" altLang="en-US" dirty="0" smtClean="0">
                <a:ea typeface="SimSun" pitchFamily="2" charset="-122"/>
              </a:rPr>
              <a:t>Elsevier </a:t>
            </a:r>
            <a:r>
              <a:rPr lang="ru-RU" altLang="en-US" dirty="0" smtClean="0">
                <a:ea typeface="SimSun" pitchFamily="2" charset="-122"/>
              </a:rPr>
              <a:t>по обучению исследователей написанию статей – </a:t>
            </a:r>
            <a:r>
              <a:rPr lang="en-GB" altLang="zh-CN" u="sng" dirty="0" smtClean="0">
                <a:solidFill>
                  <a:srgbClr val="0070C0"/>
                </a:solidFill>
                <a:latin typeface="Arial" charset="0"/>
                <a:ea typeface="SimSun" pitchFamily="2" charset="-122"/>
              </a:rPr>
              <a:t>publishingcampus.elsevier.com/</a:t>
            </a:r>
            <a:endParaRPr lang="en-GB" altLang="en-US" dirty="0" smtClean="0">
              <a:ea typeface="SimSun" pitchFamily="2" charset="-122"/>
            </a:endParaRPr>
          </a:p>
        </p:txBody>
      </p:sp>
      <p:pic>
        <p:nvPicPr>
          <p:cNvPr id="7885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57338"/>
            <a:ext cx="8564137" cy="510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156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81063" y="520700"/>
            <a:ext cx="7620000" cy="622300"/>
          </a:xfrm>
        </p:spPr>
        <p:txBody>
          <a:bodyPr>
            <a:noAutofit/>
          </a:bodyPr>
          <a:lstStyle/>
          <a:p>
            <a:pPr eaLnBrk="1" hangingPunct="1"/>
            <a:r>
              <a:rPr lang="ru-RU" altLang="en-US" dirty="0" smtClean="0"/>
              <a:t>Общий тренд - ключевые научные результаты публикуются на английском языке </a:t>
            </a:r>
            <a:endParaRPr lang="en-US" altLang="en-US" dirty="0" smtClean="0"/>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1100138"/>
            <a:ext cx="7219950" cy="575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81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357188" y="1450975"/>
            <a:ext cx="6951662" cy="5407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Clr>
                <a:srgbClr val="036635"/>
              </a:buClr>
              <a:buSzPct val="140000"/>
              <a:buFont typeface="Arial" charset="0"/>
              <a:buChar char="•"/>
            </a:pPr>
            <a:r>
              <a:rPr lang="ru-RU" altLang="en-US" dirty="0" smtClean="0">
                <a:latin typeface="+mn-lt"/>
                <a:cs typeface="Arial" charset="0"/>
              </a:rPr>
              <a:t>Содержит более </a:t>
            </a:r>
            <a:r>
              <a:rPr lang="en-GB" altLang="en-US" b="1" dirty="0" smtClean="0">
                <a:latin typeface="+mn-lt"/>
                <a:cs typeface="Arial" charset="0"/>
              </a:rPr>
              <a:t>2</a:t>
            </a:r>
            <a:r>
              <a:rPr lang="en-GB" altLang="en-US" b="1" dirty="0">
                <a:latin typeface="+mn-lt"/>
                <a:cs typeface="Arial" charset="0"/>
              </a:rPr>
              <a:t>5</a:t>
            </a:r>
            <a:r>
              <a:rPr lang="ru-RU" altLang="en-US" b="1" dirty="0" smtClean="0">
                <a:latin typeface="+mn-lt"/>
                <a:cs typeface="Arial" charset="0"/>
              </a:rPr>
              <a:t>00</a:t>
            </a:r>
            <a:r>
              <a:rPr lang="en-GB" altLang="en-US" b="1" dirty="0" smtClean="0">
                <a:latin typeface="+mn-lt"/>
                <a:cs typeface="Arial" charset="0"/>
              </a:rPr>
              <a:t> </a:t>
            </a:r>
            <a:r>
              <a:rPr lang="ru-RU" altLang="en-US" dirty="0" smtClean="0">
                <a:latin typeface="+mn-lt"/>
                <a:cs typeface="Arial" charset="0"/>
              </a:rPr>
              <a:t>полнотекстовых электронных</a:t>
            </a:r>
            <a:r>
              <a:rPr lang="en-GB" altLang="en-US" dirty="0" smtClean="0">
                <a:latin typeface="+mn-lt"/>
                <a:cs typeface="Arial" charset="0"/>
              </a:rPr>
              <a:t> </a:t>
            </a:r>
            <a:r>
              <a:rPr lang="ru-RU" altLang="en-US" dirty="0">
                <a:latin typeface="+mn-lt"/>
                <a:cs typeface="Arial" charset="0"/>
              </a:rPr>
              <a:t>журналов - 25% издаваемых статей</a:t>
            </a:r>
          </a:p>
          <a:p>
            <a:pPr>
              <a:spcBef>
                <a:spcPct val="20000"/>
              </a:spcBef>
              <a:buClr>
                <a:srgbClr val="036635"/>
              </a:buClr>
              <a:buSzPct val="140000"/>
              <a:buFont typeface="Arial" charset="0"/>
              <a:buChar char="•"/>
            </a:pPr>
            <a:r>
              <a:rPr lang="ru-RU" altLang="en-US" dirty="0" smtClean="0">
                <a:latin typeface="+mn-lt"/>
                <a:cs typeface="Arial" charset="0"/>
              </a:rPr>
              <a:t>В </a:t>
            </a:r>
            <a:r>
              <a:rPr lang="ru-RU" altLang="en-US" dirty="0">
                <a:latin typeface="+mn-lt"/>
                <a:cs typeface="Arial" charset="0"/>
              </a:rPr>
              <a:t>открытом доступе </a:t>
            </a:r>
            <a:r>
              <a:rPr lang="ru-RU" altLang="en-US" b="1" dirty="0" smtClean="0">
                <a:latin typeface="+mn-lt"/>
                <a:cs typeface="Arial" charset="0"/>
              </a:rPr>
              <a:t>более </a:t>
            </a:r>
            <a:r>
              <a:rPr lang="en-GB" altLang="en-US" b="1" dirty="0">
                <a:latin typeface="+mn-lt"/>
                <a:cs typeface="Arial" charset="0"/>
              </a:rPr>
              <a:t>3</a:t>
            </a:r>
            <a:r>
              <a:rPr lang="en-GB" altLang="en-US" b="1" dirty="0" smtClean="0">
                <a:latin typeface="+mn-lt"/>
                <a:cs typeface="Arial" charset="0"/>
              </a:rPr>
              <a:t>80</a:t>
            </a:r>
            <a:r>
              <a:rPr lang="ru-RU" altLang="en-US" b="1" dirty="0" smtClean="0">
                <a:latin typeface="+mn-lt"/>
                <a:cs typeface="Arial" charset="0"/>
              </a:rPr>
              <a:t> </a:t>
            </a:r>
            <a:r>
              <a:rPr lang="ru-RU" altLang="en-US" dirty="0">
                <a:latin typeface="+mn-lt"/>
                <a:cs typeface="Arial" charset="0"/>
              </a:rPr>
              <a:t>журналов, в том числе и 14 журналов издательства </a:t>
            </a:r>
            <a:r>
              <a:rPr lang="en-GB" altLang="en-US" dirty="0">
                <a:latin typeface="+mn-lt"/>
                <a:cs typeface="Arial" charset="0"/>
              </a:rPr>
              <a:t>Cell</a:t>
            </a:r>
            <a:r>
              <a:rPr lang="ru-RU" altLang="en-US" dirty="0">
                <a:latin typeface="+mn-lt"/>
                <a:cs typeface="Arial" charset="0"/>
              </a:rPr>
              <a:t> </a:t>
            </a:r>
            <a:r>
              <a:rPr lang="en-GB" altLang="en-US" dirty="0">
                <a:latin typeface="+mn-lt"/>
                <a:cs typeface="Arial" charset="0"/>
              </a:rPr>
              <a:t>Press</a:t>
            </a:r>
            <a:r>
              <a:rPr lang="ru-RU" altLang="en-US" dirty="0">
                <a:latin typeface="+mn-lt"/>
                <a:cs typeface="Arial" charset="0"/>
              </a:rPr>
              <a:t> (с 1995 года), рефераты всех статей</a:t>
            </a:r>
            <a:r>
              <a:rPr lang="en-GB" altLang="en-US" dirty="0">
                <a:latin typeface="+mn-lt"/>
                <a:cs typeface="Arial" charset="0"/>
              </a:rPr>
              <a:t> </a:t>
            </a:r>
            <a:endParaRPr lang="en-US" altLang="en-US" dirty="0">
              <a:latin typeface="+mn-lt"/>
              <a:cs typeface="Arial" charset="0"/>
            </a:endParaRPr>
          </a:p>
          <a:p>
            <a:pPr>
              <a:spcBef>
                <a:spcPct val="20000"/>
              </a:spcBef>
              <a:buClr>
                <a:srgbClr val="036635"/>
              </a:buClr>
              <a:buSzPct val="140000"/>
              <a:buFont typeface="Arial" charset="0"/>
              <a:buChar char="•"/>
            </a:pPr>
            <a:r>
              <a:rPr lang="ru-RU" altLang="en-US" dirty="0" smtClean="0">
                <a:latin typeface="+mn-lt"/>
                <a:cs typeface="Arial" charset="0"/>
              </a:rPr>
              <a:t>Более </a:t>
            </a:r>
            <a:r>
              <a:rPr lang="ru-RU" altLang="en-US" b="1" dirty="0" smtClean="0">
                <a:latin typeface="+mn-lt"/>
                <a:cs typeface="Arial" charset="0"/>
              </a:rPr>
              <a:t>1</a:t>
            </a:r>
            <a:r>
              <a:rPr lang="en-GB" altLang="en-US" b="1" dirty="0">
                <a:latin typeface="+mn-lt"/>
                <a:cs typeface="Arial" charset="0"/>
              </a:rPr>
              <a:t>3</a:t>
            </a:r>
            <a:r>
              <a:rPr lang="en-US" altLang="en-US" b="1" dirty="0" smtClean="0">
                <a:latin typeface="+mn-lt"/>
                <a:cs typeface="Arial" charset="0"/>
              </a:rPr>
              <a:t> </a:t>
            </a:r>
            <a:r>
              <a:rPr lang="ru-RU" altLang="en-US" dirty="0" smtClean="0">
                <a:latin typeface="+mn-lt"/>
                <a:cs typeface="Arial" charset="0"/>
              </a:rPr>
              <a:t>млн </a:t>
            </a:r>
            <a:r>
              <a:rPr lang="ru-RU" altLang="en-US" dirty="0">
                <a:latin typeface="+mn-lt"/>
                <a:cs typeface="Arial" charset="0"/>
              </a:rPr>
              <a:t>рефератов/полнотекстовых статей</a:t>
            </a:r>
            <a:endParaRPr lang="en-US" altLang="en-US" dirty="0">
              <a:latin typeface="+mn-lt"/>
              <a:cs typeface="Arial" charset="0"/>
            </a:endParaRPr>
          </a:p>
          <a:p>
            <a:pPr lvl="1">
              <a:spcBef>
                <a:spcPct val="20000"/>
              </a:spcBef>
              <a:buClr>
                <a:srgbClr val="036635"/>
              </a:buClr>
              <a:buFont typeface="Arial" charset="0"/>
              <a:buChar char="–"/>
            </a:pPr>
            <a:r>
              <a:rPr lang="ru-RU" altLang="en-US" dirty="0">
                <a:latin typeface="+mn-lt"/>
                <a:cs typeface="Arial" charset="0"/>
              </a:rPr>
              <a:t>Содержание сформировано с </a:t>
            </a:r>
            <a:r>
              <a:rPr lang="en-US" altLang="en-US" dirty="0">
                <a:latin typeface="+mn-lt"/>
                <a:cs typeface="Arial" charset="0"/>
              </a:rPr>
              <a:t>1995 </a:t>
            </a:r>
            <a:r>
              <a:rPr lang="ru-RU" altLang="en-US" dirty="0">
                <a:latin typeface="+mn-lt"/>
                <a:cs typeface="Arial" charset="0"/>
              </a:rPr>
              <a:t>и далее</a:t>
            </a:r>
            <a:endParaRPr lang="en-US" altLang="en-US" dirty="0">
              <a:latin typeface="+mn-lt"/>
              <a:cs typeface="Arial" charset="0"/>
            </a:endParaRPr>
          </a:p>
          <a:p>
            <a:pPr lvl="1">
              <a:spcBef>
                <a:spcPct val="20000"/>
              </a:spcBef>
              <a:buClr>
                <a:srgbClr val="036635"/>
              </a:buClr>
              <a:buFont typeface="Arial" charset="0"/>
              <a:buChar char="–"/>
            </a:pPr>
            <a:r>
              <a:rPr lang="ru-RU" altLang="en-US" dirty="0">
                <a:latin typeface="+mn-lt"/>
                <a:cs typeface="Arial" charset="0"/>
              </a:rPr>
              <a:t>Ретроспективная коллекция вплоть до </a:t>
            </a:r>
            <a:r>
              <a:rPr lang="en-US" altLang="en-US" dirty="0" err="1">
                <a:latin typeface="+mn-lt"/>
                <a:cs typeface="Arial" charset="0"/>
              </a:rPr>
              <a:t>Vol</a:t>
            </a:r>
            <a:r>
              <a:rPr lang="ru-RU" altLang="en-US" dirty="0">
                <a:latin typeface="+mn-lt"/>
                <a:cs typeface="Arial" charset="0"/>
              </a:rPr>
              <a:t>.</a:t>
            </a:r>
            <a:r>
              <a:rPr lang="en-US" altLang="en-US" dirty="0">
                <a:latin typeface="+mn-lt"/>
                <a:cs typeface="Arial" charset="0"/>
              </a:rPr>
              <a:t> 1 Issue 1 </a:t>
            </a:r>
          </a:p>
          <a:p>
            <a:pPr lvl="1">
              <a:spcBef>
                <a:spcPct val="20000"/>
              </a:spcBef>
              <a:buClr>
                <a:srgbClr val="036635"/>
              </a:buClr>
              <a:buFont typeface="Arial" charset="0"/>
              <a:buChar char="–"/>
            </a:pPr>
            <a:r>
              <a:rPr lang="ru-RU" altLang="en-US" dirty="0">
                <a:latin typeface="+mn-lt"/>
                <a:cs typeface="Arial" charset="0"/>
              </a:rPr>
              <a:t>Статьи еще не вышедшие в печать</a:t>
            </a:r>
            <a:endParaRPr lang="en-US" altLang="en-US" dirty="0">
              <a:latin typeface="+mn-lt"/>
              <a:cs typeface="Arial" charset="0"/>
            </a:endParaRPr>
          </a:p>
          <a:p>
            <a:pPr>
              <a:spcBef>
                <a:spcPct val="20000"/>
              </a:spcBef>
              <a:buClr>
                <a:srgbClr val="036635"/>
              </a:buClr>
              <a:buSzPct val="140000"/>
              <a:buFont typeface="Arial" charset="0"/>
              <a:buChar char="•"/>
            </a:pPr>
            <a:r>
              <a:rPr lang="ru-RU" altLang="en-US" dirty="0">
                <a:latin typeface="+mn-lt"/>
                <a:cs typeface="Arial" charset="0"/>
              </a:rPr>
              <a:t>Электронные энциклопедии (</a:t>
            </a:r>
            <a:r>
              <a:rPr lang="en-US" altLang="en-US" dirty="0">
                <a:latin typeface="+mn-lt"/>
                <a:cs typeface="Arial" charset="0"/>
              </a:rPr>
              <a:t>Online Reference works</a:t>
            </a:r>
            <a:r>
              <a:rPr lang="ru-RU" altLang="en-US" dirty="0">
                <a:latin typeface="+mn-lt"/>
                <a:cs typeface="Arial" charset="0"/>
              </a:rPr>
              <a:t>) – </a:t>
            </a:r>
            <a:r>
              <a:rPr lang="en-GB" altLang="en-US" dirty="0">
                <a:latin typeface="+mn-lt"/>
                <a:cs typeface="Arial" charset="0"/>
              </a:rPr>
              <a:t>112</a:t>
            </a:r>
            <a:r>
              <a:rPr lang="ru-RU" altLang="en-US" dirty="0">
                <a:latin typeface="+mn-lt"/>
                <a:cs typeface="Arial" charset="0"/>
              </a:rPr>
              <a:t> названий</a:t>
            </a:r>
            <a:endParaRPr lang="en-US" altLang="en-US" dirty="0">
              <a:latin typeface="+mn-lt"/>
              <a:cs typeface="Arial" charset="0"/>
            </a:endParaRPr>
          </a:p>
          <a:p>
            <a:pPr>
              <a:spcBef>
                <a:spcPct val="20000"/>
              </a:spcBef>
              <a:buClr>
                <a:srgbClr val="036635"/>
              </a:buClr>
              <a:buSzPct val="140000"/>
              <a:buFont typeface="Arial" charset="0"/>
              <a:buChar char="•"/>
            </a:pPr>
            <a:r>
              <a:rPr lang="ru-RU" altLang="en-US" dirty="0" smtClean="0">
                <a:latin typeface="+mn-lt"/>
                <a:cs typeface="Arial" charset="0"/>
              </a:rPr>
              <a:t>Электронный </a:t>
            </a:r>
            <a:r>
              <a:rPr lang="ru-RU" altLang="en-US" dirty="0">
                <a:latin typeface="+mn-lt"/>
                <a:cs typeface="Arial" charset="0"/>
              </a:rPr>
              <a:t>справочники </a:t>
            </a:r>
            <a:r>
              <a:rPr lang="en-GB" altLang="en-US" dirty="0">
                <a:latin typeface="+mn-lt"/>
                <a:cs typeface="Arial" charset="0"/>
              </a:rPr>
              <a:t>(Handbooks)</a:t>
            </a:r>
            <a:r>
              <a:rPr lang="ru-RU" altLang="en-US" dirty="0">
                <a:latin typeface="+mn-lt"/>
                <a:cs typeface="Arial" charset="0"/>
              </a:rPr>
              <a:t> – 200 названий</a:t>
            </a:r>
          </a:p>
          <a:p>
            <a:pPr>
              <a:spcBef>
                <a:spcPct val="20000"/>
              </a:spcBef>
              <a:buClr>
                <a:srgbClr val="036635"/>
              </a:buClr>
              <a:buSzPct val="140000"/>
              <a:buFont typeface="Arial" charset="0"/>
              <a:buChar char="•"/>
            </a:pPr>
            <a:r>
              <a:rPr lang="ru-RU" altLang="en-US" dirty="0">
                <a:latin typeface="+mn-lt"/>
                <a:cs typeface="Arial" charset="0"/>
              </a:rPr>
              <a:t>Электронные книги (</a:t>
            </a:r>
            <a:r>
              <a:rPr lang="en-GB" altLang="en-US" dirty="0">
                <a:latin typeface="+mn-lt"/>
                <a:cs typeface="Arial" charset="0"/>
              </a:rPr>
              <a:t>e-books</a:t>
            </a:r>
            <a:r>
              <a:rPr lang="ru-RU" altLang="en-US" dirty="0" smtClean="0">
                <a:latin typeface="+mn-lt"/>
                <a:cs typeface="Arial" charset="0"/>
              </a:rPr>
              <a:t>) и </a:t>
            </a:r>
            <a:r>
              <a:rPr lang="ru-RU" altLang="en-US" dirty="0">
                <a:cs typeface="Arial" charset="0"/>
              </a:rPr>
              <a:t>продолжающиеся издания (</a:t>
            </a:r>
            <a:r>
              <a:rPr lang="en-US" altLang="en-US" dirty="0">
                <a:cs typeface="Arial" charset="0"/>
              </a:rPr>
              <a:t>Books</a:t>
            </a:r>
            <a:r>
              <a:rPr lang="en-GB" altLang="en-US" dirty="0">
                <a:cs typeface="Arial" charset="0"/>
              </a:rPr>
              <a:t> series</a:t>
            </a:r>
            <a:r>
              <a:rPr lang="ru-RU" altLang="en-US" dirty="0">
                <a:cs typeface="Arial" charset="0"/>
              </a:rPr>
              <a:t>)</a:t>
            </a:r>
            <a:r>
              <a:rPr lang="en-GB" altLang="en-US" dirty="0" smtClean="0">
                <a:latin typeface="+mn-lt"/>
                <a:cs typeface="Arial" charset="0"/>
              </a:rPr>
              <a:t> </a:t>
            </a:r>
            <a:r>
              <a:rPr lang="ru-RU" altLang="en-US" dirty="0">
                <a:latin typeface="+mn-lt"/>
                <a:cs typeface="Arial" charset="0"/>
              </a:rPr>
              <a:t>– более </a:t>
            </a:r>
            <a:r>
              <a:rPr lang="en-GB" altLang="en-US" b="1" dirty="0" smtClean="0">
                <a:latin typeface="+mn-lt"/>
                <a:cs typeface="Arial" charset="0"/>
              </a:rPr>
              <a:t>33</a:t>
            </a:r>
            <a:r>
              <a:rPr lang="ru-RU" altLang="en-US" b="1" dirty="0" smtClean="0">
                <a:latin typeface="+mn-lt"/>
                <a:cs typeface="Arial" charset="0"/>
              </a:rPr>
              <a:t>000</a:t>
            </a:r>
            <a:r>
              <a:rPr lang="ru-RU" altLang="en-US" dirty="0" smtClean="0">
                <a:latin typeface="+mn-lt"/>
                <a:cs typeface="Arial" charset="0"/>
              </a:rPr>
              <a:t> </a:t>
            </a:r>
            <a:r>
              <a:rPr lang="ru-RU" altLang="en-US" dirty="0">
                <a:latin typeface="+mn-lt"/>
                <a:cs typeface="Arial" charset="0"/>
              </a:rPr>
              <a:t>названий + </a:t>
            </a:r>
            <a:r>
              <a:rPr lang="en-GB" altLang="en-US" dirty="0">
                <a:latin typeface="+mn-lt"/>
                <a:cs typeface="Arial" charset="0"/>
              </a:rPr>
              <a:t>MARC </a:t>
            </a:r>
            <a:r>
              <a:rPr lang="ru-RU" altLang="en-US" dirty="0">
                <a:latin typeface="+mn-lt"/>
                <a:cs typeface="Arial" charset="0"/>
              </a:rPr>
              <a:t>записи</a:t>
            </a:r>
          </a:p>
        </p:txBody>
      </p:sp>
      <p:pic>
        <p:nvPicPr>
          <p:cNvPr id="129028" name="Picture 4" descr="tetrahedronle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295400"/>
            <a:ext cx="1393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thelanc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644900"/>
            <a:ext cx="11414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445125"/>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D_TYPE_RGB.jpg"/>
          <p:cNvPicPr>
            <a:picLocks noChangeAspect="1"/>
          </p:cNvPicPr>
          <p:nvPr/>
        </p:nvPicPr>
        <p:blipFill>
          <a:blip r:embed="rId6" cstate="print"/>
          <a:stretch>
            <a:fillRect/>
          </a:stretch>
        </p:blipFill>
        <p:spPr>
          <a:xfrm>
            <a:off x="533400" y="629326"/>
            <a:ext cx="2947440" cy="385201"/>
          </a:xfrm>
          <a:prstGeom prst="rect">
            <a:avLst/>
          </a:prstGeom>
        </p:spPr>
      </p:pic>
    </p:spTree>
    <p:extLst>
      <p:ext uri="{BB962C8B-B14F-4D97-AF65-F5344CB8AC3E}">
        <p14:creationId xmlns:p14="http://schemas.microsoft.com/office/powerpoint/2010/main" val="275972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57200" y="0"/>
            <a:ext cx="6934200" cy="1219200"/>
          </a:xfrm>
        </p:spPr>
        <p:txBody>
          <a:bodyPr>
            <a:normAutofit/>
          </a:bodyPr>
          <a:lstStyle/>
          <a:p>
            <a:r>
              <a:rPr lang="en-US" altLang="en-US" dirty="0"/>
              <a:t>ScienceDirect </a:t>
            </a:r>
            <a:r>
              <a:rPr lang="ru-RU" altLang="en-US" dirty="0"/>
              <a:t>– только высококачественные и актуальные данные</a:t>
            </a:r>
            <a:endParaRPr lang="en-GB" altLang="en-US" dirty="0"/>
          </a:p>
        </p:txBody>
      </p:sp>
      <p:sp>
        <p:nvSpPr>
          <p:cNvPr id="2" name="Content Placeholder 1"/>
          <p:cNvSpPr>
            <a:spLocks noGrp="1"/>
          </p:cNvSpPr>
          <p:nvPr>
            <p:ph idx="1"/>
          </p:nvPr>
        </p:nvSpPr>
        <p:spPr>
          <a:xfrm>
            <a:off x="457200" y="1219200"/>
            <a:ext cx="8229600" cy="4876800"/>
          </a:xfrm>
        </p:spPr>
        <p:txBody>
          <a:bodyPr>
            <a:normAutofit/>
          </a:bodyPr>
          <a:lstStyle/>
          <a:p>
            <a:pPr marL="285750" indent="-285750" fontAlgn="auto">
              <a:spcBef>
                <a:spcPts val="600"/>
              </a:spcBef>
              <a:spcAft>
                <a:spcPts val="0"/>
              </a:spcAft>
              <a:buClr>
                <a:srgbClr val="FEB91D"/>
              </a:buClr>
              <a:buFont typeface="Wingdings" panose="05000000000000000000" pitchFamily="2" charset="2"/>
              <a:buChar char="Ø"/>
              <a:defRPr/>
            </a:pPr>
            <a:r>
              <a:rPr lang="en-US" sz="2400" dirty="0">
                <a:solidFill>
                  <a:schemeClr val="accent3">
                    <a:lumMod val="50000"/>
                  </a:schemeClr>
                </a:solidFill>
                <a:cs typeface="Arial"/>
              </a:rPr>
              <a:t>ScienceDirect </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это</a:t>
            </a:r>
            <a:r>
              <a:rPr lang="en-US" sz="2400" dirty="0" smtClean="0">
                <a:solidFill>
                  <a:schemeClr val="accent3">
                    <a:lumMod val="50000"/>
                  </a:schemeClr>
                </a:solidFill>
                <a:cs typeface="Arial"/>
              </a:rPr>
              <a:t> </a:t>
            </a:r>
            <a:r>
              <a:rPr lang="en-US" sz="2400" b="1" dirty="0" smtClean="0">
                <a:solidFill>
                  <a:schemeClr val="accent3">
                    <a:lumMod val="50000"/>
                  </a:schemeClr>
                </a:solidFill>
                <a:cs typeface="Arial"/>
              </a:rPr>
              <a:t>23% </a:t>
            </a:r>
            <a:r>
              <a:rPr lang="ru-RU" sz="2400" b="1" dirty="0" smtClean="0">
                <a:solidFill>
                  <a:schemeClr val="accent3">
                    <a:lumMod val="50000"/>
                  </a:schemeClr>
                </a:solidFill>
                <a:cs typeface="Arial"/>
              </a:rPr>
              <a:t>всех опубликованных в мире научных статей</a:t>
            </a:r>
            <a:r>
              <a:rPr lang="en-US" sz="2400" dirty="0" smtClean="0">
                <a:solidFill>
                  <a:schemeClr val="accent3">
                    <a:lumMod val="50000"/>
                  </a:schemeClr>
                </a:solidFill>
                <a:cs typeface="Arial"/>
              </a:rPr>
              <a:t>*</a:t>
            </a:r>
            <a:endParaRPr lang="en-US" sz="2400" dirty="0">
              <a:solidFill>
                <a:schemeClr val="accent3">
                  <a:lumMod val="50000"/>
                </a:schemeClr>
              </a:solidFill>
              <a:cs typeface="Arial"/>
            </a:endParaRPr>
          </a:p>
          <a:p>
            <a:pPr marL="285750" indent="-285750" fontAlgn="auto">
              <a:spcBef>
                <a:spcPts val="600"/>
              </a:spcBef>
              <a:spcAft>
                <a:spcPts val="0"/>
              </a:spcAft>
              <a:buClr>
                <a:srgbClr val="FEB91D"/>
              </a:buClr>
              <a:buFont typeface="Wingdings" panose="05000000000000000000" pitchFamily="2" charset="2"/>
              <a:buChar char="Ø"/>
              <a:defRPr/>
            </a:pPr>
            <a:r>
              <a:rPr lang="en-US" sz="2400" b="1" dirty="0" smtClean="0">
                <a:solidFill>
                  <a:schemeClr val="accent3">
                    <a:lumMod val="50000"/>
                  </a:schemeClr>
                </a:solidFill>
                <a:cs typeface="Arial"/>
              </a:rPr>
              <a:t>2</a:t>
            </a:r>
            <a:r>
              <a:rPr lang="ru-RU" sz="2400" b="1" dirty="0" smtClean="0">
                <a:solidFill>
                  <a:schemeClr val="accent3">
                    <a:lumMod val="50000"/>
                  </a:schemeClr>
                </a:solidFill>
                <a:cs typeface="Arial"/>
              </a:rPr>
              <a:t>5,3</a:t>
            </a:r>
            <a:r>
              <a:rPr lang="en-US" sz="2400" b="1" dirty="0" smtClean="0">
                <a:solidFill>
                  <a:schemeClr val="accent3">
                    <a:lumMod val="50000"/>
                  </a:schemeClr>
                </a:solidFill>
                <a:cs typeface="Arial"/>
              </a:rPr>
              <a:t>% </a:t>
            </a:r>
            <a:r>
              <a:rPr lang="ru-RU" sz="2400" b="1" dirty="0" smtClean="0">
                <a:solidFill>
                  <a:schemeClr val="accent3">
                    <a:lumMod val="50000"/>
                  </a:schemeClr>
                </a:solidFill>
                <a:cs typeface="Arial"/>
              </a:rPr>
              <a:t>цитирований</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в том числе среди самых престижных журналов - </a:t>
            </a:r>
            <a:r>
              <a:rPr lang="en-US" sz="2400" dirty="0" smtClean="0">
                <a:solidFill>
                  <a:schemeClr val="accent3">
                    <a:lumMod val="50000"/>
                  </a:schemeClr>
                </a:solidFill>
                <a:cs typeface="Arial"/>
              </a:rPr>
              <a:t> </a:t>
            </a:r>
            <a:r>
              <a:rPr lang="en-US" sz="2400" dirty="0">
                <a:solidFill>
                  <a:schemeClr val="accent3">
                    <a:lumMod val="50000"/>
                  </a:schemeClr>
                </a:solidFill>
                <a:cs typeface="Arial"/>
              </a:rPr>
              <a:t>21%*</a:t>
            </a:r>
          </a:p>
          <a:p>
            <a:pPr marL="285750" indent="-285750" fontAlgn="auto">
              <a:spcBef>
                <a:spcPts val="600"/>
              </a:spcBef>
              <a:spcAft>
                <a:spcPts val="0"/>
              </a:spcAft>
              <a:buClr>
                <a:srgbClr val="FEB91D"/>
              </a:buClr>
              <a:buFont typeface="Wingdings" panose="05000000000000000000" pitchFamily="2" charset="2"/>
              <a:buChar char="Ø"/>
              <a:defRPr/>
            </a:pPr>
            <a:r>
              <a:rPr lang="en-US" sz="2400" dirty="0">
                <a:solidFill>
                  <a:schemeClr val="accent3">
                    <a:lumMod val="50000"/>
                  </a:schemeClr>
                </a:solidFill>
                <a:cs typeface="Arial"/>
              </a:rPr>
              <a:t>Elsevier </a:t>
            </a:r>
            <a:r>
              <a:rPr lang="ru-RU" sz="2400" dirty="0" smtClean="0">
                <a:solidFill>
                  <a:schemeClr val="accent3">
                    <a:lumMod val="50000"/>
                  </a:schemeClr>
                </a:solidFill>
                <a:cs typeface="Arial"/>
              </a:rPr>
              <a:t>публикует</a:t>
            </a:r>
            <a:r>
              <a:rPr lang="en-US" sz="2400" dirty="0" smtClean="0">
                <a:solidFill>
                  <a:schemeClr val="accent3">
                    <a:lumMod val="50000"/>
                  </a:schemeClr>
                </a:solidFill>
                <a:cs typeface="Arial"/>
              </a:rPr>
              <a:t> </a:t>
            </a:r>
            <a:r>
              <a:rPr lang="en-US" sz="2400" b="1" dirty="0">
                <a:solidFill>
                  <a:schemeClr val="accent3">
                    <a:lumMod val="50000"/>
                  </a:schemeClr>
                </a:solidFill>
                <a:cs typeface="Arial"/>
              </a:rPr>
              <a:t>21% </a:t>
            </a:r>
            <a:r>
              <a:rPr lang="ru-RU" sz="2400" b="1" dirty="0" smtClean="0">
                <a:solidFill>
                  <a:schemeClr val="accent3">
                    <a:lumMod val="50000"/>
                  </a:schemeClr>
                </a:solidFill>
                <a:cs typeface="Arial"/>
              </a:rPr>
              <a:t>среди </a:t>
            </a:r>
            <a:r>
              <a:rPr lang="en-US" sz="2400" b="1" dirty="0" smtClean="0">
                <a:solidFill>
                  <a:schemeClr val="accent3">
                    <a:lumMod val="50000"/>
                  </a:schemeClr>
                </a:solidFill>
                <a:cs typeface="Arial"/>
              </a:rPr>
              <a:t>1</a:t>
            </a:r>
            <a:r>
              <a:rPr lang="en-US" sz="2400" b="1" dirty="0">
                <a:solidFill>
                  <a:schemeClr val="accent3">
                    <a:lumMod val="50000"/>
                  </a:schemeClr>
                </a:solidFill>
                <a:cs typeface="Arial"/>
              </a:rPr>
              <a:t>% </a:t>
            </a:r>
            <a:r>
              <a:rPr lang="ru-RU" sz="2400" b="1" dirty="0" smtClean="0">
                <a:solidFill>
                  <a:schemeClr val="accent3">
                    <a:lumMod val="50000"/>
                  </a:schemeClr>
                </a:solidFill>
                <a:cs typeface="Arial"/>
              </a:rPr>
              <a:t>наиболее цитируемых статей </a:t>
            </a:r>
            <a:r>
              <a:rPr lang="ru-RU" sz="2400" dirty="0" smtClean="0">
                <a:solidFill>
                  <a:schemeClr val="accent3">
                    <a:lumMod val="50000"/>
                  </a:schemeClr>
                </a:solidFill>
                <a:cs typeface="Arial"/>
              </a:rPr>
              <a:t>в мире</a:t>
            </a:r>
            <a:r>
              <a:rPr lang="en-US" sz="2400" dirty="0" smtClean="0">
                <a:solidFill>
                  <a:schemeClr val="accent3">
                    <a:lumMod val="50000"/>
                  </a:schemeClr>
                </a:solidFill>
                <a:cs typeface="Arial"/>
              </a:rPr>
              <a:t>*</a:t>
            </a:r>
            <a:endParaRPr lang="en-US" sz="2400" dirty="0">
              <a:solidFill>
                <a:schemeClr val="accent3">
                  <a:lumMod val="50000"/>
                </a:schemeClr>
              </a:solidFill>
              <a:cs typeface="Arial"/>
            </a:endParaRPr>
          </a:p>
          <a:p>
            <a:pPr marL="285750" indent="-285750" fontAlgn="auto">
              <a:spcBef>
                <a:spcPts val="600"/>
              </a:spcBef>
              <a:spcAft>
                <a:spcPts val="0"/>
              </a:spcAft>
              <a:buClr>
                <a:srgbClr val="FEB91D"/>
              </a:buClr>
              <a:buFont typeface="Wingdings" panose="05000000000000000000" pitchFamily="2" charset="2"/>
              <a:buChar char="Ø"/>
              <a:defRPr/>
            </a:pPr>
            <a:r>
              <a:rPr lang="ru-RU" sz="2400" dirty="0" smtClean="0">
                <a:solidFill>
                  <a:schemeClr val="accent3">
                    <a:lumMod val="50000"/>
                  </a:schemeClr>
                </a:solidFill>
                <a:cs typeface="Arial"/>
              </a:rPr>
              <a:t>По состоянию на июнь 2014 г., в </a:t>
            </a:r>
            <a:r>
              <a:rPr lang="en-US" sz="2400" dirty="0">
                <a:solidFill>
                  <a:schemeClr val="accent3">
                    <a:lumMod val="50000"/>
                  </a:schemeClr>
                </a:solidFill>
                <a:cs typeface="Arial"/>
              </a:rPr>
              <a:t>ScienceDirect </a:t>
            </a:r>
            <a:r>
              <a:rPr lang="ru-RU" sz="2400" dirty="0" smtClean="0">
                <a:solidFill>
                  <a:schemeClr val="accent3">
                    <a:lumMod val="50000"/>
                  </a:schemeClr>
                </a:solidFill>
                <a:cs typeface="Arial"/>
              </a:rPr>
              <a:t>доступно более</a:t>
            </a:r>
            <a:r>
              <a:rPr lang="en-US" sz="2400" dirty="0" smtClean="0">
                <a:solidFill>
                  <a:schemeClr val="accent3">
                    <a:lumMod val="50000"/>
                  </a:schemeClr>
                </a:solidFill>
                <a:cs typeface="Arial"/>
              </a:rPr>
              <a:t> 12.6</a:t>
            </a:r>
            <a:r>
              <a:rPr lang="ru-RU" sz="2400" dirty="0" smtClean="0">
                <a:solidFill>
                  <a:schemeClr val="accent3">
                    <a:lumMod val="50000"/>
                  </a:schemeClr>
                </a:solidFill>
                <a:cs typeface="Arial"/>
              </a:rPr>
              <a:t> млн статей из более чем</a:t>
            </a:r>
            <a:r>
              <a:rPr lang="en-US" sz="2400" dirty="0" smtClean="0">
                <a:solidFill>
                  <a:schemeClr val="accent3">
                    <a:lumMod val="50000"/>
                  </a:schemeClr>
                </a:solidFill>
                <a:cs typeface="Arial"/>
              </a:rPr>
              <a:t> </a:t>
            </a:r>
            <a:r>
              <a:rPr lang="en-US" sz="2400" b="1" dirty="0">
                <a:solidFill>
                  <a:schemeClr val="accent3">
                    <a:lumMod val="50000"/>
                  </a:schemeClr>
                </a:solidFill>
                <a:cs typeface="Arial"/>
              </a:rPr>
              <a:t>2,600 </a:t>
            </a:r>
            <a:r>
              <a:rPr lang="ru-RU" sz="2400" b="1" dirty="0" smtClean="0">
                <a:solidFill>
                  <a:schemeClr val="accent3">
                    <a:lumMod val="50000"/>
                  </a:schemeClr>
                </a:solidFill>
                <a:cs typeface="Arial"/>
              </a:rPr>
              <a:t>журналов</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а также более </a:t>
            </a:r>
            <a:r>
              <a:rPr lang="en-US" sz="2400" b="1" dirty="0" smtClean="0">
                <a:solidFill>
                  <a:schemeClr val="accent3">
                    <a:lumMod val="50000"/>
                  </a:schemeClr>
                </a:solidFill>
                <a:cs typeface="Arial"/>
              </a:rPr>
              <a:t>26,000 </a:t>
            </a:r>
            <a:r>
              <a:rPr lang="ru-RU" sz="2400" b="1" dirty="0" smtClean="0">
                <a:solidFill>
                  <a:schemeClr val="accent3">
                    <a:lumMod val="50000"/>
                  </a:schemeClr>
                </a:solidFill>
                <a:cs typeface="Arial"/>
              </a:rPr>
              <a:t>книг</a:t>
            </a:r>
            <a:r>
              <a:rPr lang="en-US" sz="2400" dirty="0" smtClean="0">
                <a:solidFill>
                  <a:schemeClr val="accent3">
                    <a:lumMod val="50000"/>
                  </a:schemeClr>
                </a:solidFill>
                <a:cs typeface="Arial"/>
              </a:rPr>
              <a:t> </a:t>
            </a:r>
            <a:endParaRPr lang="en-US" sz="2400" dirty="0">
              <a:solidFill>
                <a:schemeClr val="accent3">
                  <a:lumMod val="50000"/>
                </a:schemeClr>
              </a:solidFill>
              <a:cs typeface="Arial"/>
            </a:endParaRPr>
          </a:p>
          <a:p>
            <a:pPr marL="285750" indent="-285750">
              <a:spcBef>
                <a:spcPts val="600"/>
              </a:spcBef>
              <a:buClr>
                <a:srgbClr val="FEB91D"/>
              </a:buClr>
              <a:buFont typeface="Wingdings" panose="05000000000000000000" pitchFamily="2" charset="2"/>
              <a:buChar char="Ø"/>
              <a:defRPr/>
            </a:pPr>
            <a:r>
              <a:rPr lang="ru-RU" sz="2400" dirty="0">
                <a:solidFill>
                  <a:schemeClr val="accent3">
                    <a:lumMod val="50000"/>
                  </a:schemeClr>
                </a:solidFill>
              </a:rPr>
              <a:t>В</a:t>
            </a:r>
            <a:r>
              <a:rPr lang="en-US" sz="2400" dirty="0" smtClean="0">
                <a:solidFill>
                  <a:schemeClr val="accent3">
                    <a:lumMod val="50000"/>
                  </a:schemeClr>
                </a:solidFill>
              </a:rPr>
              <a:t> 2014</a:t>
            </a:r>
            <a:r>
              <a:rPr lang="ru-RU" sz="2400" dirty="0" smtClean="0">
                <a:solidFill>
                  <a:schemeClr val="accent3">
                    <a:lumMod val="50000"/>
                  </a:schemeClr>
                </a:solidFill>
              </a:rPr>
              <a:t> году</a:t>
            </a:r>
            <a:r>
              <a:rPr lang="en-US" sz="2400" dirty="0" smtClean="0">
                <a:solidFill>
                  <a:schemeClr val="accent3">
                    <a:lumMod val="50000"/>
                  </a:schemeClr>
                </a:solidFill>
              </a:rPr>
              <a:t> </a:t>
            </a:r>
            <a:r>
              <a:rPr lang="ru-RU" sz="2400" dirty="0" smtClean="0">
                <a:solidFill>
                  <a:schemeClr val="accent3">
                    <a:lumMod val="50000"/>
                  </a:schemeClr>
                </a:solidFill>
              </a:rPr>
              <a:t>мы запустили</a:t>
            </a:r>
            <a:r>
              <a:rPr lang="en-US" sz="2400" dirty="0" smtClean="0">
                <a:solidFill>
                  <a:schemeClr val="accent3">
                    <a:lumMod val="50000"/>
                  </a:schemeClr>
                </a:solidFill>
              </a:rPr>
              <a:t> </a:t>
            </a:r>
            <a:r>
              <a:rPr lang="en-US" sz="2400" b="1" dirty="0" smtClean="0">
                <a:solidFill>
                  <a:schemeClr val="accent3">
                    <a:lumMod val="50000"/>
                  </a:schemeClr>
                </a:solidFill>
              </a:rPr>
              <a:t>103 </a:t>
            </a:r>
            <a:r>
              <a:rPr lang="ru-RU" sz="2400" b="1" dirty="0" smtClean="0">
                <a:solidFill>
                  <a:schemeClr val="accent3">
                    <a:lumMod val="50000"/>
                  </a:schemeClr>
                </a:solidFill>
              </a:rPr>
              <a:t>новых журнала</a:t>
            </a:r>
          </a:p>
          <a:p>
            <a:pPr marL="285750" indent="-285750">
              <a:spcBef>
                <a:spcPts val="600"/>
              </a:spcBef>
              <a:buClr>
                <a:srgbClr val="FEB91D"/>
              </a:buClr>
              <a:buFont typeface="Wingdings" panose="05000000000000000000" pitchFamily="2" charset="2"/>
              <a:buChar char="Ø"/>
              <a:defRPr/>
            </a:pPr>
            <a:r>
              <a:rPr lang="ru-RU" sz="2400" b="1" dirty="0" smtClean="0">
                <a:solidFill>
                  <a:schemeClr val="accent3">
                    <a:lumMod val="50000"/>
                  </a:schemeClr>
                </a:solidFill>
              </a:rPr>
              <a:t>61 журнал </a:t>
            </a:r>
            <a:r>
              <a:rPr lang="en-GB" sz="2400" dirty="0" smtClean="0">
                <a:solidFill>
                  <a:schemeClr val="accent3">
                    <a:lumMod val="50000"/>
                  </a:schemeClr>
                </a:solidFill>
              </a:rPr>
              <a:t>Elsevier </a:t>
            </a:r>
            <a:r>
              <a:rPr lang="ru-RU" sz="2400" dirty="0" smtClean="0">
                <a:solidFill>
                  <a:schemeClr val="accent3">
                    <a:lumMod val="50000"/>
                  </a:schemeClr>
                </a:solidFill>
              </a:rPr>
              <a:t>занимает первое место в своей научной категории по импакт-фактору</a:t>
            </a:r>
            <a:endParaRPr lang="en-US" sz="2400" dirty="0">
              <a:solidFill>
                <a:schemeClr val="accent3">
                  <a:lumMod val="50000"/>
                </a:schemeClr>
              </a:solidFill>
            </a:endParaRPr>
          </a:p>
          <a:p>
            <a:pPr marL="0" indent="0">
              <a:buNone/>
            </a:pPr>
            <a:endParaRPr lang="en-US" dirty="0"/>
          </a:p>
        </p:txBody>
      </p:sp>
      <p:sp>
        <p:nvSpPr>
          <p:cNvPr id="6" name="TextBox 5"/>
          <p:cNvSpPr txBox="1"/>
          <p:nvPr/>
        </p:nvSpPr>
        <p:spPr>
          <a:xfrm>
            <a:off x="750670" y="6187490"/>
            <a:ext cx="5438775" cy="261610"/>
          </a:xfrm>
          <a:prstGeom prst="rect">
            <a:avLst/>
          </a:prstGeom>
          <a:noFill/>
        </p:spPr>
        <p:txBody>
          <a:bodyPr wrap="square" rtlCol="0">
            <a:spAutoFit/>
          </a:bodyPr>
          <a:lstStyle/>
          <a:p>
            <a:r>
              <a:rPr lang="en-US" sz="1050" dirty="0" smtClean="0"/>
              <a:t>*</a:t>
            </a:r>
            <a:r>
              <a:rPr lang="ru-RU" sz="1050" dirty="0" smtClean="0"/>
              <a:t>по данным </a:t>
            </a:r>
            <a:r>
              <a:rPr lang="en-GB" sz="1050" dirty="0" smtClean="0"/>
              <a:t>Scopus</a:t>
            </a:r>
            <a:endParaRPr lang="en-US" sz="1050" dirty="0"/>
          </a:p>
        </p:txBody>
      </p:sp>
    </p:spTree>
    <p:extLst>
      <p:ext uri="{BB962C8B-B14F-4D97-AF65-F5344CB8AC3E}">
        <p14:creationId xmlns:p14="http://schemas.microsoft.com/office/powerpoint/2010/main" val="2131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04800" y="368400"/>
            <a:ext cx="6248400" cy="685800"/>
          </a:xfrm>
        </p:spPr>
        <p:txBody>
          <a:bodyPr>
            <a:normAutofit/>
          </a:bodyPr>
          <a:lstStyle/>
          <a:p>
            <a:r>
              <a:rPr lang="ru-RU" altLang="en-US" sz="3600" i="1" dirty="0" smtClean="0"/>
              <a:t> </a:t>
            </a:r>
            <a:r>
              <a:rPr lang="ru-RU" altLang="en-US" dirty="0"/>
              <a:t>Предметные коллекции  </a:t>
            </a:r>
            <a:r>
              <a:rPr lang="en-US" altLang="en-US" dirty="0"/>
              <a:t>ScienceDirect</a:t>
            </a:r>
            <a:endParaRPr lang="en-GB" altLang="en-US" dirty="0"/>
          </a:p>
        </p:txBody>
      </p:sp>
      <p:sp>
        <p:nvSpPr>
          <p:cNvPr id="7" name="Rectangle 3"/>
          <p:cNvSpPr>
            <a:spLocks noGrp="1"/>
          </p:cNvSpPr>
          <p:nvPr>
            <p:ph idx="1"/>
          </p:nvPr>
        </p:nvSpPr>
        <p:spPr>
          <a:xfrm>
            <a:off x="465138" y="1295400"/>
            <a:ext cx="3954462" cy="5410200"/>
          </a:xfrm>
        </p:spPr>
        <p:txBody>
          <a:bodyPr>
            <a:normAutofit/>
          </a:bodyPr>
          <a:lstStyle/>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Agricultural and Biological Sciences – 162 </a:t>
            </a:r>
            <a:r>
              <a:rPr lang="ru-RU" altLang="en-US" sz="1800" dirty="0"/>
              <a:t>журнала</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Biochemistry, Genetics and Molecular Biology – 257 </a:t>
            </a:r>
            <a:r>
              <a:rPr lang="ru-RU" altLang="en-US" sz="1800" dirty="0"/>
              <a:t>журналов</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b="1" dirty="0"/>
              <a:t>Business, Management and Accounting – 80 </a:t>
            </a:r>
            <a:r>
              <a:rPr lang="ru-RU" altLang="en-US" sz="1800" b="1" dirty="0"/>
              <a:t>журналов</a:t>
            </a:r>
            <a:endParaRPr lang="en-GB" altLang="en-US" sz="1800" b="1"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Chemical Engineering</a:t>
            </a:r>
            <a:r>
              <a:rPr lang="ru-RU" altLang="en-US" sz="1800" dirty="0"/>
              <a:t> – 81 журнал</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Chemistry</a:t>
            </a:r>
            <a:r>
              <a:rPr lang="ru-RU" altLang="en-US" sz="1800" dirty="0"/>
              <a:t> – 113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t>Computer Science – 132 журнала</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t>Decision Sciences – 47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t>Earth and Planetary Sciences – 104 журнала </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b="1" dirty="0"/>
              <a:t>Economics, Econometrics and Finance – 80 </a:t>
            </a:r>
            <a:r>
              <a:rPr lang="ru-RU" altLang="en-US" sz="1800" b="1" dirty="0" smtClean="0"/>
              <a:t>журналов</a:t>
            </a:r>
            <a:endParaRPr lang="en-GB" altLang="en-US" sz="1800" b="1" dirty="0" smtClean="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Energy – 45 </a:t>
            </a:r>
            <a:r>
              <a:rPr lang="ru-RU" altLang="en-US" sz="1800" dirty="0" smtClean="0"/>
              <a:t>журналов</a:t>
            </a:r>
            <a:endParaRPr lang="en-GB" altLang="en-US" sz="1800" dirty="0" smtClean="0"/>
          </a:p>
        </p:txBody>
      </p:sp>
      <p:sp>
        <p:nvSpPr>
          <p:cNvPr id="8" name="Rectangle 4"/>
          <p:cNvSpPr txBox="1">
            <a:spLocks/>
          </p:cNvSpPr>
          <p:nvPr/>
        </p:nvSpPr>
        <p:spPr bwMode="auto">
          <a:xfrm>
            <a:off x="4572000" y="1219200"/>
            <a:ext cx="4419600" cy="5138738"/>
          </a:xfrm>
          <a:prstGeom prst="rect">
            <a:avLst/>
          </a:prstGeom>
          <a:noFill/>
          <a:ln w="9525">
            <a:noFill/>
            <a:round/>
            <a:headEnd/>
            <a:tailEnd/>
          </a:ln>
        </p:spPr>
        <p:txBody>
          <a:bodyPr vert="horz" wrap="square" lIns="0" tIns="64511" rIns="0" bIns="0" numCol="1" anchor="t" anchorCtr="0" compatLnSpc="1">
            <a:prstTxWarp prst="textNoShape">
              <a:avLst/>
            </a:prstTxWarp>
            <a:noAutofit/>
          </a:bodyPr>
          <a:lstStyle>
            <a:lvl1pPr marL="342900" indent="-342900" algn="l" defTabSz="457200" rtl="0" eaLnBrk="0" fontAlgn="base" hangingPunct="0">
              <a:lnSpc>
                <a:spcPct val="84000"/>
              </a:lnSpc>
              <a:spcBef>
                <a:spcPct val="0"/>
              </a:spcBef>
              <a:spcAft>
                <a:spcPts val="1425"/>
              </a:spcAft>
              <a:buClr>
                <a:srgbClr val="000000"/>
              </a:buClr>
              <a:buSzPct val="100000"/>
              <a:buFont typeface="Times New Roman" pitchFamily="18" charset="0"/>
              <a:buChar char="•"/>
              <a:defRPr sz="3200">
                <a:solidFill>
                  <a:srgbClr val="252525"/>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itchFamily="18" charset="0"/>
              <a:buChar char="–"/>
              <a:defRPr sz="2400">
                <a:solidFill>
                  <a:srgbClr val="252525"/>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itchFamily="18" charset="0"/>
              <a:buChar char="•"/>
              <a:defRPr sz="2000">
                <a:solidFill>
                  <a:srgbClr val="252525"/>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itchFamily="18" charset="0"/>
              <a:buChar char="–"/>
              <a:defRPr sz="2000">
                <a:solidFill>
                  <a:srgbClr val="252525"/>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itchFamily="18" charset="0"/>
              <a:buChar char="»"/>
              <a:defRPr sz="2000">
                <a:solidFill>
                  <a:srgbClr val="252525"/>
                </a:solidFill>
                <a:latin typeface="+mn-lt"/>
                <a:ea typeface="+mn-ea"/>
                <a:cs typeface="+mn-cs"/>
              </a:defRPr>
            </a:lvl5pPr>
            <a:lvl6pPr marL="25146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6pPr>
            <a:lvl7pPr marL="29718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7pPr>
            <a:lvl8pPr marL="34290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8pPr>
            <a:lvl9pPr marL="38862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9pPr>
          </a:lstStyle>
          <a:p>
            <a:pPr eaLnBrk="1" hangingPunct="1">
              <a:lnSpc>
                <a:spcPct val="90000"/>
              </a:lnSpc>
            </a:pPr>
            <a:r>
              <a:rPr lang="en-GB" altLang="en-US" sz="1800" dirty="0" smtClean="0">
                <a:solidFill>
                  <a:srgbClr val="53565A"/>
                </a:solidFill>
                <a:latin typeface="Arial"/>
                <a:cs typeface="Arial"/>
              </a:rPr>
              <a:t>Engineering </a:t>
            </a:r>
            <a:r>
              <a:rPr lang="en-GB" altLang="en-US" sz="1800" dirty="0">
                <a:solidFill>
                  <a:srgbClr val="53565A"/>
                </a:solidFill>
                <a:latin typeface="Arial"/>
                <a:cs typeface="Arial"/>
              </a:rPr>
              <a:t>– 196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Environmental Science – 87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Health Sciences – 604 </a:t>
            </a:r>
            <a:r>
              <a:rPr lang="ru-RU" altLang="en-US" sz="1800" dirty="0">
                <a:solidFill>
                  <a:srgbClr val="53565A"/>
                </a:solidFill>
                <a:latin typeface="Arial"/>
                <a:cs typeface="Arial"/>
              </a:rPr>
              <a:t>журнала</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Immunology and Microbiology</a:t>
            </a:r>
            <a:r>
              <a:rPr lang="ru-RU" altLang="en-US" sz="1800" dirty="0">
                <a:solidFill>
                  <a:srgbClr val="53565A"/>
                </a:solidFill>
                <a:latin typeface="Arial"/>
                <a:cs typeface="Arial"/>
              </a:rPr>
              <a:t> – 93 журнала</a:t>
            </a:r>
            <a:endParaRPr lang="en-GB" altLang="en-US" sz="1800" dirty="0">
              <a:solidFill>
                <a:srgbClr val="53565A"/>
              </a:solidFill>
              <a:latin typeface="Arial"/>
              <a:cs typeface="Arial"/>
            </a:endParaRPr>
          </a:p>
          <a:p>
            <a:pPr eaLnBrk="1" hangingPunct="1">
              <a:lnSpc>
                <a:spcPct val="90000"/>
              </a:lnSpc>
            </a:pPr>
            <a:r>
              <a:rPr lang="en-GB" altLang="en-US" sz="1800" dirty="0" smtClean="0">
                <a:solidFill>
                  <a:srgbClr val="53565A"/>
                </a:solidFill>
                <a:latin typeface="Arial"/>
                <a:cs typeface="Arial"/>
              </a:rPr>
              <a:t>Materials Science – 128 </a:t>
            </a:r>
            <a:r>
              <a:rPr lang="ru-RU" altLang="en-US" sz="1800" dirty="0" smtClean="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Mathematics – 93 </a:t>
            </a:r>
            <a:r>
              <a:rPr lang="ru-RU" altLang="en-US" sz="1800" dirty="0">
                <a:solidFill>
                  <a:srgbClr val="53565A"/>
                </a:solidFill>
                <a:latin typeface="Arial"/>
                <a:cs typeface="Arial"/>
              </a:rPr>
              <a:t>журнала</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Neuroscience – 113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Pharmacology, Toxicology and Pharmaceutical Science – 95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Physics and Astronomy – 113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b="1" dirty="0">
                <a:solidFill>
                  <a:srgbClr val="53565A"/>
                </a:solidFill>
                <a:latin typeface="Arial"/>
                <a:cs typeface="Arial"/>
              </a:rPr>
              <a:t>Psychology – </a:t>
            </a:r>
            <a:r>
              <a:rPr lang="ru-RU" altLang="en-US" sz="1800" b="1" dirty="0">
                <a:solidFill>
                  <a:srgbClr val="53565A"/>
                </a:solidFill>
                <a:latin typeface="Arial"/>
                <a:cs typeface="Arial"/>
              </a:rPr>
              <a:t>107 журналов</a:t>
            </a:r>
            <a:endParaRPr lang="en-US" altLang="en-US" sz="1800" b="1" dirty="0">
              <a:solidFill>
                <a:srgbClr val="53565A"/>
              </a:solidFill>
              <a:latin typeface="Arial"/>
              <a:cs typeface="Arial"/>
            </a:endParaRPr>
          </a:p>
          <a:p>
            <a:pPr eaLnBrk="1" hangingPunct="1">
              <a:lnSpc>
                <a:spcPct val="90000"/>
              </a:lnSpc>
            </a:pPr>
            <a:r>
              <a:rPr lang="ru-RU" altLang="en-US" sz="1800" b="1" dirty="0">
                <a:solidFill>
                  <a:srgbClr val="53565A"/>
                </a:solidFill>
                <a:latin typeface="Arial"/>
                <a:cs typeface="Arial"/>
              </a:rPr>
              <a:t>Social Sciences – 171 журнал </a:t>
            </a:r>
            <a:endParaRPr lang="en-GB" altLang="en-US" sz="1800" b="1" dirty="0">
              <a:solidFill>
                <a:srgbClr val="53565A"/>
              </a:solidFill>
              <a:latin typeface="Arial"/>
              <a:cs typeface="Arial"/>
            </a:endParaRPr>
          </a:p>
        </p:txBody>
      </p:sp>
    </p:spTree>
    <p:extLst>
      <p:ext uri="{BB962C8B-B14F-4D97-AF65-F5344CB8AC3E}">
        <p14:creationId xmlns:p14="http://schemas.microsoft.com/office/powerpoint/2010/main" val="122819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2326"/>
            <a:ext cx="8229600" cy="562074"/>
          </a:xfrm>
        </p:spPr>
        <p:txBody>
          <a:bodyPr/>
          <a:lstStyle/>
          <a:p>
            <a:r>
              <a:rPr lang="ru-RU" dirty="0" smtClean="0"/>
              <a:t>Топовые журналы </a:t>
            </a:r>
            <a:r>
              <a:rPr lang="en-GB" dirty="0" smtClean="0"/>
              <a:t>Elsevier</a:t>
            </a:r>
            <a:endParaRPr lang="en-US" dirty="0"/>
          </a:p>
        </p:txBody>
      </p:sp>
      <p:sp>
        <p:nvSpPr>
          <p:cNvPr id="8" name="Rectangle 3"/>
          <p:cNvSpPr>
            <a:spLocks noChangeArrowheads="1"/>
          </p:cNvSpPr>
          <p:nvPr>
            <p:custDataLst>
              <p:tags r:id="rId1"/>
            </p:custDataLst>
          </p:nvPr>
        </p:nvSpPr>
        <p:spPr bwMode="auto">
          <a:xfrm>
            <a:off x="304800" y="1143000"/>
            <a:ext cx="2514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SzPct val="65000"/>
              <a:buFont typeface="Wingdings" pitchFamily="2" charset="2"/>
              <a:buNone/>
            </a:pPr>
            <a:r>
              <a:rPr lang="en-GB" sz="2800" dirty="0" smtClean="0">
                <a:latin typeface="Calibri" pitchFamily="34" charset="0"/>
                <a:cs typeface="Arial" pitchFamily="34" charset="0"/>
              </a:rPr>
              <a:t>Economics</a:t>
            </a:r>
            <a:endParaRPr lang="ru-RU" sz="2800" dirty="0" smtClean="0">
              <a:latin typeface="Calibri" pitchFamily="34" charset="0"/>
              <a:cs typeface="Arial" pitchFamily="34" charset="0"/>
            </a:endParaRPr>
          </a:p>
          <a:p>
            <a:pPr>
              <a:spcBef>
                <a:spcPct val="100000"/>
              </a:spcBef>
              <a:buSzPct val="65000"/>
              <a:buFont typeface="Wingdings" pitchFamily="2" charset="2"/>
              <a:buNone/>
            </a:pPr>
            <a:endParaRPr lang="ru-RU" sz="1600" dirty="0">
              <a:latin typeface="Calibri"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26232920"/>
              </p:ext>
            </p:extLst>
          </p:nvPr>
        </p:nvGraphicFramePr>
        <p:xfrm>
          <a:off x="396766" y="1665605"/>
          <a:ext cx="3870434" cy="2231707"/>
        </p:xfrm>
        <a:graphic>
          <a:graphicData uri="http://schemas.openxmlformats.org/drawingml/2006/table">
            <a:tbl>
              <a:tblPr>
                <a:tableStyleId>{5DA37D80-6434-44D0-A028-1B22A696006F}</a:tableStyleId>
              </a:tblPr>
              <a:tblGrid>
                <a:gridCol w="2956034"/>
                <a:gridCol w="914400"/>
              </a:tblGrid>
              <a:tr h="280987">
                <a:tc>
                  <a:txBody>
                    <a:bodyPr/>
                    <a:lstStyle/>
                    <a:p>
                      <a:pPr algn="l" fontAlgn="t"/>
                      <a:r>
                        <a:rPr lang="en-US" sz="1600" b="1" u="none" strike="noStrike" dirty="0">
                          <a:effectLst/>
                        </a:rPr>
                        <a:t>Source Title</a:t>
                      </a:r>
                      <a:endParaRPr lang="en-US" sz="1600" b="1" i="0" u="none" strike="noStrike" dirty="0">
                        <a:effectLst/>
                        <a:latin typeface="Arial"/>
                      </a:endParaRPr>
                    </a:p>
                  </a:txBody>
                  <a:tcPr marL="0" marR="0" marT="0" marB="0"/>
                </a:tc>
                <a:tc>
                  <a:txBody>
                    <a:bodyPr/>
                    <a:lstStyle/>
                    <a:p>
                      <a:pPr algn="l" fontAlgn="t"/>
                      <a:r>
                        <a:rPr lang="en-US" sz="1600" b="1" u="none" strike="noStrike" dirty="0">
                          <a:effectLst/>
                        </a:rPr>
                        <a:t>2013 SJR</a:t>
                      </a:r>
                      <a:endParaRPr lang="en-US" sz="1600" b="1" i="0" u="none" strike="noStrike" dirty="0">
                        <a:solidFill>
                          <a:srgbClr val="000000"/>
                        </a:solidFill>
                        <a:effectLst/>
                        <a:latin typeface="Arial"/>
                      </a:endParaRPr>
                    </a:p>
                  </a:txBody>
                  <a:tcPr marL="0" marR="0" marT="0" marB="0"/>
                </a:tc>
              </a:tr>
              <a:tr h="161925">
                <a:tc>
                  <a:txBody>
                    <a:bodyPr/>
                    <a:lstStyle/>
                    <a:p>
                      <a:pPr algn="l" fontAlgn="b"/>
                      <a:r>
                        <a:rPr lang="en-US" sz="1600" u="none" strike="noStrike">
                          <a:effectLst/>
                        </a:rPr>
                        <a:t>Longe Range Planning</a:t>
                      </a:r>
                      <a:endParaRPr lang="en-US" sz="1600" b="0" i="0" u="none" strike="noStrike">
                        <a:effectLst/>
                        <a:latin typeface="Arial"/>
                      </a:endParaRPr>
                    </a:p>
                  </a:txBody>
                  <a:tcPr marL="0" marR="0" marT="0" marB="0" anchor="b"/>
                </a:tc>
                <a:tc>
                  <a:txBody>
                    <a:bodyPr/>
                    <a:lstStyle/>
                    <a:p>
                      <a:pPr algn="l" fontAlgn="b"/>
                      <a:r>
                        <a:rPr lang="en-US" sz="1600" u="none" strike="noStrike">
                          <a:effectLst/>
                        </a:rPr>
                        <a:t>4.981</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Journal of Development of Economics</a:t>
                      </a:r>
                      <a:endParaRPr lang="en-US" sz="1600" b="0" i="0" u="none" strike="noStrike">
                        <a:effectLst/>
                        <a:latin typeface="Arial"/>
                      </a:endParaRPr>
                    </a:p>
                  </a:txBody>
                  <a:tcPr marL="0" marR="0" marT="0" marB="0" anchor="b"/>
                </a:tc>
                <a:tc>
                  <a:txBody>
                    <a:bodyPr/>
                    <a:lstStyle/>
                    <a:p>
                      <a:pPr algn="l" fontAlgn="b"/>
                      <a:r>
                        <a:rPr lang="en-US" sz="1600" u="none" strike="noStrike">
                          <a:effectLst/>
                        </a:rPr>
                        <a:t>3.745</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Journal of Urban Economics</a:t>
                      </a:r>
                      <a:endParaRPr lang="en-US" sz="1600" b="0" i="0" u="none" strike="noStrike">
                        <a:effectLst/>
                        <a:latin typeface="Arial"/>
                      </a:endParaRPr>
                    </a:p>
                  </a:txBody>
                  <a:tcPr marL="0" marR="0" marT="0" marB="0" anchor="b"/>
                </a:tc>
                <a:tc>
                  <a:txBody>
                    <a:bodyPr/>
                    <a:lstStyle/>
                    <a:p>
                      <a:pPr algn="l" fontAlgn="b"/>
                      <a:r>
                        <a:rPr lang="en-US" sz="1600" u="none" strike="noStrike">
                          <a:effectLst/>
                        </a:rPr>
                        <a:t>3.289</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Economics of Education Review</a:t>
                      </a:r>
                      <a:endParaRPr lang="en-US" sz="1600" b="0" i="0" u="none" strike="noStrike">
                        <a:effectLst/>
                        <a:latin typeface="Arial"/>
                      </a:endParaRPr>
                    </a:p>
                  </a:txBody>
                  <a:tcPr marL="0" marR="0" marT="0" marB="0" anchor="b"/>
                </a:tc>
                <a:tc>
                  <a:txBody>
                    <a:bodyPr/>
                    <a:lstStyle/>
                    <a:p>
                      <a:pPr algn="l" fontAlgn="b"/>
                      <a:r>
                        <a:rPr lang="en-US" sz="1600" u="none" strike="noStrike">
                          <a:effectLst/>
                        </a:rPr>
                        <a:t>1.556</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European Journal of Political Economy</a:t>
                      </a:r>
                      <a:endParaRPr lang="en-US" sz="1600" b="0" i="0" u="none" strike="noStrike">
                        <a:effectLst/>
                        <a:latin typeface="Arial"/>
                      </a:endParaRPr>
                    </a:p>
                  </a:txBody>
                  <a:tcPr marL="0" marR="0" marT="0" marB="0" anchor="b"/>
                </a:tc>
                <a:tc>
                  <a:txBody>
                    <a:bodyPr/>
                    <a:lstStyle/>
                    <a:p>
                      <a:pPr algn="l" fontAlgn="b"/>
                      <a:r>
                        <a:rPr lang="en-US" sz="1600" u="none" strike="noStrike">
                          <a:effectLst/>
                        </a:rPr>
                        <a:t>1.52</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dirty="0">
                          <a:effectLst/>
                        </a:rPr>
                        <a:t>World Development</a:t>
                      </a:r>
                      <a:endParaRPr lang="en-US" sz="1600" b="0" i="0" u="none" strike="noStrike" dirty="0">
                        <a:effectLst/>
                        <a:latin typeface="Arial"/>
                      </a:endParaRPr>
                    </a:p>
                  </a:txBody>
                  <a:tcPr marL="0" marR="0" marT="0" marB="0" anchor="b"/>
                </a:tc>
                <a:tc>
                  <a:txBody>
                    <a:bodyPr/>
                    <a:lstStyle/>
                    <a:p>
                      <a:pPr algn="l" fontAlgn="b"/>
                      <a:r>
                        <a:rPr lang="en-US" sz="1600" u="none" strike="noStrike" dirty="0">
                          <a:effectLst/>
                        </a:rPr>
                        <a:t>1.472</a:t>
                      </a:r>
                      <a:endParaRPr lang="en-US" sz="1600" b="0" i="0" u="none" strike="noStrike" dirty="0">
                        <a:solidFill>
                          <a:srgbClr val="000000"/>
                        </a:solidFill>
                        <a:effectLst/>
                        <a:latin typeface="Arial"/>
                      </a:endParaRPr>
                    </a:p>
                  </a:txBody>
                  <a:tcPr marL="0" marR="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16974632"/>
              </p:ext>
            </p:extLst>
          </p:nvPr>
        </p:nvGraphicFramePr>
        <p:xfrm>
          <a:off x="4876800" y="1676400"/>
          <a:ext cx="3886200" cy="2194560"/>
        </p:xfrm>
        <a:graphic>
          <a:graphicData uri="http://schemas.openxmlformats.org/drawingml/2006/table">
            <a:tbl>
              <a:tblPr>
                <a:tableStyleId>{5DA37D80-6434-44D0-A028-1B22A696006F}</a:tableStyleId>
              </a:tblPr>
              <a:tblGrid>
                <a:gridCol w="2978489"/>
                <a:gridCol w="907711"/>
              </a:tblGrid>
              <a:tr h="161925">
                <a:tc>
                  <a:txBody>
                    <a:bodyPr/>
                    <a:lstStyle/>
                    <a:p>
                      <a:pPr algn="l" fontAlgn="t"/>
                      <a:r>
                        <a:rPr lang="en-US" sz="1600" b="1" u="none" strike="noStrike" dirty="0">
                          <a:effectLst/>
                        </a:rPr>
                        <a:t>Source Title</a:t>
                      </a:r>
                      <a:endParaRPr lang="en-US" sz="1600" b="1" i="0" u="none" strike="noStrike" dirty="0">
                        <a:effectLst/>
                        <a:latin typeface="Arial"/>
                      </a:endParaRPr>
                    </a:p>
                  </a:txBody>
                  <a:tcPr marL="0" marR="0" marT="0" marB="0"/>
                </a:tc>
                <a:tc>
                  <a:txBody>
                    <a:bodyPr/>
                    <a:lstStyle/>
                    <a:p>
                      <a:pPr algn="l" fontAlgn="t"/>
                      <a:r>
                        <a:rPr lang="en-US" sz="1600" b="1" u="none" strike="noStrike" dirty="0">
                          <a:effectLst/>
                        </a:rPr>
                        <a:t>2013 SJR</a:t>
                      </a:r>
                      <a:endParaRPr lang="en-US" sz="1600" b="1" i="0" u="none" strike="noStrike" dirty="0">
                        <a:solidFill>
                          <a:srgbClr val="000000"/>
                        </a:solidFill>
                        <a:effectLst/>
                        <a:latin typeface="Arial"/>
                      </a:endParaRPr>
                    </a:p>
                  </a:txBody>
                  <a:tcPr marL="0" marR="0" marT="0" marB="0"/>
                </a:tc>
              </a:tr>
              <a:tr h="161925">
                <a:tc>
                  <a:txBody>
                    <a:bodyPr/>
                    <a:lstStyle/>
                    <a:p>
                      <a:pPr algn="l" fontAlgn="b"/>
                      <a:r>
                        <a:rPr lang="en-US" sz="1600" u="none" strike="noStrike" dirty="0">
                          <a:effectLst/>
                        </a:rPr>
                        <a:t>Journal of Memory and Language</a:t>
                      </a:r>
                      <a:endParaRPr lang="en-US" sz="1600" b="0" i="0" u="none" strike="noStrike" dirty="0">
                        <a:effectLst/>
                        <a:latin typeface="Arial"/>
                      </a:endParaRPr>
                    </a:p>
                  </a:txBody>
                  <a:tcPr marL="0" marR="0" marT="0" marB="0" anchor="b"/>
                </a:tc>
                <a:tc>
                  <a:txBody>
                    <a:bodyPr/>
                    <a:lstStyle/>
                    <a:p>
                      <a:pPr algn="l" fontAlgn="b"/>
                      <a:r>
                        <a:rPr lang="en-US" sz="1600" u="none" strike="noStrike">
                          <a:effectLst/>
                        </a:rPr>
                        <a:t>2.451</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Political Geography</a:t>
                      </a:r>
                      <a:endParaRPr lang="en-US" sz="1600" b="0" i="0" u="none" strike="noStrike">
                        <a:effectLst/>
                        <a:latin typeface="Arial"/>
                      </a:endParaRPr>
                    </a:p>
                  </a:txBody>
                  <a:tcPr marL="0" marR="0" marT="0" marB="0" anchor="b"/>
                </a:tc>
                <a:tc>
                  <a:txBody>
                    <a:bodyPr/>
                    <a:lstStyle/>
                    <a:p>
                      <a:pPr algn="l" fontAlgn="b"/>
                      <a:r>
                        <a:rPr lang="en-US" sz="1600" u="none" strike="noStrike">
                          <a:effectLst/>
                        </a:rPr>
                        <a:t>1.74</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Journal of Second Language Writing</a:t>
                      </a:r>
                      <a:endParaRPr lang="en-US" sz="1600" b="0" i="0" u="none" strike="noStrike">
                        <a:effectLst/>
                        <a:latin typeface="Arial"/>
                      </a:endParaRPr>
                    </a:p>
                  </a:txBody>
                  <a:tcPr marL="0" marR="0" marT="0" marB="0" anchor="b"/>
                </a:tc>
                <a:tc>
                  <a:txBody>
                    <a:bodyPr/>
                    <a:lstStyle/>
                    <a:p>
                      <a:pPr algn="l" fontAlgn="b"/>
                      <a:r>
                        <a:rPr lang="en-US" sz="1600" u="none" strike="noStrike">
                          <a:effectLst/>
                        </a:rPr>
                        <a:t>1.461</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Poetics</a:t>
                      </a:r>
                      <a:endParaRPr lang="en-US" sz="1600" b="0" i="0" u="none" strike="noStrike">
                        <a:effectLst/>
                        <a:latin typeface="Arial"/>
                      </a:endParaRPr>
                    </a:p>
                  </a:txBody>
                  <a:tcPr marL="0" marR="0" marT="0" marB="0" anchor="b"/>
                </a:tc>
                <a:tc>
                  <a:txBody>
                    <a:bodyPr/>
                    <a:lstStyle/>
                    <a:p>
                      <a:pPr algn="l" fontAlgn="b"/>
                      <a:r>
                        <a:rPr lang="en-US" sz="1600" u="none" strike="noStrike">
                          <a:effectLst/>
                        </a:rPr>
                        <a:t>1.439</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dirty="0">
                          <a:effectLst/>
                        </a:rPr>
                        <a:t>Journal of Anthropological Archaeology</a:t>
                      </a:r>
                      <a:endParaRPr lang="en-US" sz="1600" b="0" i="0" u="none" strike="noStrike" dirty="0">
                        <a:effectLst/>
                        <a:latin typeface="Arial"/>
                      </a:endParaRPr>
                    </a:p>
                  </a:txBody>
                  <a:tcPr marL="0" marR="0" marT="0" marB="0" anchor="b"/>
                </a:tc>
                <a:tc>
                  <a:txBody>
                    <a:bodyPr/>
                    <a:lstStyle/>
                    <a:p>
                      <a:pPr algn="l" fontAlgn="b"/>
                      <a:r>
                        <a:rPr lang="en-US" sz="1600" u="none" strike="noStrike" dirty="0">
                          <a:effectLst/>
                        </a:rPr>
                        <a:t>1.333</a:t>
                      </a:r>
                      <a:endParaRPr lang="en-US" sz="1600" b="0" i="0" u="none" strike="noStrike" dirty="0">
                        <a:solidFill>
                          <a:srgbClr val="000000"/>
                        </a:solidFill>
                        <a:effectLst/>
                        <a:latin typeface="Arial"/>
                      </a:endParaRPr>
                    </a:p>
                  </a:txBody>
                  <a:tcPr marL="0" marR="0" marT="0" marB="0" anchor="b"/>
                </a:tc>
              </a:tr>
            </a:tbl>
          </a:graphicData>
        </a:graphic>
      </p:graphicFrame>
      <p:sp>
        <p:nvSpPr>
          <p:cNvPr id="11" name="Rectangle 3"/>
          <p:cNvSpPr>
            <a:spLocks noChangeArrowheads="1"/>
          </p:cNvSpPr>
          <p:nvPr>
            <p:custDataLst>
              <p:tags r:id="rId2"/>
            </p:custDataLst>
          </p:nvPr>
        </p:nvSpPr>
        <p:spPr bwMode="auto">
          <a:xfrm>
            <a:off x="4800600" y="1143000"/>
            <a:ext cx="3657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SzPct val="65000"/>
              <a:buFont typeface="Wingdings" pitchFamily="2" charset="2"/>
              <a:buNone/>
            </a:pPr>
            <a:r>
              <a:rPr lang="en-GB" sz="2800" dirty="0" smtClean="0">
                <a:latin typeface="Calibri" pitchFamily="34" charset="0"/>
                <a:cs typeface="Arial" pitchFamily="34" charset="0"/>
              </a:rPr>
              <a:t>Arts and Humanities</a:t>
            </a:r>
            <a:endParaRPr lang="ru-RU" sz="2800" dirty="0" smtClean="0">
              <a:latin typeface="Calibri" pitchFamily="34" charset="0"/>
              <a:cs typeface="Arial" pitchFamily="34" charset="0"/>
            </a:endParaRPr>
          </a:p>
          <a:p>
            <a:pPr>
              <a:spcBef>
                <a:spcPct val="100000"/>
              </a:spcBef>
              <a:buSzPct val="65000"/>
              <a:buFont typeface="Wingdings" pitchFamily="2" charset="2"/>
              <a:buNone/>
            </a:pPr>
            <a:endParaRPr lang="ru-RU" sz="1600" dirty="0">
              <a:latin typeface="Calibri"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50727613"/>
              </p:ext>
            </p:extLst>
          </p:nvPr>
        </p:nvGraphicFramePr>
        <p:xfrm>
          <a:off x="457200" y="4678680"/>
          <a:ext cx="3810000" cy="1950720"/>
        </p:xfrm>
        <a:graphic>
          <a:graphicData uri="http://schemas.openxmlformats.org/drawingml/2006/table">
            <a:tbl>
              <a:tblPr>
                <a:tableStyleId>{5DA37D80-6434-44D0-A028-1B22A696006F}</a:tableStyleId>
              </a:tblPr>
              <a:tblGrid>
                <a:gridCol w="2895600"/>
                <a:gridCol w="914400"/>
              </a:tblGrid>
              <a:tr h="161925">
                <a:tc>
                  <a:txBody>
                    <a:bodyPr/>
                    <a:lstStyle/>
                    <a:p>
                      <a:pPr algn="l" fontAlgn="t"/>
                      <a:r>
                        <a:rPr lang="en-US" sz="1600" b="1" u="none" strike="noStrike" dirty="0">
                          <a:effectLst/>
                        </a:rPr>
                        <a:t>Source Title</a:t>
                      </a:r>
                      <a:endParaRPr lang="en-US" sz="1600" b="1" i="0" u="none" strike="noStrike" dirty="0">
                        <a:effectLst/>
                        <a:latin typeface="Arial"/>
                      </a:endParaRPr>
                    </a:p>
                  </a:txBody>
                  <a:tcPr marL="0" marR="0" marT="0" marB="0"/>
                </a:tc>
                <a:tc>
                  <a:txBody>
                    <a:bodyPr/>
                    <a:lstStyle/>
                    <a:p>
                      <a:pPr algn="l" fontAlgn="t"/>
                      <a:r>
                        <a:rPr lang="en-US" sz="1600" b="1" u="none" strike="noStrike" dirty="0">
                          <a:effectLst/>
                        </a:rPr>
                        <a:t>2013 SJR</a:t>
                      </a:r>
                      <a:endParaRPr lang="en-US" sz="1600" b="1" i="0" u="none" strike="noStrike" dirty="0">
                        <a:solidFill>
                          <a:srgbClr val="000000"/>
                        </a:solidFill>
                        <a:effectLst/>
                        <a:latin typeface="Arial"/>
                      </a:endParaRPr>
                    </a:p>
                  </a:txBody>
                  <a:tcPr marL="0" marR="0" marT="0" marB="0"/>
                </a:tc>
              </a:tr>
              <a:tr h="161925">
                <a:tc>
                  <a:txBody>
                    <a:bodyPr/>
                    <a:lstStyle/>
                    <a:p>
                      <a:pPr algn="l" fontAlgn="b"/>
                      <a:r>
                        <a:rPr lang="en-US" sz="1600" u="none" strike="noStrike" dirty="0">
                          <a:effectLst/>
                        </a:rPr>
                        <a:t>Annals of Tourism Research</a:t>
                      </a:r>
                      <a:endParaRPr lang="en-US" sz="1600" b="0" i="0" u="none" strike="noStrike" dirty="0">
                        <a:effectLst/>
                        <a:latin typeface="Arial"/>
                      </a:endParaRPr>
                    </a:p>
                  </a:txBody>
                  <a:tcPr marL="0" marR="0" marT="0" marB="0" anchor="b"/>
                </a:tc>
                <a:tc>
                  <a:txBody>
                    <a:bodyPr/>
                    <a:lstStyle/>
                    <a:p>
                      <a:pPr algn="l" fontAlgn="b"/>
                      <a:r>
                        <a:rPr lang="en-US" sz="1600" u="none" strike="noStrike">
                          <a:effectLst/>
                        </a:rPr>
                        <a:t>2.276</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dirty="0">
                          <a:effectLst/>
                        </a:rPr>
                        <a:t>Accounting, Organizations and Society</a:t>
                      </a:r>
                      <a:endParaRPr lang="en-US" sz="1600" b="0" i="0" u="none" strike="noStrike" dirty="0">
                        <a:effectLst/>
                        <a:latin typeface="Arial"/>
                      </a:endParaRPr>
                    </a:p>
                  </a:txBody>
                  <a:tcPr marL="0" marR="0" marT="0" marB="0" anchor="b"/>
                </a:tc>
                <a:tc>
                  <a:txBody>
                    <a:bodyPr/>
                    <a:lstStyle/>
                    <a:p>
                      <a:pPr algn="l" fontAlgn="b"/>
                      <a:r>
                        <a:rPr lang="en-US" sz="1600" u="none" strike="noStrike">
                          <a:effectLst/>
                        </a:rPr>
                        <a:t>2.092</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Leadership Quarterly</a:t>
                      </a:r>
                      <a:endParaRPr lang="en-US" sz="1600" b="0" i="0" u="none" strike="noStrike">
                        <a:effectLst/>
                        <a:latin typeface="Arial"/>
                      </a:endParaRPr>
                    </a:p>
                  </a:txBody>
                  <a:tcPr marL="0" marR="0" marT="0" marB="0" anchor="b"/>
                </a:tc>
                <a:tc>
                  <a:txBody>
                    <a:bodyPr/>
                    <a:lstStyle/>
                    <a:p>
                      <a:pPr algn="l" fontAlgn="b"/>
                      <a:r>
                        <a:rPr lang="en-US" sz="1600" u="none" strike="noStrike">
                          <a:effectLst/>
                        </a:rPr>
                        <a:t>2.069</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Tourism Management</a:t>
                      </a:r>
                      <a:endParaRPr lang="en-US" sz="1600" b="0" i="0" u="none" strike="noStrike">
                        <a:effectLst/>
                        <a:latin typeface="Arial"/>
                      </a:endParaRPr>
                    </a:p>
                  </a:txBody>
                  <a:tcPr marL="0" marR="0" marT="0" marB="0" anchor="b"/>
                </a:tc>
                <a:tc>
                  <a:txBody>
                    <a:bodyPr/>
                    <a:lstStyle/>
                    <a:p>
                      <a:pPr algn="l" fontAlgn="b"/>
                      <a:r>
                        <a:rPr lang="en-US" sz="1600" u="none" strike="noStrike">
                          <a:effectLst/>
                        </a:rPr>
                        <a:t>1.961</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dirty="0">
                          <a:effectLst/>
                        </a:rPr>
                        <a:t>Journal of Accounting and Public Policy</a:t>
                      </a:r>
                      <a:endParaRPr lang="en-US" sz="1600" b="0" i="0" u="none" strike="noStrike" dirty="0">
                        <a:effectLst/>
                        <a:latin typeface="Arial"/>
                      </a:endParaRPr>
                    </a:p>
                  </a:txBody>
                  <a:tcPr marL="0" marR="0" marT="0" marB="0" anchor="b"/>
                </a:tc>
                <a:tc>
                  <a:txBody>
                    <a:bodyPr/>
                    <a:lstStyle/>
                    <a:p>
                      <a:pPr algn="l" fontAlgn="b"/>
                      <a:r>
                        <a:rPr lang="en-US" sz="1600" u="none" strike="noStrike" dirty="0">
                          <a:effectLst/>
                        </a:rPr>
                        <a:t>1.087</a:t>
                      </a:r>
                      <a:endParaRPr lang="en-US" sz="1600" b="0" i="0" u="none" strike="noStrike" dirty="0">
                        <a:solidFill>
                          <a:srgbClr val="000000"/>
                        </a:solidFill>
                        <a:effectLst/>
                        <a:latin typeface="Arial"/>
                      </a:endParaRPr>
                    </a:p>
                  </a:txBody>
                  <a:tcPr marL="0" marR="0" marT="0" marB="0" anchor="b"/>
                </a:tc>
              </a:tr>
            </a:tbl>
          </a:graphicData>
        </a:graphic>
      </p:graphicFrame>
      <p:sp>
        <p:nvSpPr>
          <p:cNvPr id="13" name="Rectangle 3"/>
          <p:cNvSpPr>
            <a:spLocks noChangeArrowheads="1"/>
          </p:cNvSpPr>
          <p:nvPr>
            <p:custDataLst>
              <p:tags r:id="rId3"/>
            </p:custDataLst>
          </p:nvPr>
        </p:nvSpPr>
        <p:spPr bwMode="auto">
          <a:xfrm>
            <a:off x="449316" y="4038600"/>
            <a:ext cx="374168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SzPct val="65000"/>
              <a:buFont typeface="Wingdings" pitchFamily="2" charset="2"/>
              <a:buNone/>
            </a:pPr>
            <a:r>
              <a:rPr lang="en-GB" sz="2800" dirty="0" smtClean="0">
                <a:latin typeface="Calibri" pitchFamily="34" charset="0"/>
                <a:cs typeface="Arial" pitchFamily="34" charset="0"/>
              </a:rPr>
              <a:t>Business Management</a:t>
            </a:r>
            <a:endParaRPr lang="ru-RU" sz="2800" dirty="0" smtClean="0">
              <a:latin typeface="Calibri" pitchFamily="34" charset="0"/>
              <a:cs typeface="Arial" pitchFamily="34" charset="0"/>
            </a:endParaRPr>
          </a:p>
          <a:p>
            <a:pPr>
              <a:spcBef>
                <a:spcPct val="100000"/>
              </a:spcBef>
              <a:buSzPct val="65000"/>
              <a:buFont typeface="Wingdings" pitchFamily="2" charset="2"/>
              <a:buNone/>
            </a:pPr>
            <a:endParaRPr lang="ru-RU" sz="1600" dirty="0">
              <a:latin typeface="Calibri" pitchFamily="34" charset="0"/>
              <a:cs typeface="Arial" pitchFamily="34" charset="0"/>
            </a:endParaRPr>
          </a:p>
        </p:txBody>
      </p:sp>
      <p:sp>
        <p:nvSpPr>
          <p:cNvPr id="14" name="Rectangle 3"/>
          <p:cNvSpPr>
            <a:spLocks noChangeArrowheads="1"/>
          </p:cNvSpPr>
          <p:nvPr>
            <p:custDataLst>
              <p:tags r:id="rId4"/>
            </p:custDataLst>
          </p:nvPr>
        </p:nvSpPr>
        <p:spPr bwMode="auto">
          <a:xfrm>
            <a:off x="4800600" y="4020207"/>
            <a:ext cx="374168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SzPct val="65000"/>
              <a:buFont typeface="Wingdings" pitchFamily="2" charset="2"/>
              <a:buNone/>
            </a:pPr>
            <a:r>
              <a:rPr lang="en-GB" sz="2800" dirty="0" smtClean="0">
                <a:latin typeface="Calibri" pitchFamily="34" charset="0"/>
                <a:cs typeface="Arial" pitchFamily="34" charset="0"/>
              </a:rPr>
              <a:t>Psychology</a:t>
            </a:r>
            <a:endParaRPr lang="ru-RU" sz="2800" dirty="0" smtClean="0">
              <a:latin typeface="Calibri" pitchFamily="34" charset="0"/>
              <a:cs typeface="Arial" pitchFamily="34" charset="0"/>
            </a:endParaRPr>
          </a:p>
          <a:p>
            <a:pPr>
              <a:spcBef>
                <a:spcPct val="100000"/>
              </a:spcBef>
              <a:buSzPct val="65000"/>
              <a:buFont typeface="Wingdings" pitchFamily="2" charset="2"/>
              <a:buNone/>
            </a:pPr>
            <a:endParaRPr lang="ru-RU" sz="1600" dirty="0">
              <a:latin typeface="Calibri"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20155573"/>
              </p:ext>
            </p:extLst>
          </p:nvPr>
        </p:nvGraphicFramePr>
        <p:xfrm>
          <a:off x="4800600" y="4541520"/>
          <a:ext cx="3886200" cy="2194560"/>
        </p:xfrm>
        <a:graphic>
          <a:graphicData uri="http://schemas.openxmlformats.org/drawingml/2006/table">
            <a:tbl>
              <a:tblPr>
                <a:tableStyleId>{5DA37D80-6434-44D0-A028-1B22A696006F}</a:tableStyleId>
              </a:tblPr>
              <a:tblGrid>
                <a:gridCol w="3106709"/>
                <a:gridCol w="779491"/>
              </a:tblGrid>
              <a:tr h="304800">
                <a:tc>
                  <a:txBody>
                    <a:bodyPr/>
                    <a:lstStyle/>
                    <a:p>
                      <a:pPr algn="l" fontAlgn="t"/>
                      <a:r>
                        <a:rPr lang="en-US" sz="1600" u="none" strike="noStrike" dirty="0">
                          <a:effectLst/>
                        </a:rPr>
                        <a:t>Source Title</a:t>
                      </a:r>
                      <a:endParaRPr lang="en-US" sz="1600" b="1" i="0" u="none" strike="noStrike" dirty="0">
                        <a:effectLst/>
                        <a:latin typeface="Arial"/>
                      </a:endParaRPr>
                    </a:p>
                  </a:txBody>
                  <a:tcPr marL="0" marR="0" marT="0" marB="0"/>
                </a:tc>
                <a:tc>
                  <a:txBody>
                    <a:bodyPr/>
                    <a:lstStyle/>
                    <a:p>
                      <a:pPr algn="l" fontAlgn="t"/>
                      <a:r>
                        <a:rPr lang="en-US" sz="1600" u="none" strike="noStrike" dirty="0">
                          <a:effectLst/>
                        </a:rPr>
                        <a:t>2013 SJR</a:t>
                      </a:r>
                      <a:endParaRPr lang="en-US" sz="1600" b="1" i="0" u="none" strike="noStrike" dirty="0">
                        <a:solidFill>
                          <a:srgbClr val="000000"/>
                        </a:solidFill>
                        <a:effectLst/>
                        <a:latin typeface="Arial"/>
                      </a:endParaRPr>
                    </a:p>
                  </a:txBody>
                  <a:tcPr marL="0" marR="0" marT="0" marB="0"/>
                </a:tc>
              </a:tr>
              <a:tr h="161925">
                <a:tc>
                  <a:txBody>
                    <a:bodyPr/>
                    <a:lstStyle/>
                    <a:p>
                      <a:pPr algn="l" fontAlgn="b"/>
                      <a:r>
                        <a:rPr lang="en-US" sz="1600" u="none" strike="noStrike">
                          <a:effectLst/>
                        </a:rPr>
                        <a:t>Cognitive Psychology</a:t>
                      </a:r>
                      <a:endParaRPr lang="en-US" sz="1600" b="0" i="0" u="none" strike="noStrike">
                        <a:effectLst/>
                        <a:latin typeface="Arial"/>
                      </a:endParaRPr>
                    </a:p>
                  </a:txBody>
                  <a:tcPr marL="0" marR="0" marT="0" marB="0" anchor="b"/>
                </a:tc>
                <a:tc>
                  <a:txBody>
                    <a:bodyPr/>
                    <a:lstStyle/>
                    <a:p>
                      <a:pPr algn="l" fontAlgn="b"/>
                      <a:r>
                        <a:rPr lang="en-US" sz="1600" u="none" strike="noStrike">
                          <a:effectLst/>
                        </a:rPr>
                        <a:t>3.592</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Learning and Instruction</a:t>
                      </a:r>
                      <a:endParaRPr lang="en-US" sz="1600" b="0" i="0" u="none" strike="noStrike">
                        <a:effectLst/>
                        <a:latin typeface="Arial"/>
                      </a:endParaRPr>
                    </a:p>
                  </a:txBody>
                  <a:tcPr marL="0" marR="0" marT="0" marB="0" anchor="b"/>
                </a:tc>
                <a:tc>
                  <a:txBody>
                    <a:bodyPr/>
                    <a:lstStyle/>
                    <a:p>
                      <a:pPr algn="l" fontAlgn="b"/>
                      <a:r>
                        <a:rPr lang="en-US" sz="1600" u="none" strike="noStrike">
                          <a:effectLst/>
                        </a:rPr>
                        <a:t>3.361</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Cognition</a:t>
                      </a:r>
                      <a:endParaRPr lang="en-US" sz="1600" b="0" i="0" u="none" strike="noStrike">
                        <a:effectLst/>
                        <a:latin typeface="Arial"/>
                      </a:endParaRPr>
                    </a:p>
                  </a:txBody>
                  <a:tcPr marL="0" marR="0" marT="0" marB="0" anchor="b"/>
                </a:tc>
                <a:tc>
                  <a:txBody>
                    <a:bodyPr/>
                    <a:lstStyle/>
                    <a:p>
                      <a:pPr algn="l" fontAlgn="b"/>
                      <a:r>
                        <a:rPr lang="en-US" sz="1600" u="none" strike="noStrike">
                          <a:effectLst/>
                        </a:rPr>
                        <a:t>3.018</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dirty="0">
                          <a:effectLst/>
                        </a:rPr>
                        <a:t>Journal of Experimental Social Psychology</a:t>
                      </a:r>
                      <a:endParaRPr lang="en-US" sz="1600" b="0" i="0" u="none" strike="noStrike" dirty="0">
                        <a:effectLst/>
                        <a:latin typeface="Arial"/>
                      </a:endParaRPr>
                    </a:p>
                  </a:txBody>
                  <a:tcPr marL="0" marR="0" marT="0" marB="0" anchor="b"/>
                </a:tc>
                <a:tc>
                  <a:txBody>
                    <a:bodyPr/>
                    <a:lstStyle/>
                    <a:p>
                      <a:pPr algn="l" fontAlgn="b"/>
                      <a:r>
                        <a:rPr lang="en-US" sz="1600" u="none" strike="noStrike">
                          <a:effectLst/>
                        </a:rPr>
                        <a:t>2.34</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a:effectLst/>
                        </a:rPr>
                        <a:t>Social Networks</a:t>
                      </a:r>
                      <a:endParaRPr lang="en-US" sz="1600" b="0" i="0" u="none" strike="noStrike">
                        <a:effectLst/>
                        <a:latin typeface="Arial"/>
                      </a:endParaRPr>
                    </a:p>
                  </a:txBody>
                  <a:tcPr marL="0" marR="0" marT="0" marB="0" anchor="b"/>
                </a:tc>
                <a:tc>
                  <a:txBody>
                    <a:bodyPr/>
                    <a:lstStyle/>
                    <a:p>
                      <a:pPr algn="l" fontAlgn="b"/>
                      <a:r>
                        <a:rPr lang="en-US" sz="1600" u="none" strike="noStrike">
                          <a:effectLst/>
                        </a:rPr>
                        <a:t>2.324</a:t>
                      </a:r>
                      <a:endParaRPr lang="en-US" sz="1600" b="0" i="0" u="none" strike="noStrike">
                        <a:solidFill>
                          <a:srgbClr val="000000"/>
                        </a:solidFill>
                        <a:effectLst/>
                        <a:latin typeface="Arial"/>
                      </a:endParaRPr>
                    </a:p>
                  </a:txBody>
                  <a:tcPr marL="0" marR="0" marT="0" marB="0" anchor="b"/>
                </a:tc>
              </a:tr>
              <a:tr h="161925">
                <a:tc>
                  <a:txBody>
                    <a:bodyPr/>
                    <a:lstStyle/>
                    <a:p>
                      <a:pPr algn="l" fontAlgn="b"/>
                      <a:r>
                        <a:rPr lang="en-US" sz="1600" u="none" strike="noStrike" dirty="0">
                          <a:effectLst/>
                        </a:rPr>
                        <a:t>Journal of Criminal Justice</a:t>
                      </a:r>
                      <a:endParaRPr lang="en-US" sz="1600" b="0" i="0" u="none" strike="noStrike" dirty="0">
                        <a:effectLst/>
                        <a:latin typeface="Arial"/>
                      </a:endParaRPr>
                    </a:p>
                  </a:txBody>
                  <a:tcPr marL="0" marR="0" marT="0" marB="0" anchor="b"/>
                </a:tc>
                <a:tc>
                  <a:txBody>
                    <a:bodyPr/>
                    <a:lstStyle/>
                    <a:p>
                      <a:pPr algn="l" fontAlgn="b"/>
                      <a:r>
                        <a:rPr lang="en-US" sz="1600" u="none" strike="noStrike" dirty="0">
                          <a:effectLst/>
                        </a:rPr>
                        <a:t>2.114</a:t>
                      </a:r>
                      <a:endParaRPr lang="en-US" sz="1600" b="0" i="0" u="none" strike="noStrike" dirty="0">
                        <a:solidFill>
                          <a:srgbClr val="000000"/>
                        </a:solidFill>
                        <a:effectLst/>
                        <a:latin typeface="Arial"/>
                      </a:endParaRPr>
                    </a:p>
                  </a:txBody>
                  <a:tcPr marL="0" marR="0" marT="0" marB="0" anchor="b"/>
                </a:tc>
              </a:tr>
            </a:tbl>
          </a:graphicData>
        </a:graphic>
      </p:graphicFrame>
    </p:spTree>
    <p:extLst>
      <p:ext uri="{BB962C8B-B14F-4D97-AF65-F5344CB8AC3E}">
        <p14:creationId xmlns:p14="http://schemas.microsoft.com/office/powerpoint/2010/main" val="354248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0" name="Picture 14" descr="Journal of Behavioral and Experimental Fi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02" y="1185040"/>
            <a:ext cx="2588112" cy="3537086"/>
          </a:xfrm>
          <a:prstGeom prst="rect">
            <a:avLst/>
          </a:prstGeom>
          <a:noFill/>
          <a:ln w="635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4342" name="Picture 6" descr="Global Economics and Management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1185040"/>
            <a:ext cx="2652813" cy="3537086"/>
          </a:xfrm>
          <a:prstGeom prst="rect">
            <a:avLst/>
          </a:prstGeom>
          <a:noFill/>
          <a:ln w="635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4340" name="Picture 4" descr="International Review of Economics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786" y="1219200"/>
            <a:ext cx="2348329" cy="3502926"/>
          </a:xfrm>
          <a:prstGeom prst="rect">
            <a:avLst/>
          </a:prstGeom>
          <a:noFill/>
          <a:ln w="63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457200" y="534362"/>
            <a:ext cx="8305800" cy="68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fontAlgn="base">
              <a:lnSpc>
                <a:spcPct val="100000"/>
              </a:lnSpc>
              <a:spcBef>
                <a:spcPct val="0"/>
              </a:spcBef>
              <a:spcAft>
                <a:spcPct val="0"/>
              </a:spcAft>
              <a:buClrTx/>
              <a:buSzTx/>
              <a:tabLst/>
              <a:defRPr/>
            </a:pPr>
            <a:r>
              <a:rPr lang="ru-RU" sz="2400" b="1" dirty="0">
                <a:solidFill>
                  <a:schemeClr val="accent1"/>
                </a:solidFill>
                <a:latin typeface="Arial Bold"/>
                <a:ea typeface="+mj-ea"/>
                <a:cs typeface="Arial Bold"/>
              </a:rPr>
              <a:t>Новые журналы </a:t>
            </a:r>
            <a:r>
              <a:rPr lang="ru-RU" sz="2400" b="1" dirty="0" smtClean="0">
                <a:solidFill>
                  <a:schemeClr val="accent1"/>
                </a:solidFill>
                <a:latin typeface="Arial Bold"/>
                <a:ea typeface="+mj-ea"/>
                <a:cs typeface="Arial Bold"/>
              </a:rPr>
              <a:t>2014-2015, экономика и бизнес</a:t>
            </a:r>
            <a:endParaRPr lang="en-US" sz="2400" b="1" dirty="0">
              <a:solidFill>
                <a:schemeClr val="accent1"/>
              </a:solidFill>
              <a:latin typeface="Arial Bold"/>
              <a:ea typeface="+mj-ea"/>
              <a:cs typeface="Arial Bold"/>
            </a:endParaRPr>
          </a:p>
        </p:txBody>
      </p:sp>
      <p:pic>
        <p:nvPicPr>
          <p:cNvPr id="14346" name="Picture 10" descr="The Journal of the Economics of Age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604" y="2902344"/>
            <a:ext cx="2610875" cy="3502926"/>
          </a:xfrm>
          <a:prstGeom prst="rect">
            <a:avLst/>
          </a:prstGeom>
          <a:noFill/>
          <a:ln w="635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4348" name="Picture 12" descr="Cover image Journal of Business Venturing Ins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187" y="2902344"/>
            <a:ext cx="2568812" cy="3502926"/>
          </a:xfrm>
          <a:prstGeom prst="rect">
            <a:avLst/>
          </a:prstGeom>
          <a:noFill/>
          <a:ln w="635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0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pBk6SKGd0u_J1ltMYh.l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c0xfg20xESVa0dLdXY2C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GDvpOeVkSRGk.gaST_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w84r_gUjUqB2ZHhhCueD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21.xml><?xml version="1.0" encoding="utf-8"?>
<p:tagLst xmlns:a="http://schemas.openxmlformats.org/drawingml/2006/main" xmlns:r="http://schemas.openxmlformats.org/officeDocument/2006/relationships" xmlns:p="http://schemas.openxmlformats.org/presentationml/2006/main">
  <p:tag name="NAME" val="DirArrow"/>
  <p:tag name="THINKCELLSHAPEDONOTDELETE" val="p6Nxwmyaf10SL4T6bsRen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PR2P1k9nEm1IIEy5tJaY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PR2P1k9nEm1IIEy5tJaY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PR2P1k9nEm1IIEy5tJaY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PR2P1k9nEm1IIEy5tJ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vylwwueIE2FY6xph6M3y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Uq8NeUPvUW4Ou2FLItK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themeOverride>
</file>

<file path=docProps/app.xml><?xml version="1.0" encoding="utf-8"?>
<Properties xmlns="http://schemas.openxmlformats.org/officeDocument/2006/extended-properties" xmlns:vt="http://schemas.openxmlformats.org/officeDocument/2006/docPropsVTypes">
  <Template/>
  <TotalTime>10341</TotalTime>
  <Words>1460</Words>
  <Application>Microsoft Office PowerPoint</Application>
  <PresentationFormat>On-screen Show (4:3)</PresentationFormat>
  <Paragraphs>243</Paragraphs>
  <Slides>31</Slides>
  <Notes>23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Elsevier Content Slides</vt:lpstr>
      <vt:lpstr>1_Elsevier Content Slides</vt:lpstr>
      <vt:lpstr>Поисковые и мультимедийные возможности ScienceDirect,  новые журналы и сервисы</vt:lpstr>
      <vt:lpstr>Чтение научной литературы способствует созданию нового знания</vt:lpstr>
      <vt:lpstr>Публикационная активность и финансирование напрямую связаны с использованием научных ресурсов  </vt:lpstr>
      <vt:lpstr>Общий тренд - ключевые научные результаты публикуются на английском языке </vt:lpstr>
      <vt:lpstr>PowerPoint Presentation</vt:lpstr>
      <vt:lpstr>ScienceDirect – только высококачественные и актуальные данные</vt:lpstr>
      <vt:lpstr> Предметные коллекции  ScienceDirect</vt:lpstr>
      <vt:lpstr>Топовые журналы Elsevier</vt:lpstr>
      <vt:lpstr>PowerPoint Presentation</vt:lpstr>
      <vt:lpstr>PowerPoint Presentation</vt:lpstr>
      <vt:lpstr>Гуманитарные журналы с российской спецификой</vt:lpstr>
      <vt:lpstr>PowerPoint Presentation</vt:lpstr>
      <vt:lpstr>Поиск по базе данных</vt:lpstr>
      <vt:lpstr>PowerPoint Presentation</vt:lpstr>
      <vt:lpstr>Экспертный поиск</vt:lpstr>
      <vt:lpstr>Работа с результатами поиска</vt:lpstr>
      <vt:lpstr>Research Highlights от редактора в результатах поиска</vt:lpstr>
      <vt:lpstr>Внешний вид статьи</vt:lpstr>
      <vt:lpstr>Возможности работы со ссылками</vt:lpstr>
      <vt:lpstr>PowerPoint Presentation</vt:lpstr>
      <vt:lpstr>Работа с изображениями</vt:lpstr>
      <vt:lpstr>Возможности работы со ссылками</vt:lpstr>
      <vt:lpstr>Аудиослайды</vt:lpstr>
      <vt:lpstr>Осмысление статьи – работа с изображениями</vt:lpstr>
      <vt:lpstr>Интерактивные 3D модели</vt:lpstr>
      <vt:lpstr>Поиск дополнительных инструментов отображения статьи на уровне журнала</vt:lpstr>
      <vt:lpstr>Персональные настройки</vt:lpstr>
      <vt:lpstr>Возможности настройки оповещений</vt:lpstr>
      <vt:lpstr>PowerPoint Presentation</vt:lpstr>
      <vt:lpstr>ScienceDirect’s Top 25 – что происходит в каждой научной области прямо сейчас</vt:lpstr>
      <vt:lpstr>Открытый портал Elsevier по обучению исследователей написанию статей – publishingcampus.elsevier.com/</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Reed Elsevier</cp:lastModifiedBy>
  <cp:revision>204</cp:revision>
  <dcterms:created xsi:type="dcterms:W3CDTF">2012-10-26T14:47:02Z</dcterms:created>
  <dcterms:modified xsi:type="dcterms:W3CDTF">2016-04-05T07:08:45Z</dcterms:modified>
</cp:coreProperties>
</file>