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5" r:id="rId2"/>
    <p:sldMasterId id="2147483819" r:id="rId3"/>
  </p:sldMasterIdLst>
  <p:notesMasterIdLst>
    <p:notesMasterId r:id="rId34"/>
  </p:notesMasterIdLst>
  <p:sldIdLst>
    <p:sldId id="256" r:id="rId4"/>
    <p:sldId id="451" r:id="rId5"/>
    <p:sldId id="453" r:id="rId6"/>
    <p:sldId id="484" r:id="rId7"/>
    <p:sldId id="457" r:id="rId8"/>
    <p:sldId id="490" r:id="rId9"/>
    <p:sldId id="491" r:id="rId10"/>
    <p:sldId id="454" r:id="rId11"/>
    <p:sldId id="459" r:id="rId12"/>
    <p:sldId id="464" r:id="rId13"/>
    <p:sldId id="498" r:id="rId14"/>
    <p:sldId id="465" r:id="rId15"/>
    <p:sldId id="463" r:id="rId16"/>
    <p:sldId id="466" r:id="rId17"/>
    <p:sldId id="500" r:id="rId18"/>
    <p:sldId id="501" r:id="rId19"/>
    <p:sldId id="497" r:id="rId20"/>
    <p:sldId id="469" r:id="rId21"/>
    <p:sldId id="499" r:id="rId22"/>
    <p:sldId id="449" r:id="rId23"/>
    <p:sldId id="492" r:id="rId24"/>
    <p:sldId id="493" r:id="rId25"/>
    <p:sldId id="494" r:id="rId26"/>
    <p:sldId id="495" r:id="rId27"/>
    <p:sldId id="382" r:id="rId28"/>
    <p:sldId id="408" r:id="rId29"/>
    <p:sldId id="486" r:id="rId30"/>
    <p:sldId id="487" r:id="rId31"/>
    <p:sldId id="488" r:id="rId32"/>
    <p:sldId id="4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>
        <p:scale>
          <a:sx n="60" d="100"/>
          <a:sy n="60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9FC92-148B-445E-A1E9-FE1455E40A8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6B37-F2B8-4282-8438-1BD041CC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cs typeface="Arial" charset="0"/>
              </a:rPr>
              <a:t>ScienceDirect is much more than a document repository for full-text journals and books:  It is a sophisticated online research tool, providing insights, answers and ideas that help you take your  work to the next level.</a:t>
            </a:r>
            <a:endParaRPr lang="ru-RU" alt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0" lang="ru-RU" altLang="en-US" dirty="0" smtClean="0">
                <a:cs typeface="Arial" charset="0"/>
              </a:rPr>
              <a:t>Вся</a:t>
            </a:r>
            <a:r>
              <a:rPr kumimoji="0" lang="ru-RU" altLang="en-US" baseline="0" dirty="0" smtClean="0">
                <a:cs typeface="Arial" charset="0"/>
              </a:rPr>
              <a:t> реферетативная информация о журналах и книгах </a:t>
            </a:r>
            <a:r>
              <a:rPr kumimoji="0" lang="en-GB" altLang="en-US" baseline="0" dirty="0" smtClean="0">
                <a:cs typeface="Arial" charset="0"/>
              </a:rPr>
              <a:t>Elsevier </a:t>
            </a:r>
            <a:r>
              <a:rPr kumimoji="0" lang="ru-RU" altLang="en-US" baseline="0" dirty="0" smtClean="0">
                <a:cs typeface="Arial" charset="0"/>
              </a:rPr>
              <a:t>доступна в открытом доступе на сайте </a:t>
            </a:r>
            <a:r>
              <a:rPr kumimoji="0" lang="en-GB" altLang="en-US" baseline="0" dirty="0" smtClean="0">
                <a:cs typeface="Arial" charset="0"/>
              </a:rPr>
              <a:t>www.sciencedirect.com</a:t>
            </a:r>
            <a:endParaRPr kumimoji="0" lang="ru-RU" alt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C6B37-F2B8-4282-8438-1BD041CCB2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1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7501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6200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i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703507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70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/>
          <a:lstStyle>
            <a:lvl1pPr>
              <a:defRPr b="1" cap="all" baseline="0">
                <a:solidFill>
                  <a:srgbClr val="006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2061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7501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6200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7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400800"/>
            <a:ext cx="533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01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5811-C7C4-44C0-9AC5-F52B133AF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3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38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i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703507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33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279524"/>
            <a:ext cx="4251321" cy="465137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408111"/>
            <a:ext cx="4000500" cy="4394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4160838" cy="4651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  <p:sp>
        <p:nvSpPr>
          <p:cNvPr id="11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50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349305"/>
            <a:ext cx="3582000" cy="23211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4160838" cy="4522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32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65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1600" y="5308600"/>
            <a:ext cx="8356600" cy="3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sz="1800" dirty="0" smtClean="0"/>
              <a:t>Click to add footer</a:t>
            </a:r>
            <a:endParaRPr lang="en-GB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291600" y="1765300"/>
            <a:ext cx="8356600" cy="32766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53565A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61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624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749" y="2658533"/>
            <a:ext cx="1717200" cy="1717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1529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90784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0564" y="5381625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3565A"/>
                </a:solidFill>
                <a:cs typeface="Arial" panose="020B0604020202020204" pitchFamily="34" charset="0"/>
              </a:rPr>
              <a:t>Thank you</a:t>
            </a:r>
            <a:endParaRPr lang="en-US" sz="2400" dirty="0">
              <a:solidFill>
                <a:srgbClr val="53565A"/>
              </a:solidFill>
              <a:latin typeface="NexusSerifOT"/>
              <a:cs typeface="NexusSerifOT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Elsevier.com/Scopus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6950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b" anchorCtr="0"/>
          <a:lstStyle>
            <a:lvl1pPr>
              <a:defRPr b="1" cap="all" baseline="0">
                <a:solidFill>
                  <a:srgbClr val="006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20616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351F-64BB-4102-8B6F-33DFE304CB3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9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351F-64BB-4102-8B6F-33DFE304CB3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6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386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351F-64BB-4102-8B6F-33DFE304CB3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5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48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9" r:id="rId9"/>
    <p:sldLayoutId id="2147483780" r:id="rId10"/>
    <p:sldLayoutId id="2147483781" r:id="rId11"/>
    <p:sldLayoutId id="2147483782" r:id="rId12"/>
    <p:sldLayoutId id="21474837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6" r:id="rId9"/>
    <p:sldLayoutId id="2147483797" r:id="rId10"/>
    <p:sldLayoutId id="2147483799" r:id="rId11"/>
    <p:sldLayoutId id="2147483814" r:id="rId12"/>
    <p:sldLayoutId id="214748381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94739" y="188211"/>
            <a:ext cx="17716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FFFFFF"/>
                </a:solidFill>
                <a:cs typeface="Arial" panose="020B0604020202020204" pitchFamily="34" charset="0"/>
              </a:rPr>
              <a:t>TITLE OF PRESENTATION</a:t>
            </a:r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1679" y="147388"/>
            <a:ext cx="269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|</a:t>
            </a:r>
            <a:endParaRPr lang="en-US" sz="70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Slide Number Placeholder 7"/>
          <p:cNvSpPr txBox="1">
            <a:spLocks/>
          </p:cNvSpPr>
          <p:nvPr/>
        </p:nvSpPr>
        <p:spPr>
          <a:xfrm>
            <a:off x="8531679" y="60333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DA15E891-66B8-4B28-AB8F-05A4B1DE573C}" type="slidenum">
              <a:rPr lang="en-US" smtClean="0">
                <a:solidFill>
                  <a:srgbClr val="FFFFFF"/>
                </a:solidFill>
              </a:rPr>
              <a:pPr defTabSz="9144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" y="-4867"/>
            <a:ext cx="9143244" cy="347443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928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D8351F-64BB-4102-8B6F-33DFE304CB3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8531679" y="928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DA15E891-66B8-4B28-AB8F-05A4B1DE573C}" type="slidenum">
              <a:rPr lang="en-US" smtClean="0">
                <a:solidFill>
                  <a:srgbClr val="FFFFFF"/>
                </a:solidFill>
              </a:rPr>
              <a:pPr defTabSz="9144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1679" y="65928"/>
            <a:ext cx="269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|</a:t>
            </a:r>
            <a:endParaRPr lang="en-US" sz="70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300"/>
          <a:stretch/>
        </p:blipFill>
        <p:spPr>
          <a:xfrm>
            <a:off x="6494330" y="26828"/>
            <a:ext cx="2037349" cy="223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22"/>
          <a:stretch/>
        </p:blipFill>
        <p:spPr>
          <a:xfrm>
            <a:off x="756" y="-8021"/>
            <a:ext cx="4843960" cy="3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39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7"/>
          </p:nvPr>
        </p:nvSpPr>
        <p:spPr>
          <a:xfrm>
            <a:off x="257175" y="4709826"/>
            <a:ext cx="8886825" cy="138617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Андрей Локтев</a:t>
            </a:r>
            <a:endParaRPr lang="en-GB" sz="1800" b="1" dirty="0" smtClean="0"/>
          </a:p>
          <a:p>
            <a:r>
              <a:rPr lang="ru-RU" sz="1800" b="1" dirty="0" smtClean="0"/>
              <a:t>консультант по ключевым информационным решениям </a:t>
            </a:r>
            <a:r>
              <a:rPr lang="en-GB" sz="1800" b="1" dirty="0" smtClean="0"/>
              <a:t>Elsevier</a:t>
            </a:r>
            <a:endParaRPr lang="en-US" sz="1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Современные методы поиска информации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57175" y="6341052"/>
            <a:ext cx="6905625" cy="440748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05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/0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/201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97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9144000" cy="59626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179388" y="1700213"/>
            <a:ext cx="1223962" cy="288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8038" y="1684338"/>
            <a:ext cx="1223962" cy="287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5638800" y="3457575"/>
            <a:ext cx="33528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b="1" dirty="0" smtClean="0"/>
              <a:t>Логические операторы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OR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AND NOT</a:t>
            </a:r>
            <a:endParaRPr lang="en-US" sz="2000" dirty="0"/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5651937" y="5181600"/>
            <a:ext cx="3352800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 b="1" dirty="0"/>
              <a:t>Wild cards</a:t>
            </a:r>
            <a:endParaRPr lang="ru-RU" sz="2000" b="1" dirty="0"/>
          </a:p>
          <a:p>
            <a:r>
              <a:rPr lang="en-GB" sz="2000" b="1" dirty="0"/>
              <a:t>$ - </a:t>
            </a:r>
            <a:r>
              <a:rPr lang="ru-RU" sz="2000" b="1" dirty="0"/>
              <a:t>один символ</a:t>
            </a:r>
          </a:p>
          <a:p>
            <a:r>
              <a:rPr lang="ru-RU" sz="2000" b="1" dirty="0"/>
              <a:t>* - 0 и более символов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936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38319" cy="418645"/>
          </a:xfrm>
        </p:spPr>
        <p:txBody>
          <a:bodyPr/>
          <a:lstStyle/>
          <a:p>
            <a:r>
              <a:rPr lang="ru-RU" dirty="0" smtClean="0"/>
              <a:t>Рекомедации по ведению поиска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2233690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Если это новая область для вас – идите от общего к частному, </a:t>
            </a:r>
            <a:r>
              <a:rPr lang="ru-RU" sz="2400" dirty="0"/>
              <a:t>используйте комбинацию </a:t>
            </a:r>
            <a:r>
              <a:rPr lang="en-GB" sz="2400" dirty="0"/>
              <a:t>Article </a:t>
            </a:r>
            <a:r>
              <a:rPr lang="en-GB" sz="2400" dirty="0" err="1"/>
              <a:t>Title+Abstract+Keywords</a:t>
            </a:r>
            <a:endParaRPr lang="en-GB" sz="2400" dirty="0"/>
          </a:p>
          <a:p>
            <a:r>
              <a:rPr lang="ru-RU" sz="2200" dirty="0" smtClean="0"/>
              <a:t>Не доверяйте переводу русских терминов.</a:t>
            </a:r>
          </a:p>
          <a:p>
            <a:r>
              <a:rPr lang="ru-RU" sz="2200" dirty="0" smtClean="0"/>
              <a:t>Для первичного анализа научной области ищите обзоры (</a:t>
            </a:r>
            <a:r>
              <a:rPr lang="en-GB" sz="2200" dirty="0" smtClean="0"/>
              <a:t>Reviews)</a:t>
            </a:r>
            <a:endParaRPr lang="ru-RU" sz="2200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69913" y="3810000"/>
            <a:ext cx="8640960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>
              <a:buFont typeface="Arial"/>
              <a:buNone/>
            </a:pPr>
            <a:r>
              <a:rPr lang="ru-RU" sz="1700" b="1" smtClean="0">
                <a:solidFill>
                  <a:schemeClr val="tx1"/>
                </a:solidFill>
              </a:rPr>
              <a:t>Поиск фраз </a:t>
            </a:r>
            <a:endParaRPr lang="ru-RU" sz="1700" smtClean="0">
              <a:solidFill>
                <a:schemeClr val="tx1"/>
              </a:solidFill>
            </a:endParaRPr>
          </a:p>
          <a:p>
            <a:pPr marL="86868" indent="0">
              <a:buFont typeface="Arial"/>
              <a:buNone/>
            </a:pPr>
            <a:r>
              <a:rPr lang="ru-RU" sz="1700" smtClean="0">
                <a:solidFill>
                  <a:schemeClr val="tx1"/>
                </a:solidFill>
              </a:rPr>
              <a:t>Несколько слов, разделенных пробелом, воспринимаются как соединенные </a:t>
            </a:r>
            <a:r>
              <a:rPr lang="en-GB" sz="1700" smtClean="0">
                <a:solidFill>
                  <a:schemeClr val="tx1"/>
                </a:solidFill>
              </a:rPr>
              <a:t>AND</a:t>
            </a:r>
            <a:r>
              <a:rPr lang="ru-RU" sz="1700" smtClean="0">
                <a:solidFill>
                  <a:schemeClr val="tx1"/>
                </a:solidFill>
              </a:rPr>
              <a:t>. </a:t>
            </a:r>
            <a:endParaRPr lang="en-GB" sz="1700" smtClean="0">
              <a:solidFill>
                <a:schemeClr val="tx1"/>
              </a:solidFill>
            </a:endParaRPr>
          </a:p>
          <a:p>
            <a:pPr marL="86868" indent="0">
              <a:buFont typeface="Arial"/>
              <a:buNone/>
            </a:pPr>
            <a:endParaRPr lang="en-GB" sz="1000" smtClean="0">
              <a:solidFill>
                <a:schemeClr val="tx1"/>
              </a:solidFill>
            </a:endParaRPr>
          </a:p>
          <a:p>
            <a:pPr marL="86868" indent="0">
              <a:buFont typeface="Arial"/>
              <a:buNone/>
            </a:pPr>
            <a:r>
              <a:rPr lang="ru-RU" sz="1700" i="1" smtClean="0">
                <a:solidFill>
                  <a:schemeClr val="tx1"/>
                </a:solidFill>
              </a:rPr>
              <a:t>Фраза в кавычках « » </a:t>
            </a:r>
            <a:r>
              <a:rPr lang="ru-RU" sz="1700" smtClean="0">
                <a:solidFill>
                  <a:schemeClr val="tx1"/>
                </a:solidFill>
              </a:rPr>
              <a:t> - примерные соответствия. При этом будут отображаться результаты в единственном и во множественном числе и падежах. </a:t>
            </a:r>
            <a:r>
              <a:rPr lang="ru-RU" sz="1700" i="1" smtClean="0">
                <a:solidFill>
                  <a:schemeClr val="tx1"/>
                </a:solidFill>
              </a:rPr>
              <a:t>По запросу «интернет-сайт» будут показаны результаты для комбинаций: интернет-сайт, интернет сайты и др.</a:t>
            </a:r>
            <a:endParaRPr lang="ru-RU" sz="1700" smtClean="0">
              <a:solidFill>
                <a:schemeClr val="tx1"/>
              </a:solidFill>
            </a:endParaRPr>
          </a:p>
          <a:p>
            <a:pPr marL="86868" indent="0">
              <a:buFont typeface="Arial"/>
              <a:buNone/>
            </a:pPr>
            <a:endParaRPr lang="ru-RU" sz="1000" i="1" smtClean="0">
              <a:solidFill>
                <a:schemeClr val="tx1"/>
              </a:solidFill>
            </a:endParaRPr>
          </a:p>
          <a:p>
            <a:pPr marL="86868" indent="0">
              <a:buFont typeface="Arial"/>
              <a:buNone/>
            </a:pPr>
            <a:r>
              <a:rPr lang="ru-RU" sz="1700" i="1" smtClean="0">
                <a:solidFill>
                  <a:schemeClr val="tx1"/>
                </a:solidFill>
              </a:rPr>
              <a:t>Фраза в фигурных скобках { } </a:t>
            </a:r>
            <a:r>
              <a:rPr lang="ru-RU" sz="1700" smtClean="0">
                <a:solidFill>
                  <a:schemeClr val="tx1"/>
                </a:solidFill>
              </a:rPr>
              <a:t>- конкретная фраза.. </a:t>
            </a:r>
            <a:r>
              <a:rPr lang="ru-RU" sz="1700" i="1" smtClean="0">
                <a:solidFill>
                  <a:schemeClr val="tx1"/>
                </a:solidFill>
              </a:rPr>
              <a:t>По запросу {интернет-сайт} будут показаны только результаты для комбинации интернет-сайт. </a:t>
            </a:r>
            <a:endParaRPr lang="ru-RU" sz="1700" smtClean="0">
              <a:solidFill>
                <a:schemeClr val="tx1"/>
              </a:solidFill>
            </a:endParaRPr>
          </a:p>
          <a:p>
            <a:pPr marL="86868" indent="0">
              <a:buFont typeface="Arial"/>
              <a:buNone/>
            </a:pPr>
            <a:endParaRPr lang="en-US" sz="1700" smtClean="0">
              <a:solidFill>
                <a:schemeClr val="tx1"/>
              </a:solidFill>
            </a:endParaRPr>
          </a:p>
          <a:p>
            <a:pPr marL="86868" indent="0">
              <a:buFont typeface="Arial"/>
              <a:buNone/>
            </a:pPr>
            <a:r>
              <a:rPr lang="ru-RU" sz="1700" i="1" smtClean="0"/>
              <a:t>.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403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" y="1295399"/>
            <a:ext cx="9111018" cy="50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524750" y="324691"/>
            <a:ext cx="1619250" cy="950117"/>
          </a:xfrm>
          <a:prstGeom prst="wedgeRoundRectCallout">
            <a:avLst>
              <a:gd name="adj1" fmla="val 651"/>
              <a:gd name="adj2" fmla="val 8953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Различные варианты сортировки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598208" y="158749"/>
            <a:ext cx="2447925" cy="1136650"/>
          </a:xfrm>
          <a:prstGeom prst="wedgeRoundRectCallout">
            <a:avLst>
              <a:gd name="adj1" fmla="val -75798"/>
              <a:gd name="adj2" fmla="val 6440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rgbClr val="FF0000"/>
                </a:solidFill>
              </a:rPr>
              <a:t>Отображение поискового запроса (в том числе применных фильтров) и возможность его редактирования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950508" y="2286000"/>
            <a:ext cx="2773892" cy="838200"/>
          </a:xfrm>
          <a:prstGeom prst="wedgeRoundRectCallout">
            <a:avLst>
              <a:gd name="adj1" fmla="val -94911"/>
              <a:gd name="adj2" fmla="val -2255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rgbClr val="FF0000"/>
                </a:solidFill>
              </a:rPr>
              <a:t>Возможность фильтрации (ограничение/исключение) по нескольким фильтрам сразу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404018"/>
            <a:ext cx="1524000" cy="891381"/>
          </a:xfrm>
          <a:prstGeom prst="wedgeRoundRectCallout">
            <a:avLst>
              <a:gd name="adj1" fmla="val 20475"/>
              <a:gd name="adj2" fmla="val 13118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rgbClr val="FF0000"/>
                </a:solidFill>
              </a:rPr>
              <a:t>Возможность поиска внутри полученных результатов 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94454" y="4191000"/>
            <a:ext cx="2286000" cy="838200"/>
          </a:xfrm>
          <a:prstGeom prst="wedgeRoundRectCallout">
            <a:avLst>
              <a:gd name="adj1" fmla="val -66438"/>
              <a:gd name="adj2" fmla="val -2418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rgbClr val="FF0000"/>
                </a:solidFill>
              </a:rPr>
              <a:t>Превью результатов фильтрации без перезагрузки страницы</a:t>
            </a:r>
            <a:endParaRPr lang="en-US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1" y="533400"/>
            <a:ext cx="8983711" cy="59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/>
          </p:cNvSpPr>
          <p:nvPr/>
        </p:nvSpPr>
        <p:spPr bwMode="auto">
          <a:xfrm>
            <a:off x="3733800" y="836613"/>
            <a:ext cx="2590800" cy="923925"/>
          </a:xfrm>
          <a:prstGeom prst="borderCallout3">
            <a:avLst>
              <a:gd name="adj1" fmla="val 7375"/>
              <a:gd name="adj2" fmla="val -3954"/>
              <a:gd name="adj3" fmla="val 7375"/>
              <a:gd name="adj4" fmla="val -3954"/>
              <a:gd name="adj5" fmla="val 64139"/>
              <a:gd name="adj6" fmla="val -3954"/>
              <a:gd name="adj7" fmla="val 120630"/>
              <a:gd name="adj8" fmla="val -106657"/>
            </a:avLst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ru-RU" altLang="ru-RU" sz="2000" b="1" dirty="0">
                <a:solidFill>
                  <a:srgbClr val="0066FF"/>
                </a:solidFill>
              </a:rPr>
              <a:t>Как меняется активность по годам</a:t>
            </a:r>
            <a:r>
              <a:rPr lang="en-GB" altLang="ru-RU" sz="2000" b="1" dirty="0">
                <a:solidFill>
                  <a:srgbClr val="0066FF"/>
                </a:solidFill>
                <a:ea typeface="ヒラギノ角ゴ Pro W3" charset="-128"/>
              </a:rPr>
              <a:t>?</a:t>
            </a: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3810000" y="2895600"/>
            <a:ext cx="2667000" cy="1017588"/>
          </a:xfrm>
          <a:prstGeom prst="borderCallout3">
            <a:avLst>
              <a:gd name="adj1" fmla="val 6963"/>
              <a:gd name="adj2" fmla="val -3009"/>
              <a:gd name="adj3" fmla="val 41625"/>
              <a:gd name="adj4" fmla="val -4051"/>
              <a:gd name="adj5" fmla="val 48606"/>
              <a:gd name="adj6" fmla="val -25731"/>
              <a:gd name="adj7" fmla="val 71630"/>
              <a:gd name="adj8" fmla="val -105731"/>
            </a:avLst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ru-RU" altLang="ru-RU" sz="2000" b="1" dirty="0">
                <a:solidFill>
                  <a:srgbClr val="0066FF"/>
                </a:solidFill>
              </a:rPr>
              <a:t>Кто наиболее публикуемые авторы</a:t>
            </a:r>
            <a:r>
              <a:rPr lang="en-GB" altLang="ru-RU" sz="2000" b="1" dirty="0">
                <a:solidFill>
                  <a:srgbClr val="0066FF"/>
                </a:solidFill>
                <a:ea typeface="ヒラギノ角ゴ Pro W3" charset="-128"/>
              </a:rPr>
              <a:t>?</a:t>
            </a: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3807725" y="4038600"/>
            <a:ext cx="2667000" cy="1017588"/>
          </a:xfrm>
          <a:prstGeom prst="borderCallout3">
            <a:avLst>
              <a:gd name="adj1" fmla="val 8551"/>
              <a:gd name="adj2" fmla="val -3009"/>
              <a:gd name="adj3" fmla="val 8551"/>
              <a:gd name="adj4" fmla="val -3009"/>
              <a:gd name="adj5" fmla="val 49005"/>
              <a:gd name="adj6" fmla="val -3009"/>
              <a:gd name="adj7" fmla="val 64630"/>
              <a:gd name="adj8" fmla="val -101060"/>
            </a:avLst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ru-RU" altLang="ru-RU" sz="2000" b="1" dirty="0">
                <a:solidFill>
                  <a:srgbClr val="0066FF"/>
                </a:solidFill>
              </a:rPr>
              <a:t>Какие журналы содержат публикации</a:t>
            </a:r>
            <a:r>
              <a:rPr lang="en-GB" altLang="ru-RU" sz="2000" b="1" dirty="0">
                <a:solidFill>
                  <a:srgbClr val="0066FF"/>
                </a:solidFill>
                <a:ea typeface="ヒラギノ角ゴ Pro W3" charset="-128"/>
              </a:rPr>
              <a:t>?</a:t>
            </a: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3733800" y="5334000"/>
            <a:ext cx="2667000" cy="1325563"/>
          </a:xfrm>
          <a:prstGeom prst="borderCallout3">
            <a:avLst>
              <a:gd name="adj1" fmla="val 8551"/>
              <a:gd name="adj2" fmla="val -3009"/>
              <a:gd name="adj3" fmla="val 8551"/>
              <a:gd name="adj4" fmla="val -3009"/>
              <a:gd name="adj5" fmla="val 49005"/>
              <a:gd name="adj6" fmla="val -3009"/>
              <a:gd name="adj7" fmla="val 74745"/>
              <a:gd name="adj8" fmla="val -99231"/>
            </a:avLst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ru-RU" altLang="ru-RU" sz="2000" b="1" dirty="0">
                <a:solidFill>
                  <a:srgbClr val="0066FF"/>
                </a:solidFill>
              </a:rPr>
              <a:t>В</a:t>
            </a:r>
            <a:r>
              <a:rPr lang="en-US" altLang="ru-RU" sz="2000" b="1" dirty="0">
                <a:solidFill>
                  <a:srgbClr val="0066FF"/>
                </a:solidFill>
              </a:rPr>
              <a:t> </a:t>
            </a:r>
            <a:r>
              <a:rPr lang="ru-RU" altLang="ru-RU" sz="2000" b="1" dirty="0">
                <a:solidFill>
                  <a:srgbClr val="0066FF"/>
                </a:solidFill>
              </a:rPr>
              <a:t>каких странах и организациях ведутся исследования</a:t>
            </a:r>
            <a:r>
              <a:rPr lang="en-GB" altLang="ru-RU" sz="2000" b="1" dirty="0">
                <a:solidFill>
                  <a:srgbClr val="0066FF"/>
                </a:solidFill>
                <a:ea typeface="ヒラギノ角ゴ Pro W3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96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787"/>
            <a:ext cx="9144000" cy="54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9806" y="6230427"/>
            <a:ext cx="2471738" cy="30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0000"/>
                </a:solidFill>
              </a:rPr>
              <a:t>Пристатейная литература</a:t>
            </a:r>
            <a:endParaRPr lang="en-GB" altLang="ru-RU" sz="1400" b="1">
              <a:solidFill>
                <a:srgbClr val="FF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69008" y="1295400"/>
            <a:ext cx="2454275" cy="309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</a:rPr>
              <a:t>Данные по цитируемости</a:t>
            </a:r>
            <a:endParaRPr lang="en-GB" alt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00013" y="2445224"/>
            <a:ext cx="3397575" cy="309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</a:rPr>
              <a:t>Подробная информация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об авторах</a:t>
            </a:r>
            <a:endParaRPr lang="en-GB" altLang="ru-RU" sz="14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9" y="4572000"/>
            <a:ext cx="3309697" cy="211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52112" y="6380248"/>
            <a:ext cx="3088066" cy="309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FF0000"/>
                </a:solidFill>
              </a:rPr>
              <a:t>Активность в социальных сетях</a:t>
            </a:r>
            <a:endParaRPr lang="en-GB" alt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7018"/>
            <a:ext cx="4038192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09773" y="174080"/>
            <a:ext cx="4111264" cy="21171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Модуль с Метриками статьи дает исследователю оперативную информацию о значимости статьи (на основе цитирования) и заинтересованности научного сообщества  в статье.</a:t>
            </a:r>
          </a:p>
          <a:p>
            <a:endParaRPr lang="ru-RU" sz="1400" dirty="0"/>
          </a:p>
          <a:p>
            <a:r>
              <a:rPr lang="ru-RU" sz="1400" dirty="0" smtClean="0"/>
              <a:t>Это помогает принять решение о необходимости обращения к полному тексту</a:t>
            </a:r>
            <a:endParaRPr lang="en-US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47" y="2484437"/>
            <a:ext cx="3468688" cy="345916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267200" y="2484438"/>
            <a:ext cx="1285147" cy="2963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67200" y="5943600"/>
            <a:ext cx="1285147" cy="876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895600" y="5448300"/>
            <a:ext cx="1524000" cy="13716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7578" y="397929"/>
            <a:ext cx="8727703" cy="79374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algn="l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Метрики статьи в </a:t>
            </a:r>
            <a:r>
              <a:rPr lang="en-GB" sz="2400" dirty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Scopus</a:t>
            </a:r>
            <a:endParaRPr lang="en-US" sz="2400" dirty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2420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16152"/>
            <a:ext cx="8686800" cy="15690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420561" y="174080"/>
            <a:ext cx="3600474" cy="21171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prstClr val="white"/>
                </a:solidFill>
              </a:rPr>
              <a:t>Закладка «Обзор»</a:t>
            </a:r>
            <a:r>
              <a:rPr lang="en-US" sz="1400" dirty="0" smtClean="0">
                <a:solidFill>
                  <a:prstClr val="white"/>
                </a:solidFill>
              </a:rPr>
              <a:t>:</a:t>
            </a:r>
            <a:endParaRPr lang="en-US" sz="1400" dirty="0">
              <a:solidFill>
                <a:prstClr val="white"/>
              </a:solidFill>
            </a:endParaRPr>
          </a:p>
          <a:p>
            <a:endParaRPr lang="en-US" sz="1400" dirty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prstClr val="white"/>
                </a:solidFill>
              </a:rPr>
              <a:t>Цитирование и заинтересованность ученых</a:t>
            </a:r>
            <a:endParaRPr lang="en-US" sz="1400" dirty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prstClr val="white"/>
                </a:solidFill>
              </a:rPr>
              <a:t>Альтернативные метрики </a:t>
            </a:r>
            <a:r>
              <a:rPr lang="en-US" sz="1400" dirty="0" smtClean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(</a:t>
            </a:r>
            <a:r>
              <a:rPr lang="en-US" sz="1400" dirty="0" smtClean="0">
                <a:solidFill>
                  <a:prstClr val="white"/>
                </a:solidFill>
              </a:rPr>
              <a:t>Snowball Metrics</a:t>
            </a:r>
            <a:r>
              <a:rPr lang="ru-RU" sz="1400" dirty="0" smtClean="0">
                <a:solidFill>
                  <a:prstClr val="white"/>
                </a:solidFill>
              </a:rPr>
              <a:t>)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Процесс поиска должен быть документирован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Одно из условия качественного поиска – воспроизводимость. Поэтому сохраняйте</a:t>
            </a:r>
            <a:r>
              <a:rPr lang="en-US" sz="2400" dirty="0" smtClean="0"/>
              <a:t>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Дату и базу данных проведения поиска</a:t>
            </a:r>
            <a:r>
              <a:rPr lang="en-US" sz="2400" dirty="0" smtClean="0"/>
              <a:t>,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Используемый поисковый запрос</a:t>
            </a:r>
            <a:r>
              <a:rPr lang="en-US" sz="2400" dirty="0" smtClean="0"/>
              <a:t>,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Возможные фильтры, использованные для сужения результатов поиска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Количество (или перечень найденных) реферативных записей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автоматической актуализации данных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0600"/>
            <a:ext cx="9067799" cy="55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3"/>
          <p:cNvSpPr/>
          <p:nvPr/>
        </p:nvSpPr>
        <p:spPr>
          <a:xfrm>
            <a:off x="2514600" y="4724400"/>
            <a:ext cx="1905000" cy="215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38319" cy="4186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убедиться в качестве проведенного поиска?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Видна ли в результатах вашего поиска последовательность исследований, отражающая процесс приращения знаний в искомой научной области</a:t>
            </a:r>
            <a:r>
              <a:rPr lang="en-US" sz="2200" dirty="0" smtClean="0"/>
              <a:t>? </a:t>
            </a:r>
            <a:endParaRPr lang="ru-RU" sz="2200" dirty="0" smtClean="0"/>
          </a:p>
          <a:p>
            <a:r>
              <a:rPr lang="ru-RU" sz="2200" dirty="0" smtClean="0"/>
              <a:t>Имеют ли различные варианты ваших поисков тенденцию к использованию в качестве ссылок одного и того же «ядра» статей и авторов?</a:t>
            </a:r>
          </a:p>
          <a:p>
            <a:r>
              <a:rPr lang="ru-RU" sz="2200" dirty="0" smtClean="0"/>
              <a:t>Указывают </a:t>
            </a:r>
            <a:r>
              <a:rPr lang="ru-RU" sz="2200" dirty="0"/>
              <a:t>ли различные варианты ваших поисков </a:t>
            </a:r>
            <a:r>
              <a:rPr lang="ru-RU" sz="2200" dirty="0" smtClean="0"/>
              <a:t> на одного и того же исследователя (или группу ученых), ставшего пионером в искомой научной теме</a:t>
            </a:r>
            <a:r>
              <a:rPr lang="en-US" sz="2200" dirty="0" smtClean="0"/>
              <a:t>? </a:t>
            </a:r>
            <a:endParaRPr lang="ru-RU" sz="2200" dirty="0" smtClean="0"/>
          </a:p>
          <a:p>
            <a:r>
              <a:rPr lang="ru-RU" sz="2200" dirty="0" smtClean="0"/>
              <a:t>Вы изучили все подходящие ссылки на научные источники и возможные синонимы искомого поискового запроса</a:t>
            </a:r>
            <a:r>
              <a:rPr lang="en-US" sz="2200" dirty="0" smtClean="0"/>
              <a:t>. </a:t>
            </a:r>
            <a:endParaRPr lang="ru-RU" sz="2200" dirty="0" smtClean="0"/>
          </a:p>
          <a:p>
            <a:r>
              <a:rPr lang="ru-RU" sz="2200" dirty="0" smtClean="0"/>
              <a:t>Вы уверены в актуальности найденной информации</a:t>
            </a:r>
            <a:r>
              <a:rPr lang="en-US" sz="2200" dirty="0" smtClean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217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itle 1"/>
          <p:cNvSpPr>
            <a:spLocks noGrp="1"/>
          </p:cNvSpPr>
          <p:nvPr>
            <p:ph type="title"/>
          </p:nvPr>
        </p:nvSpPr>
        <p:spPr>
          <a:xfrm>
            <a:off x="232511" y="333375"/>
            <a:ext cx="8392377" cy="1647825"/>
          </a:xfrm>
        </p:spPr>
        <p:txBody>
          <a:bodyPr>
            <a:normAutofit/>
          </a:bodyPr>
          <a:lstStyle/>
          <a:p>
            <a:r>
              <a:rPr lang="ru-RU" sz="2100" b="0" dirty="0"/>
              <a:t>«Чтобы оставаться на месте, нужно бежать сломя голову, а чтобы двигаться вперед, надо бежать в два раза быстрее».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b="0" dirty="0" smtClean="0"/>
              <a:t>Льюис Кэролл </a:t>
            </a:r>
            <a:r>
              <a:rPr lang="ru-RU" sz="2100" b="0" dirty="0"/>
              <a:t>"Алиса в стране чудес"</a:t>
            </a:r>
            <a:endParaRPr lang="en-GB" altLang="en-US" sz="2100" dirty="0" smtClean="0"/>
          </a:p>
        </p:txBody>
      </p:sp>
      <p:pic>
        <p:nvPicPr>
          <p:cNvPr id="10242" name="Picture 2" descr="http://4.bp.blogspot.com/-AzV150iBK7o/TpcUMhXvJ_I/AAAAAAAAAd8/f9VwzK_o1Ds/s1600/Alisa+b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2362199"/>
            <a:ext cx="4876800" cy="3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43822"/>
            <a:ext cx="7391400" cy="6229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/>
              <a:t>Переходим к полным текстам</a:t>
            </a:r>
            <a:endParaRPr lang="ru-RU" u="sng" kern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" y="1295400"/>
            <a:ext cx="904716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3"/>
          <p:cNvSpPr/>
          <p:nvPr/>
        </p:nvSpPr>
        <p:spPr>
          <a:xfrm>
            <a:off x="2514600" y="3581400"/>
            <a:ext cx="1066800" cy="252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3"/>
          <p:cNvSpPr/>
          <p:nvPr/>
        </p:nvSpPr>
        <p:spPr>
          <a:xfrm>
            <a:off x="2514600" y="4395788"/>
            <a:ext cx="1066800" cy="252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3"/>
          <p:cNvSpPr/>
          <p:nvPr/>
        </p:nvSpPr>
        <p:spPr>
          <a:xfrm>
            <a:off x="7467600" y="4167188"/>
            <a:ext cx="1066800" cy="252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3"/>
          <p:cNvSpPr/>
          <p:nvPr/>
        </p:nvSpPr>
        <p:spPr>
          <a:xfrm>
            <a:off x="2514600" y="5157788"/>
            <a:ext cx="1066800" cy="252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57188" y="1450975"/>
            <a:ext cx="6951662" cy="540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Char char="•"/>
            </a:pPr>
            <a:r>
              <a:rPr lang="ru-RU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Содержит более </a:t>
            </a:r>
            <a:r>
              <a:rPr lang="en-GB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2</a:t>
            </a:r>
            <a:r>
              <a:rPr lang="en-GB" altLang="en-US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5</a:t>
            </a:r>
            <a:r>
              <a:rPr lang="ru-RU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00</a:t>
            </a:r>
            <a:r>
              <a:rPr lang="en-GB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полнотекстовых электронных</a:t>
            </a:r>
            <a:r>
              <a:rPr lang="en-GB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журналов - 25% издаваемых статей</a:t>
            </a:r>
          </a:p>
          <a:p>
            <a:pPr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Char char="•"/>
            </a:pPr>
            <a:r>
              <a:rPr lang="ru-RU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В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открытом доступе </a:t>
            </a:r>
            <a:r>
              <a:rPr lang="ru-RU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более </a:t>
            </a:r>
            <a:r>
              <a:rPr lang="en-GB" altLang="en-US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3</a:t>
            </a:r>
            <a:r>
              <a:rPr lang="en-GB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80</a:t>
            </a:r>
            <a:r>
              <a:rPr lang="ru-RU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журналов, в том числе и 14 журналов издательства 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Cell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Press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(с 1995 года), рефераты всех статей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endParaRPr lang="en-US" altLang="en-US" dirty="0">
              <a:solidFill>
                <a:schemeClr val="tx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Char char="•"/>
            </a:pPr>
            <a:r>
              <a:rPr lang="ru-RU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Более </a:t>
            </a:r>
            <a:r>
              <a:rPr lang="ru-RU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1</a:t>
            </a:r>
            <a:r>
              <a:rPr lang="en-GB" altLang="en-US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3</a:t>
            </a:r>
            <a:r>
              <a:rPr lang="en-US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млн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рефератов/полнотекстовых статей</a:t>
            </a:r>
            <a:endParaRPr lang="en-US" altLang="en-US" dirty="0">
              <a:solidFill>
                <a:schemeClr val="tx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lvl="1">
              <a:spcBef>
                <a:spcPct val="20000"/>
              </a:spcBef>
              <a:buClr>
                <a:srgbClr val="036635"/>
              </a:buClr>
              <a:buFont typeface="Arial" charset="0"/>
              <a:buChar char="–"/>
            </a:pP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Содержание сформировано с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1995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и далее</a:t>
            </a:r>
            <a:endParaRPr lang="en-US" altLang="en-US" dirty="0">
              <a:solidFill>
                <a:schemeClr val="tx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lvl="1">
              <a:spcBef>
                <a:spcPct val="20000"/>
              </a:spcBef>
              <a:buClr>
                <a:srgbClr val="036635"/>
              </a:buClr>
              <a:buFont typeface="Arial" charset="0"/>
              <a:buChar char="–"/>
            </a:pP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Ретроспективная коллекция вплоть до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Vol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.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1 Issue 1 </a:t>
            </a:r>
          </a:p>
          <a:p>
            <a:pPr lvl="1">
              <a:spcBef>
                <a:spcPct val="20000"/>
              </a:spcBef>
              <a:buClr>
                <a:srgbClr val="036635"/>
              </a:buClr>
              <a:buFont typeface="Arial" charset="0"/>
              <a:buChar char="–"/>
            </a:pP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Статьи еще не вышедшие в печать</a:t>
            </a:r>
            <a:endParaRPr lang="en-US" altLang="en-US" dirty="0">
              <a:solidFill>
                <a:schemeClr val="tx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Char char="•"/>
            </a:pP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Электронные энциклопедии (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Online Reference works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) – 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112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названий</a:t>
            </a:r>
            <a:endParaRPr lang="en-US" altLang="en-US" dirty="0">
              <a:solidFill>
                <a:schemeClr val="tx1">
                  <a:lumMod val="50000"/>
                </a:schemeClr>
              </a:solidFill>
              <a:latin typeface="+mn-lt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Char char="•"/>
            </a:pPr>
            <a:r>
              <a:rPr lang="ru-RU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Электронный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справочники 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(Handbooks)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– 200 названий</a:t>
            </a:r>
          </a:p>
          <a:p>
            <a:pPr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Char char="•"/>
            </a:pP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Электронные книги (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e-books</a:t>
            </a:r>
            <a:r>
              <a:rPr lang="ru-RU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) и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продолжающиеся издания (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Books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series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)</a:t>
            </a:r>
            <a:r>
              <a:rPr lang="en-GB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– более </a:t>
            </a:r>
            <a:r>
              <a:rPr lang="en-GB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33</a:t>
            </a:r>
            <a:r>
              <a:rPr lang="ru-RU" alt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000</a:t>
            </a:r>
            <a:r>
              <a:rPr lang="ru-RU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названий + 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MARC </a:t>
            </a:r>
            <a:r>
              <a:rPr lang="ru-RU" altLang="en-US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записи</a:t>
            </a:r>
          </a:p>
        </p:txBody>
      </p:sp>
      <p:pic>
        <p:nvPicPr>
          <p:cNvPr id="129028" name="Picture 4" descr="tetrahedronle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1295400"/>
            <a:ext cx="1393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thelanc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3644900"/>
            <a:ext cx="11414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5445125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D_TYPE_RGB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29326"/>
            <a:ext cx="2947440" cy="3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>
          <a:xfrm>
            <a:off x="304800" y="368400"/>
            <a:ext cx="6248400" cy="685800"/>
          </a:xfrm>
        </p:spPr>
        <p:txBody>
          <a:bodyPr>
            <a:normAutofit/>
          </a:bodyPr>
          <a:lstStyle/>
          <a:p>
            <a:r>
              <a:rPr lang="ru-RU" altLang="en-US" sz="3600" i="1" dirty="0" smtClean="0"/>
              <a:t> </a:t>
            </a:r>
            <a:r>
              <a:rPr lang="ru-RU" altLang="en-US" dirty="0"/>
              <a:t>Предметные коллекции  </a:t>
            </a:r>
            <a:r>
              <a:rPr lang="en-US" altLang="en-US" dirty="0"/>
              <a:t>ScienceDirect</a:t>
            </a:r>
            <a:endParaRPr lang="en-GB" alt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65138" y="1295400"/>
            <a:ext cx="3954462" cy="5410200"/>
          </a:xfrm>
        </p:spPr>
        <p:txBody>
          <a:bodyPr>
            <a:normAutofit/>
          </a:bodyPr>
          <a:lstStyle/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</a:rPr>
              <a:t>Agricultural and Biological Sciences – 162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</a:rPr>
              <a:t>журнала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</a:rPr>
              <a:t>Biochemistry, Genetics and Molecular Biology – 257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</a:rPr>
              <a:t>журналов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</a:rPr>
              <a:t>Business, Management and Accounting – 80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</a:rPr>
              <a:t>журналов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</a:rPr>
              <a:t>Chemical Engineering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</a:rPr>
              <a:t> – 81 журнал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</a:rPr>
              <a:t>Chemistry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</a:rPr>
              <a:t> – 113 журналов</a:t>
            </a:r>
          </a:p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</a:rPr>
              <a:t>Computer Science – 132 журнала</a:t>
            </a:r>
          </a:p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</a:rPr>
              <a:t>Decision Sciences – 47 журналов</a:t>
            </a:r>
          </a:p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</a:rPr>
              <a:t>Earth and Planetary Sciences – 104 журнала 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</a:rPr>
              <a:t>Economics, Econometrics and Finance – 80 </a:t>
            </a:r>
            <a:r>
              <a:rPr lang="ru-RU" altLang="en-US" sz="1800" dirty="0" smtClean="0">
                <a:solidFill>
                  <a:schemeClr val="tx1">
                    <a:lumMod val="50000"/>
                  </a:schemeClr>
                </a:solidFill>
              </a:rPr>
              <a:t>журналов</a:t>
            </a:r>
            <a:endParaRPr lang="en-GB" alt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indent="-342900" fontAlgn="base">
              <a:lnSpc>
                <a:spcPct val="7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</a:rPr>
              <a:t>Energy – 45 </a:t>
            </a:r>
            <a:r>
              <a:rPr lang="ru-RU" altLang="en-US" sz="1800" dirty="0" smtClean="0">
                <a:solidFill>
                  <a:schemeClr val="tx1">
                    <a:lumMod val="50000"/>
                  </a:schemeClr>
                </a:solidFill>
              </a:rPr>
              <a:t>журналов</a:t>
            </a:r>
            <a:endParaRPr lang="en-GB" altLang="en-US" sz="1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 txBox="1">
            <a:spLocks/>
          </p:cNvSpPr>
          <p:nvPr/>
        </p:nvSpPr>
        <p:spPr bwMode="auto">
          <a:xfrm>
            <a:off x="4343400" y="1219200"/>
            <a:ext cx="4648200" cy="500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64511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25252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25252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25252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25252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25252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25252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252525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252525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8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25252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Engineering </a:t>
            </a: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– 196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журналов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Environmental Science – 87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журналов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Health Sciences – 604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журнала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Immunology and Microbiology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– 93 журнала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Materials Science – 128 </a:t>
            </a:r>
            <a:r>
              <a:rPr lang="ru-RU" altLang="en-US" sz="18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журналов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Mathematics – 93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журнала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Neuroscience – 113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журналов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Pharmacology, Toxicology and Pharmaceutical Science – 95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журналов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Physics and Astronomy – 113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журналов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Psychology – </a:t>
            </a: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107 журналов</a:t>
            </a:r>
            <a:endParaRPr lang="en-US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18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Social Sciences – 171 журнал </a:t>
            </a:r>
            <a:endParaRPr lang="en-GB" altLang="en-US" sz="18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SD_TYPE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6299798"/>
            <a:ext cx="3105067" cy="4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5" y="1150883"/>
            <a:ext cx="9069387" cy="5246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142339" name="Rectangle 6"/>
          <p:cNvSpPr>
            <a:spLocks/>
          </p:cNvSpPr>
          <p:nvPr/>
        </p:nvSpPr>
        <p:spPr bwMode="auto">
          <a:xfrm>
            <a:off x="609600" y="385763"/>
            <a:ext cx="4394200" cy="7572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457200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www.sciencedirect.com</a:t>
            </a:r>
          </a:p>
        </p:txBody>
      </p:sp>
      <p:pic>
        <p:nvPicPr>
          <p:cNvPr id="6" name="Picture 5" descr="SD_TYPE_RG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836" y="838200"/>
            <a:ext cx="1652764" cy="216000"/>
          </a:xfrm>
          <a:prstGeom prst="rect">
            <a:avLst/>
          </a:prstGeom>
        </p:spPr>
      </p:pic>
      <p:pic>
        <p:nvPicPr>
          <p:cNvPr id="5" name="Picture 4" descr="SD_TYPE_RG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333" y="6172200"/>
            <a:ext cx="3105067" cy="4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по базе данных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147888"/>
            <a:ext cx="8991600" cy="8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029200" y="3359944"/>
            <a:ext cx="1847056" cy="754856"/>
          </a:xfrm>
          <a:prstGeom prst="wedgeRoundRectCallout">
            <a:avLst>
              <a:gd name="adj1" fmla="val -22878"/>
              <a:gd name="adj2" fmla="val -9834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Поиск по журналу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150902" y="3359944"/>
            <a:ext cx="1847056" cy="754856"/>
          </a:xfrm>
          <a:prstGeom prst="wedgeRoundRectCallout">
            <a:avLst>
              <a:gd name="adj1" fmla="val 19239"/>
              <a:gd name="adj2" fmla="val -9834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Расширенный поиск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71800" y="3309102"/>
            <a:ext cx="1847056" cy="754856"/>
          </a:xfrm>
          <a:prstGeom prst="wedgeRoundRectCallout">
            <a:avLst>
              <a:gd name="adj1" fmla="val -22878"/>
              <a:gd name="adj2" fmla="val -9111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Поиск по автору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4800" y="3309102"/>
            <a:ext cx="2151856" cy="754856"/>
          </a:xfrm>
          <a:prstGeom prst="wedgeRoundRectCallout">
            <a:avLst>
              <a:gd name="adj1" fmla="val -22773"/>
              <a:gd name="adj2" fmla="val -9654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Поиск по научном термину по всем полям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9" name="Picture 8" descr="SD_TYPE_RG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6224937"/>
            <a:ext cx="3105067" cy="4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2" y="1524000"/>
            <a:ext cx="881060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400065"/>
            <a:ext cx="8387869" cy="4186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>
                <a:latin typeface="+mn-lt"/>
              </a:rPr>
              <a:t>ScienceDirect </a:t>
            </a:r>
            <a:r>
              <a:rPr lang="ru-RU" dirty="0" smtClean="0">
                <a:latin typeface="+mn-lt"/>
              </a:rPr>
              <a:t>рекомендует статьи!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410200"/>
            <a:ext cx="8229600" cy="381000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buChar char="−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ru-RU" sz="2400" dirty="0" smtClean="0"/>
              <a:t>В дополнение к успешно найденной статье еще 3 рекомендации на основе поведенческих алгоритмов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6248400" y="2286000"/>
            <a:ext cx="2819400" cy="2895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 bwMode="auto">
          <a:xfrm>
            <a:off x="7658100" y="5181600"/>
            <a:ext cx="0" cy="228600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Slide Number Placeholder 3"/>
          <p:cNvSpPr txBox="1">
            <a:spLocks/>
          </p:cNvSpPr>
          <p:nvPr/>
        </p:nvSpPr>
        <p:spPr>
          <a:xfrm>
            <a:off x="8548008" y="122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92F70A-ABE4-422F-A356-8F110FDB303B}" type="slidenum">
              <a:rPr lang="en-GB" sz="1400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sz="1400" dirty="0">
              <a:solidFill>
                <a:prstClr val="white"/>
              </a:solidFill>
            </a:endParaRPr>
          </a:p>
        </p:txBody>
      </p:sp>
      <p:pic>
        <p:nvPicPr>
          <p:cNvPr id="10" name="Picture 9" descr="SD_TYPE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6224937"/>
            <a:ext cx="3105067" cy="4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43822"/>
            <a:ext cx="7620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 err="1"/>
              <a:t>ScienceDirect’s</a:t>
            </a:r>
            <a:r>
              <a:rPr lang="en-GB" dirty="0"/>
              <a:t> Top 25 </a:t>
            </a:r>
            <a:r>
              <a:rPr lang="ru-RU" dirty="0"/>
              <a:t>– что происходит в каждой научной области прямо сейчас</a:t>
            </a:r>
            <a:endParaRPr lang="ru-RU" u="sng" kern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" b="5217"/>
          <a:stretch/>
        </p:blipFill>
        <p:spPr bwMode="auto">
          <a:xfrm>
            <a:off x="152400" y="1068683"/>
            <a:ext cx="8458200" cy="56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D_TYPE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6324600"/>
            <a:ext cx="3105067" cy="4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 при поиске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>
          <a:xfrm>
            <a:off x="292100" y="2204863"/>
            <a:ext cx="5939888" cy="39567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Слишком много результатов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Слишком мало результатов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Результатов достаточно, но они не по теме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74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Слишком много результатов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6408712" cy="48981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Добавьте еще ключевых слов в запрос или выберите из предложенных</a:t>
            </a:r>
            <a:endParaRPr lang="en-US" sz="2400" dirty="0"/>
          </a:p>
          <a:p>
            <a:r>
              <a:rPr lang="ru-RU" sz="2400" dirty="0" smtClean="0"/>
              <a:t>Ограничьте временной диапазон самыми новыми результатами</a:t>
            </a:r>
            <a:endParaRPr lang="en-US" sz="2400" dirty="0"/>
          </a:p>
          <a:p>
            <a:r>
              <a:rPr lang="ru-RU" sz="2400" dirty="0" smtClean="0"/>
              <a:t>От поиска по комбинации (название-аннотация-ключевые слова) перейдите к поиску только по названию</a:t>
            </a:r>
            <a:endParaRPr lang="en-US" sz="2400" dirty="0"/>
          </a:p>
          <a:p>
            <a:r>
              <a:rPr lang="ru-RU" sz="2400" dirty="0" smtClean="0"/>
              <a:t>Ограничьте поиск только обзорными статьями (</a:t>
            </a:r>
            <a:r>
              <a:rPr lang="en-GB" sz="2400" dirty="0" smtClean="0"/>
              <a:t>review)</a:t>
            </a:r>
            <a:endParaRPr lang="en-US" sz="2400" dirty="0"/>
          </a:p>
          <a:p>
            <a:r>
              <a:rPr lang="ru-RU" sz="2400" dirty="0" smtClean="0"/>
              <a:t>Ограничьте перечень журналов наиболее престижными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54" y="4797152"/>
            <a:ext cx="3279051" cy="1944216"/>
          </a:xfrm>
          <a:prstGeom prst="rect">
            <a:avLst/>
          </a:prstGeom>
          <a:noFill/>
          <a:ln w="3175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Слишком мало результатов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00110"/>
            <a:ext cx="5338937" cy="48981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Используйте ключевые слова из найденных статей вместо ваших</a:t>
            </a:r>
          </a:p>
          <a:p>
            <a:r>
              <a:rPr lang="ru-RU" sz="2400" dirty="0" smtClean="0"/>
              <a:t>Проверьте возможность альтернативного написания в поисковом запросе</a:t>
            </a:r>
            <a:endParaRPr lang="ru-RU" sz="2400" dirty="0"/>
          </a:p>
          <a:p>
            <a:r>
              <a:rPr lang="ru-RU" sz="2400" dirty="0" smtClean="0"/>
              <a:t>Добавьте больше вариантов (</a:t>
            </a:r>
            <a:r>
              <a:rPr lang="en-GB" sz="2400" dirty="0" smtClean="0"/>
              <a:t>OR</a:t>
            </a:r>
            <a:r>
              <a:rPr lang="ru-RU" sz="2400" dirty="0" smtClean="0"/>
              <a:t>)</a:t>
            </a:r>
            <a:endParaRPr lang="en-US" sz="2400" dirty="0"/>
          </a:p>
          <a:p>
            <a:r>
              <a:rPr lang="ru-RU" sz="2400" dirty="0" smtClean="0"/>
              <a:t>Снимите имеющиеся временные и географические ограничения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556792"/>
            <a:ext cx="2886259" cy="3888432"/>
          </a:xfrm>
          <a:prstGeom prst="rect">
            <a:avLst/>
          </a:prstGeom>
          <a:noFill/>
          <a:ln w="3175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noakes.wikispaces.com/file/view/ShiftHappensReactionWordle.png/194246628/800x516/ShiftHappensReactionWor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09609"/>
            <a:ext cx="4876800" cy="3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00600"/>
          </a:xfrm>
        </p:spPr>
        <p:txBody>
          <a:bodyPr/>
          <a:lstStyle/>
          <a:p>
            <a:r>
              <a:rPr lang="ru-RU" sz="2200" dirty="0" smtClean="0"/>
              <a:t>4 экзабайт </a:t>
            </a:r>
            <a:r>
              <a:rPr lang="ru-RU" sz="2200" dirty="0"/>
              <a:t>(4</a:t>
            </a:r>
            <a:r>
              <a:rPr lang="en-GB" sz="2200" dirty="0"/>
              <a:t>x</a:t>
            </a:r>
            <a:r>
              <a:rPr lang="ru-RU" sz="2200" dirty="0"/>
              <a:t>10^19) новой информации будет создано </a:t>
            </a:r>
            <a:r>
              <a:rPr lang="ru-RU" sz="2200" dirty="0" smtClean="0"/>
              <a:t>в </a:t>
            </a:r>
            <a:r>
              <a:rPr lang="ru-RU" sz="2200" dirty="0"/>
              <a:t>течение 2014 года. Это больше чем за предыдущие 5000 лет</a:t>
            </a:r>
            <a:endParaRPr lang="en-US" sz="2200" dirty="0"/>
          </a:p>
          <a:p>
            <a:r>
              <a:rPr lang="en-GB" sz="2200" dirty="0" smtClean="0"/>
              <a:t>Google </a:t>
            </a:r>
            <a:r>
              <a:rPr lang="ru-RU" sz="2200" dirty="0" smtClean="0"/>
              <a:t>обрабатывает 1,2 триллиона запросов в год (40000 в секунду, из которых 1/5 – совершенно новые</a:t>
            </a:r>
            <a:endParaRPr lang="en-GB" sz="2200" dirty="0" smtClean="0"/>
          </a:p>
          <a:p>
            <a:r>
              <a:rPr lang="ru-RU" sz="2200" dirty="0" smtClean="0"/>
              <a:t>каждые </a:t>
            </a:r>
            <a:r>
              <a:rPr lang="ru-RU" sz="2200" dirty="0"/>
              <a:t>20 секунд появляется новая научная статья</a:t>
            </a:r>
            <a:endParaRPr lang="en-US" sz="2200" dirty="0"/>
          </a:p>
          <a:p>
            <a:r>
              <a:rPr lang="ru-RU" sz="2200" dirty="0" smtClean="0"/>
              <a:t>На </a:t>
            </a:r>
            <a:r>
              <a:rPr lang="ru-RU" sz="2200" dirty="0"/>
              <a:t>портале </a:t>
            </a:r>
            <a:r>
              <a:rPr lang="en-GB" sz="2200" dirty="0"/>
              <a:t>ScienceDirect Elsevier </a:t>
            </a:r>
            <a:r>
              <a:rPr lang="ru-RU" sz="2200" dirty="0"/>
              <a:t>скачивается 2 млрд статей в год, то есть 63 статьи каждую секунду</a:t>
            </a:r>
            <a:r>
              <a:rPr lang="ru-RU" sz="2200" dirty="0" smtClean="0"/>
              <a:t>!</a:t>
            </a:r>
          </a:p>
          <a:p>
            <a:r>
              <a:rPr lang="ru-RU" sz="2200" dirty="0" smtClean="0"/>
              <a:t>1.5 </a:t>
            </a:r>
            <a:r>
              <a:rPr lang="ru-RU" sz="2200" dirty="0"/>
              <a:t>млн статей ежегодно публикуются. 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Экспоненциальный рост данных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/>
            <a:r>
              <a:rPr lang="ru-RU" dirty="0"/>
              <a:t>Результатов </a:t>
            </a:r>
            <a:r>
              <a:rPr lang="ru-RU" dirty="0" smtClean="0"/>
              <a:t> достаточно</a:t>
            </a:r>
            <a:r>
              <a:rPr lang="ru-RU" dirty="0"/>
              <a:t>, но они не по теме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6563074" cy="489814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Убедитесь, что символы-заменители не ведут к появлению ненужных слов, например, замените </a:t>
            </a:r>
            <a:r>
              <a:rPr lang="en-US" sz="2200" b="1" dirty="0" smtClean="0"/>
              <a:t>car*</a:t>
            </a:r>
            <a:r>
              <a:rPr lang="ru-RU" sz="2200" b="1" dirty="0"/>
              <a:t> </a:t>
            </a:r>
            <a:r>
              <a:rPr lang="ru-RU" sz="2200" dirty="0" smtClean="0"/>
              <a:t>на </a:t>
            </a:r>
            <a:r>
              <a:rPr lang="en-US" sz="2200" b="1" dirty="0" smtClean="0"/>
              <a:t>(car </a:t>
            </a:r>
            <a:r>
              <a:rPr lang="en-US" sz="2200" b="1" dirty="0"/>
              <a:t>OR cars</a:t>
            </a:r>
            <a:r>
              <a:rPr lang="en-US" sz="2200" b="1" dirty="0" smtClean="0"/>
              <a:t>)</a:t>
            </a:r>
            <a:r>
              <a:rPr lang="ru-RU" sz="2200" b="1" dirty="0" smtClean="0"/>
              <a:t>,</a:t>
            </a:r>
            <a:r>
              <a:rPr lang="en-US" sz="2200" b="1" dirty="0" smtClean="0"/>
              <a:t> </a:t>
            </a:r>
            <a:r>
              <a:rPr lang="ru-RU" sz="2200" dirty="0" smtClean="0"/>
              <a:t>чтобы убрать из поиска</a:t>
            </a:r>
            <a:r>
              <a:rPr lang="ru-RU" sz="2200" dirty="0"/>
              <a:t> </a:t>
            </a:r>
            <a:r>
              <a:rPr lang="ru-RU" sz="2200" dirty="0" smtClean="0"/>
              <a:t>слова </a:t>
            </a:r>
            <a:r>
              <a:rPr lang="en-US" sz="2200" b="1" dirty="0" smtClean="0"/>
              <a:t>careful</a:t>
            </a:r>
            <a:r>
              <a:rPr lang="en-US" sz="2200" b="1" dirty="0"/>
              <a:t>, </a:t>
            </a:r>
            <a:r>
              <a:rPr lang="en-US" sz="2200" b="1" dirty="0" err="1"/>
              <a:t>cara</a:t>
            </a:r>
            <a:r>
              <a:rPr lang="en-US" sz="2200" b="1" dirty="0"/>
              <a:t> </a:t>
            </a:r>
            <a:r>
              <a:rPr lang="ru-RU" sz="2200" dirty="0" smtClean="0"/>
              <a:t>и др.</a:t>
            </a:r>
            <a:endParaRPr lang="en-US" sz="2200" dirty="0"/>
          </a:p>
          <a:p>
            <a:r>
              <a:rPr lang="ru-RU" sz="2200" dirty="0" smtClean="0"/>
              <a:t>Если вы ищете устойчивые словосочетания, они должны быть заключены в кавычки </a:t>
            </a:r>
          </a:p>
          <a:p>
            <a:pPr marL="86868" indent="0">
              <a:buNone/>
            </a:pPr>
            <a:r>
              <a:rPr lang="ru-RU" sz="2200" dirty="0" smtClean="0"/>
              <a:t>   или фигурные скобки</a:t>
            </a:r>
            <a:endParaRPr lang="en-US" sz="2200" dirty="0"/>
          </a:p>
          <a:p>
            <a:r>
              <a:rPr lang="ru-RU" sz="2200" dirty="0" smtClean="0"/>
              <a:t>Исключите неподходящие значения, например</a:t>
            </a:r>
            <a:r>
              <a:rPr lang="en-US" sz="2200" dirty="0" smtClean="0"/>
              <a:t>: </a:t>
            </a:r>
            <a:r>
              <a:rPr lang="en-US" sz="2200" b="1" dirty="0" smtClean="0"/>
              <a:t>jaguar </a:t>
            </a:r>
            <a:r>
              <a:rPr lang="en-US" sz="2200" b="1" dirty="0"/>
              <a:t>NOT </a:t>
            </a:r>
            <a:r>
              <a:rPr lang="en-US" sz="2200" b="1" dirty="0" smtClean="0"/>
              <a:t>car</a:t>
            </a:r>
            <a:r>
              <a:rPr lang="en-US" sz="2200" dirty="0" smtClean="0"/>
              <a:t>, </a:t>
            </a:r>
            <a:r>
              <a:rPr lang="ru-RU" sz="2200" dirty="0" smtClean="0"/>
              <a:t>если вы ищ</a:t>
            </a:r>
            <a:r>
              <a:rPr lang="ru-RU" sz="2200" dirty="0"/>
              <a:t>е</a:t>
            </a:r>
            <a:r>
              <a:rPr lang="ru-RU" sz="2200" dirty="0" smtClean="0"/>
              <a:t>те животное</a:t>
            </a:r>
            <a:endParaRPr lang="en-US" sz="2200" dirty="0"/>
          </a:p>
          <a:p>
            <a:r>
              <a:rPr lang="ru-RU" sz="2200" dirty="0" smtClean="0"/>
              <a:t>Ограничьте поиск только названием и ключевыми словами</a:t>
            </a:r>
            <a:endParaRPr lang="ru-RU" sz="2200" dirty="0"/>
          </a:p>
          <a:p>
            <a:r>
              <a:rPr lang="ru-RU" sz="2200" dirty="0" smtClean="0"/>
              <a:t>Ограничьте область знания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284984"/>
            <a:ext cx="2690824" cy="3423593"/>
          </a:xfrm>
          <a:prstGeom prst="rect">
            <a:avLst/>
          </a:prstGeom>
          <a:noFill/>
          <a:ln w="3175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искать научную литературу?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Каким требованиям должен отвечать результат поиска научной литературы: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Актуальность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Достоверность:</a:t>
            </a:r>
          </a:p>
          <a:p>
            <a:pPr lvl="1"/>
            <a:r>
              <a:rPr lang="ru-RU" sz="2400" dirty="0" smtClean="0"/>
              <a:t>только литература, прошедшая научное рецензирование</a:t>
            </a:r>
          </a:p>
          <a:p>
            <a:pPr lvl="1"/>
            <a:r>
              <a:rPr lang="ru-RU" sz="2400" dirty="0" smtClean="0"/>
              <a:t>Только итоговые версии статей и монографий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Охват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Тематическое соотвествие запросу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Временные затраты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24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88685" y="990600"/>
            <a:ext cx="440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 dirty="0" smtClean="0">
                <a:solidFill>
                  <a:srgbClr val="036635"/>
                </a:solidFill>
              </a:rPr>
              <a:t>XX </a:t>
            </a:r>
            <a:r>
              <a:rPr lang="ru-RU" altLang="en-US" sz="2400" dirty="0" smtClean="0">
                <a:solidFill>
                  <a:srgbClr val="036635"/>
                </a:solidFill>
              </a:rPr>
              <a:t>век –</a:t>
            </a:r>
          </a:p>
          <a:p>
            <a:pPr eaLnBrk="1" hangingPunct="1"/>
            <a:r>
              <a:rPr lang="ru-RU" altLang="en-US" sz="2400" dirty="0" smtClean="0">
                <a:solidFill>
                  <a:srgbClr val="036635"/>
                </a:solidFill>
              </a:rPr>
              <a:t>Подписка на отдельные тематические журналы </a:t>
            </a:r>
            <a:endParaRPr lang="ru-RU" altLang="en-US" sz="2400" dirty="0">
              <a:solidFill>
                <a:srgbClr val="036635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2985" y="4141876"/>
            <a:ext cx="4400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 dirty="0" smtClean="0">
                <a:solidFill>
                  <a:srgbClr val="036635"/>
                </a:solidFill>
              </a:rPr>
              <a:t>XXI </a:t>
            </a:r>
            <a:r>
              <a:rPr lang="ru-RU" altLang="en-US" sz="2400" dirty="0" smtClean="0">
                <a:solidFill>
                  <a:srgbClr val="036635"/>
                </a:solidFill>
              </a:rPr>
              <a:t>век – </a:t>
            </a:r>
          </a:p>
          <a:p>
            <a:pPr eaLnBrk="1" hangingPunct="1"/>
            <a:r>
              <a:rPr lang="ru-RU" altLang="en-US" sz="2400" dirty="0" smtClean="0">
                <a:solidFill>
                  <a:srgbClr val="036635"/>
                </a:solidFill>
              </a:rPr>
              <a:t>Единый механизм поиска по всем базам данных научной периодики, использующий содержательную и поведенческую аналитику</a:t>
            </a:r>
            <a:endParaRPr lang="ru-RU" altLang="en-US" sz="2400" dirty="0">
              <a:solidFill>
                <a:srgbClr val="036635"/>
              </a:solidFill>
            </a:endParaRPr>
          </a:p>
        </p:txBody>
      </p:sp>
      <p:pic>
        <p:nvPicPr>
          <p:cNvPr id="6" name="Picture 4" descr="WebSearch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/>
          <a:stretch>
            <a:fillRect/>
          </a:stretch>
        </p:blipFill>
        <p:spPr bwMode="auto">
          <a:xfrm>
            <a:off x="4267200" y="4436523"/>
            <a:ext cx="4832504" cy="241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17269" y="3728637"/>
            <a:ext cx="1341714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/>
              <a:t>Тысячи</a:t>
            </a:r>
          </a:p>
          <a:p>
            <a:pPr eaLnBrk="1" hangingPunct="1">
              <a:defRPr/>
            </a:pPr>
            <a:r>
              <a:rPr lang="ru-RU" sz="2000" dirty="0" smtClean="0"/>
              <a:t>журналов</a:t>
            </a:r>
            <a:endParaRPr lang="en-US" sz="2000" dirty="0" smtClean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947212" y="3519584"/>
            <a:ext cx="1449435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/>
              <a:t>Миллионы</a:t>
            </a:r>
          </a:p>
          <a:p>
            <a:pPr algn="ctr" eaLnBrk="1" hangingPunct="1">
              <a:defRPr/>
            </a:pPr>
            <a:r>
              <a:rPr lang="ru-RU" sz="2000" dirty="0" smtClean="0"/>
              <a:t>статей</a:t>
            </a:r>
            <a:endParaRPr lang="en-US" sz="2000" dirty="0" smtClean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488959" y="3373525"/>
            <a:ext cx="1449435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/>
              <a:t>Миллионы</a:t>
            </a:r>
          </a:p>
          <a:p>
            <a:pPr algn="ctr" eaLnBrk="1" hangingPunct="1">
              <a:defRPr/>
            </a:pPr>
            <a:r>
              <a:rPr lang="ru-RU" sz="2000" dirty="0" smtClean="0"/>
              <a:t>патентов</a:t>
            </a:r>
            <a:endParaRPr lang="en-US" sz="2000" dirty="0" smtClean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024571" y="3079316"/>
            <a:ext cx="105823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/>
              <a:t>Тысячи</a:t>
            </a:r>
          </a:p>
          <a:p>
            <a:pPr algn="ctr" eaLnBrk="1" hangingPunct="1">
              <a:defRPr/>
            </a:pPr>
            <a:r>
              <a:rPr lang="ru-RU" sz="2000" dirty="0" smtClean="0"/>
              <a:t>книг</a:t>
            </a:r>
            <a:endParaRPr lang="en-US" sz="2000" dirty="0" smtClean="0"/>
          </a:p>
        </p:txBody>
      </p:sp>
      <p:sp>
        <p:nvSpPr>
          <p:cNvPr id="14" name="Стрелка влево 4"/>
          <p:cNvSpPr/>
          <p:nvPr/>
        </p:nvSpPr>
        <p:spPr>
          <a:xfrm rot="13689217">
            <a:off x="4680512" y="4666238"/>
            <a:ext cx="533400" cy="3984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5" name="Стрелка влево 18"/>
          <p:cNvSpPr/>
          <p:nvPr/>
        </p:nvSpPr>
        <p:spPr>
          <a:xfrm rot="15964734">
            <a:off x="5497305" y="4461897"/>
            <a:ext cx="533400" cy="39846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6" name="Стрелка влево 19"/>
          <p:cNvSpPr/>
          <p:nvPr/>
        </p:nvSpPr>
        <p:spPr>
          <a:xfrm rot="15964734">
            <a:off x="6946978" y="4334649"/>
            <a:ext cx="533400" cy="3984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7" name="Стрелка влево 20"/>
          <p:cNvSpPr/>
          <p:nvPr/>
        </p:nvSpPr>
        <p:spPr>
          <a:xfrm rot="15964734">
            <a:off x="8286991" y="4046897"/>
            <a:ext cx="533400" cy="3984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pic>
        <p:nvPicPr>
          <p:cNvPr id="3074" name="Picture 2" descr="В Российской государственной детской библиотеке мужчина покончил с соб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210"/>
            <a:ext cx="3960691" cy="29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807" y="381000"/>
            <a:ext cx="4561193" cy="28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44005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en-US" sz="2200" dirty="0" smtClean="0">
                <a:solidFill>
                  <a:srgbClr val="036635"/>
                </a:solidFill>
              </a:rPr>
              <a:t>крупнейшая </a:t>
            </a:r>
            <a:r>
              <a:rPr lang="ru-RU" altLang="en-US" sz="2200" dirty="0">
                <a:solidFill>
                  <a:srgbClr val="036635"/>
                </a:solidFill>
              </a:rPr>
              <a:t>в мире </a:t>
            </a:r>
            <a:r>
              <a:rPr lang="ru-RU" altLang="en-US" sz="2200" dirty="0" smtClean="0">
                <a:solidFill>
                  <a:srgbClr val="036635"/>
                </a:solidFill>
              </a:rPr>
              <a:t>реферативная и </a:t>
            </a:r>
            <a:r>
              <a:rPr lang="ru-RU" altLang="en-US" sz="2200" dirty="0">
                <a:solidFill>
                  <a:srgbClr val="036635"/>
                </a:solidFill>
              </a:rPr>
              <a:t>аналитическая база научных публикаций и </a:t>
            </a:r>
            <a:r>
              <a:rPr lang="ru-RU" altLang="en-US" sz="2200" dirty="0" smtClean="0">
                <a:solidFill>
                  <a:srgbClr val="036635"/>
                </a:solidFill>
              </a:rPr>
              <a:t>цитирований </a:t>
            </a:r>
            <a:endParaRPr lang="ru-RU" altLang="en-US" sz="2200" dirty="0">
              <a:solidFill>
                <a:srgbClr val="036635"/>
              </a:solidFill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60375" y="2819400"/>
            <a:ext cx="83788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2201AF"/>
                </a:solidFill>
              </a:rPr>
              <a:t>2</a:t>
            </a:r>
            <a:r>
              <a:rPr lang="ru-RU" altLang="en-US" b="1" dirty="0" smtClean="0">
                <a:solidFill>
                  <a:srgbClr val="2201AF"/>
                </a:solidFill>
              </a:rPr>
              <a:t>2</a:t>
            </a:r>
            <a:r>
              <a:rPr lang="en-GB" altLang="en-US" b="1" dirty="0" smtClean="0">
                <a:solidFill>
                  <a:srgbClr val="2201AF"/>
                </a:solidFill>
              </a:rPr>
              <a:t> </a:t>
            </a:r>
            <a:r>
              <a:rPr lang="ru-RU" altLang="en-US" b="1" dirty="0" smtClean="0">
                <a:solidFill>
                  <a:srgbClr val="2201AF"/>
                </a:solidFill>
              </a:rPr>
              <a:t>245</a:t>
            </a:r>
            <a:r>
              <a:rPr lang="en-GB" altLang="en-US" dirty="0" smtClean="0"/>
              <a:t> </a:t>
            </a:r>
            <a:r>
              <a:rPr lang="ru-RU" altLang="en-US" dirty="0"/>
              <a:t>академических журналов </a:t>
            </a:r>
            <a:endParaRPr lang="ru-RU" altLang="en-US" dirty="0" smtClean="0"/>
          </a:p>
          <a:p>
            <a:pPr eaLnBrk="1" hangingPunct="1"/>
            <a:r>
              <a:rPr lang="ru-RU" altLang="en-US" dirty="0" smtClean="0"/>
              <a:t>от </a:t>
            </a:r>
            <a:r>
              <a:rPr lang="ru-RU" altLang="en-US" b="1" dirty="0">
                <a:solidFill>
                  <a:srgbClr val="2201AF"/>
                </a:solidFill>
              </a:rPr>
              <a:t>5</a:t>
            </a:r>
            <a:r>
              <a:rPr lang="en-GB" altLang="en-US" b="1" dirty="0">
                <a:solidFill>
                  <a:srgbClr val="2201AF"/>
                </a:solidFill>
              </a:rPr>
              <a:t> 000</a:t>
            </a:r>
            <a:r>
              <a:rPr lang="en-GB" altLang="en-US" dirty="0"/>
              <a:t> </a:t>
            </a:r>
            <a:r>
              <a:rPr lang="ru-RU" altLang="en-US" dirty="0"/>
              <a:t>различных издательств включая </a:t>
            </a:r>
            <a:r>
              <a:rPr lang="ru-RU" altLang="en-US" b="1" dirty="0" smtClean="0">
                <a:solidFill>
                  <a:srgbClr val="2201AF"/>
                </a:solidFill>
              </a:rPr>
              <a:t>340 </a:t>
            </a:r>
            <a:r>
              <a:rPr lang="ru-RU" altLang="en-US" dirty="0"/>
              <a:t>российских изданий</a:t>
            </a:r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en-GB" altLang="en-US" b="1" dirty="0">
                <a:solidFill>
                  <a:srgbClr val="2201AF"/>
                </a:solidFill>
              </a:rPr>
              <a:t>5</a:t>
            </a:r>
            <a:r>
              <a:rPr lang="ru-RU" altLang="en-US" b="1" dirty="0">
                <a:solidFill>
                  <a:srgbClr val="2201AF"/>
                </a:solidFill>
              </a:rPr>
              <a:t>8.3</a:t>
            </a:r>
            <a:r>
              <a:rPr lang="en-GB" altLang="en-US" b="1" dirty="0">
                <a:solidFill>
                  <a:srgbClr val="2201AF"/>
                </a:solidFill>
              </a:rPr>
              <a:t> </a:t>
            </a:r>
            <a:r>
              <a:rPr lang="ru-RU" altLang="en-US" dirty="0"/>
              <a:t>миллионов рефератов</a:t>
            </a:r>
            <a:r>
              <a:rPr lang="en-GB" altLang="en-US" dirty="0"/>
              <a:t> </a:t>
            </a:r>
            <a:endParaRPr lang="ru-RU" altLang="en-US" dirty="0" smtClean="0"/>
          </a:p>
          <a:p>
            <a:pPr eaLnBrk="1" hangingPunct="1"/>
            <a:r>
              <a:rPr lang="ru-RU" altLang="en-US" dirty="0" smtClean="0"/>
              <a:t>Более </a:t>
            </a:r>
            <a:r>
              <a:rPr lang="ru-RU" altLang="en-US" b="1" dirty="0">
                <a:solidFill>
                  <a:srgbClr val="2201AF"/>
                </a:solidFill>
              </a:rPr>
              <a:t>120</a:t>
            </a:r>
            <a:r>
              <a:rPr lang="ru-RU" altLang="en-US" dirty="0" smtClean="0"/>
              <a:t> тысяч книг (в рамках программы расширения книжного контента)</a:t>
            </a:r>
            <a:endParaRPr lang="ru-RU" altLang="en-US" dirty="0"/>
          </a:p>
          <a:p>
            <a:pPr eaLnBrk="1" hangingPunct="1"/>
            <a:r>
              <a:rPr lang="ru-RU" altLang="en-US" dirty="0" smtClean="0"/>
              <a:t>Более </a:t>
            </a:r>
            <a:r>
              <a:rPr lang="ru-RU" altLang="en-US" b="1" dirty="0">
                <a:solidFill>
                  <a:srgbClr val="2201AF"/>
                </a:solidFill>
              </a:rPr>
              <a:t>100 </a:t>
            </a:r>
            <a:r>
              <a:rPr lang="ru-RU" altLang="en-US" dirty="0" smtClean="0"/>
              <a:t>стран мира</a:t>
            </a:r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en-GB" altLang="en-US" b="1" dirty="0">
                <a:solidFill>
                  <a:srgbClr val="2201AF"/>
                </a:solidFill>
              </a:rPr>
              <a:t>5</a:t>
            </a:r>
            <a:r>
              <a:rPr lang="ru-RU" altLang="en-US" b="1" dirty="0">
                <a:solidFill>
                  <a:srgbClr val="2201AF"/>
                </a:solidFill>
              </a:rPr>
              <a:t>,</a:t>
            </a:r>
            <a:r>
              <a:rPr lang="en-GB" altLang="en-US" b="1" dirty="0">
                <a:solidFill>
                  <a:srgbClr val="2201AF"/>
                </a:solidFill>
              </a:rPr>
              <a:t>5</a:t>
            </a:r>
            <a:r>
              <a:rPr lang="ru-RU" altLang="en-US" b="1" dirty="0">
                <a:solidFill>
                  <a:srgbClr val="2201AF"/>
                </a:solidFill>
              </a:rPr>
              <a:t> </a:t>
            </a:r>
            <a:r>
              <a:rPr lang="ru-RU" altLang="en-US" dirty="0"/>
              <a:t>млн. материалов научных конференций</a:t>
            </a:r>
          </a:p>
          <a:p>
            <a:pPr eaLnBrk="1" hangingPunct="1"/>
            <a:r>
              <a:rPr lang="en-GB" altLang="en-US" b="1" dirty="0" smtClean="0">
                <a:solidFill>
                  <a:srgbClr val="2201AF"/>
                </a:solidFill>
              </a:rPr>
              <a:t>390</a:t>
            </a:r>
            <a:r>
              <a:rPr lang="en-GB" altLang="en-US" dirty="0" smtClean="0"/>
              <a:t> </a:t>
            </a:r>
            <a:r>
              <a:rPr lang="ru-RU" altLang="en-US" dirty="0"/>
              <a:t>отраслевых изданий</a:t>
            </a:r>
          </a:p>
          <a:p>
            <a:pPr eaLnBrk="1" hangingPunct="1"/>
            <a:r>
              <a:rPr lang="ru-RU" altLang="en-US" b="1" dirty="0">
                <a:solidFill>
                  <a:srgbClr val="2201AF"/>
                </a:solidFill>
              </a:rPr>
              <a:t>2</a:t>
            </a:r>
            <a:r>
              <a:rPr lang="en-GB" altLang="en-US" b="1" dirty="0">
                <a:solidFill>
                  <a:srgbClr val="2201AF"/>
                </a:solidFill>
              </a:rPr>
              <a:t>5,2 </a:t>
            </a:r>
            <a:r>
              <a:rPr lang="ru-RU" altLang="en-US" dirty="0"/>
              <a:t>миллиона патентных записей</a:t>
            </a:r>
          </a:p>
        </p:txBody>
      </p:sp>
      <p:sp>
        <p:nvSpPr>
          <p:cNvPr id="2" name="AutoShape 2" descr="data:image/jpeg;base64,/9j/4AAQSkZJRgABAQAAAQABAAD/2wCEAAkGBxQSEhUUExQWFBQWGRsbFhgXFR8YGBkaGh4YGBwZHxgdHSggGB0lHR0cITMhKikrLjIuHB8zODUtNygtLysBCgoKDg0OGxAQGywkICQvLCw0MjQsLCw0LC8sLCwsLCwsLCwsLCwsLCwsLCwsLCwsLCwsLCwsLCwsLCwsLCwsLP/AABEIAFQBFQMBEQACEQEDEQH/xAAcAAACAgMBAQAAAAAAAAAAAAAABwUGAQQIAwL/xABDEAACAQMABwUEBggFBAMAAAABAgMABBEFBgcSITFRE0FhcYEikaGxMkJScpKyIzQ1YnOCosEUM0PR4URTY/AVJCX/xAAaAQEAAwEBAQAAAAAAAAAAAAAAAwQFAgEG/8QALBEAAgIBAwMCBgMBAQEAAAAAAAECAxEEEjEhMkEFMxMiUWFxgRRCUpGxFf/aAAwDAQACEQMRAD8Ab2sGnIrOIyzHA5KB9Jm+yB1rqMXJ4RHbbGuO6QnNP7Qru5JCN/h4+5Yz7Xq/MnyxVuNMV9zHt1tk+OiKpLKzHLMWPUkk+81LjBUbb5Pez0jLEcxSyR/dcr8jXjinydRslHteC86qbS5kdY7siSMkDtMYdM95xwYde+oZ0LGYl6jXSTxPqhwCqhrmaAKAKAKAKAKAKAKAKAKAKAKAKAKAKAKAKAKAKAKAKAKAKAKAKAKAKAKAKAQu0jTZubxxn9HCTGg7sg4Y+pHwFXqY7YmFrLd9jXhdCq1IVC6aM2aXkqB23IsjIVyd71AHCoXfFF2GhsksvoaWltQr6AZ7Iyr1i9v+ke18K6jbFnFmjth4z+DS0DqzcXUyxrG6jI33ZCFQd5JI547uZr2U1FZOKtPOyWMHREaAAAcgMD0qgfQo+qAKAwTQADQGaAKAKAwTQADQGaAKAKAKAKAwTQADQGaAKAKAKAKAKAKAKAKAKAxvDrQGaAKA5ivc9o+ee+2fPJzWkuD5mfc8n3oq5EU0UjLvKjqxXqFIJFeSWVg9rltkm/DOidEacgul3oJVfqAfaXwK81NUJRceT6Gu2E1mLJGuSQKAKA8rm4WNWd2CooyzE4AA7yaJZPG0llij1q2myyMUtP0UY/1CPbbxGfoD41bhQl3GTfr5N4r4KJdXskpzJI7nqzE/M1MklwUJTlLlmbXSEsRzHK6H91yPkaNJ8nsZyjwy/ak7RJu2SG6PaI7BQ5GHUk4GSOBXNQWUrGUX9NrZblGfkblVTWFrrptK7NjDZ7rMODSniAeijkT4nh51Yrpz1kZup1217YC00hpiec5lmkfzY493IVZUUuEZs7Zz7ma9tdyRnMbsh6qxX5V60nycxk48PBd9V9pU8LBLn9NF3t/qL45+sPA8fGoJ0J8F2nXSi8T6ob9hepNGskbB0YZUj/3n4VVaaeGa8ZKSyiM1z0w1pZyzJxcABM8t5iFB9M59K6rjulgj1Fvw63JCIfT90X7Q3Eu/nOe0I+GcY8Ku7I8YMJ32N53Mtl5tOuGtY40ws+CJZcdDgFRyBI4k9eVRKhbs+C3LXz2JLnyyk3d9JKd6SR3J72Yn51MklwUZTlLueTY0bpq4tyDFM6Y7gx3fwngaOKfJ1C2cO1jZ1C19F2RBcbqT/VI4LJjoO5sd3f3dKqW1beq4NbS6v4nyy5/9L3UJeEntF1qnkupIUkaOKJt0BCVLEfSLEc+OfDGKuVVrbkxdXqJuxxTwkbWzDWmYXSW8sjSRy5A3ySVYAsCCeODjGPEV5dWtuUd6LUT37JPKY4qqGuamlr0QQyyniI0ZvwgmvUsvBzOW2Ll9DnzSGsl1NIZHnkBJyArlVXwABwKvqEUsYPn56iyTy2xtbL9YZLuB1mO88RA3u9lIyCfHmKq3QUX0NbR3OyHzcoldcdZ47CHfYb0jcI06nqeijvNcVwc2S6i9VRy+RLaZ1tu7okyTMB9hCUUeGAePrmrka4xMWzU2T5ZDLIQcgkHrnj767ICd0PrleWxG5MzKPqSEup8OJyPQiuJVRkWK9VbDhjo1Q1jS/g7RRusDuyLnO63ge8HmKpzg4vBtUXK2O5Co2latvbXLSqpMMzFg3crHiynoc8R4HwNWqZ7lgydZQ4T3LhlOqUpn3FIVIZSVYciDgj1FOT1Np5RZdFa/X0GMS9ov2ZRvD38G+NRypiyzDWWx85GLqttHguSI5h2Ep4DJyjHoG7j4Gq86XHqjRo1sLOkujLvUJdFNte1iJcWiHCqA0uO9jxVfIDj5kdKtUQ/szK197z8NfsWlWTML5q7synnQSTOIFbiqlcvjqR9Xy51Xnek8Iv06CU1mTwe+ldlM6DMEqS/ut7Deh5fKkdQvJ1Z6fJdYvJ46o7P7o3Mb3EfZRRsHOWUlipyFAUnmRxPSll0dvQ80+jnvTmsJFv2q6wm2txDGcST5GRzVB9I+Gc499RUw3PLLetu2Q2rliTq4YhbtU9Qp71e1JEUPczDJbHPdXp41FO1R6FyjRytW59ESumtlc0aF4JBMQMlCu6x8uOCfCuY3pvqS2enySzF5F6wwcHgRzBqczi/7JdYjFP8A4Vz+jlzuZ+rJjP8AUBjzx1qC+GVuNDQX4lsfDLptW/Z0n3k/MKho7y5rvZf6EXV0wzc0ToyW5lWKFd527u4DvJPcB1ryUlFZZ3XXKyW2IwodkbbntXID9AmVz55zVf8AkfY0V6d06y6lH1k1emspezmHPijj6LjqD16ip4TUllFG6mVUsSI2CZkZXUlWUgqRzBHEGun1Ik2nlHRWqulxd2sU/ew9odGU7rD3g+mKz5x2ywfRU2fEgpCK1y/X7r+M/wAzV2vtRh6r3pfk2dn37Rtvvn8rV5b2M90nvROgqon0BDa5/qF1/Bk/Ka6h3Iiv9uX4ZzpWgfODV2J/RufNPk1VtR4NX07iRW9q960mkHQnhEqKB5qHJ/q+FSULEclfXzbtx9CtaH0ebieOFSAZGCgnkM99SSltWSrXBzkoryMufZGm77Fy2/8AvIN0nyByPjVZah/Q036dHHSRS9L6j3tu2DC0i9zRAuD6DiPUVNG2L8lKzSWwfGfwMzZhq7Ja27mYFXlYNud6qBgZ6HmcVXumpPoaejpdcPm5Zb7q1SVCkih0bgVYZB9KhTwW3FNYYv8ATWymFyWtpDEfsN7a+h+kPeasR1D8mfZ6fB9jwUrSmz6+g49l2q/aibe/p4N8KmV0WU56K2PjJWZIypIYFSOYIwR6VIVWmujPih4O3ZXrC1zbtHIcyQEDJ5sh+iT1IwR7utU7obXlG3ornZDD5Qo9Ybsy3U8h+tI3uyQPhirUFiKRk3S3WN/clNnmjFuL+JWGVTMjDrucQPLexXNssRJNHXvtWfHUf9UTfCgCgEXtWui+kHHdGiIPdvH4sau0LETD10s2lY0ba9rNFH/3HRPxMF/vUknhZK1cd0kvqdLWtusaKiDCqAFHQDhWc3k+kSSWEetD0RW1PRohv2KjAlRZMDqSyt8Vz61dpeYmHroKNvTz1KxYXBjljcHBR1YHyINSNZWCrB7ZJjq2ovvaMc9WjPvYVUp7za1rzQ/0I2rhhjc2L6OUQyz49pn3AegUAn4n4VV1D64Nf0+GIOQyKrmiVLaho0TWEjY9uLDqemCN7+nPwqWmWJFXWQ3VP7CIq6YI4Ni9yTbzIeSSZH8wGflVTULqbHp0swa+4uNcv1+6/jP8zVivtRnar3pfk2dn37Rtvvn8rV5b2M90nvROgqon0BDa5/qF1/Bk/Ka6h3Iiv9uX4ZzpWgfODV2J/RufNPk1VtR4NX03iRG7XtBMk4ulBMcgAc/ZdRgZ6ZAHurqifTaR6+lqW9cMX0blSCpIIOQRwIPWpzPTaeUX3QO1G4iAW4UTqPrfRk9Tyb3DzqCVCfBfq1849J9Riava5Wt57Mcm7Jj/AC3G63p3N6Gq8q5R5NCrU12dE+pYa4LAUAUAUBSNquiYXs3mZQJY8br8ickDdPUGpqZNSwUtbXF1uT5QkquGIMPYux/xMw7jFx/EKg1HCNH07uZR9LQlJ5VPNZHB9GNTReUijYsTa+5Ytl16ItIR73ASBkHmeI+Ix61HcswLGhmo2rPnoPeqRuhQBQCF2nQldIzZ+sFYeRUVepfyGFrVi5kFoS5EVzBIeSSxsfJWVj8q7ksxaIKpbZxf3OllbIyOIPKs4+kM0Ak9r92Hvgo/04lVvvEs/wAmFXKF8pi+oSTt/CKVBHvMqjmSB7zipn0KUVl4HbtOTd0Ww6GIe4gVTp7za1vsf8EfVwxBxbGbwNayxfWSTex4MB/cGqmoXzZNn0+Wa2vuMKoC+VvaJeiLR9wTzddweJc7vyJPpUlSzNFfVT21NnP9Xj58bexSM9jcN3F1A9B/zVXUco1/Tl8j/Ivdcv1+6/jP8zU9fajP1XvS/Js7Pv2jbffP5Wpb2M90nvROgqoH0BDa5/qF1/Bk/Ka6h3Iiv9uX4ZzpWgfODV2J/RufNPk1VtR4NX03iQyrm3WRSjqGRhhlIyCPKqyeDSaTWGLnWDZUjZa0fcP/AG5CSvkG4keuasR1D/sZ1vp6fWDwLzTWrV1af58TKv2h7SH+YcKsRnGXBn2UWV9yItWIIIOCORHAiuiFdBx7PNdBNAyXLjtIsDfPN1OcE9SMYPpVS2vD6GzpNVujib6ooun9fLueZmjmeKME9mqHd9nuJI4knxqaNMUupRt1lkpfK8I2tEbTLyLhIVnX98brfiXHxBryVEXwdV6+yPd1LPHtchx7VvIG8GUj31H/AB39S1/9GH0ZTdctdpb/AAm72UKnO4Dkse4se/HSpq6lAp6nVSt6cIqtSFQbexnRJSKW4YY7QhU8VXJJ8iTj+U1V1EsvBr+n1tRc35K1tW0KYLvtgP0c/EHu3xwYfI+tSUSzHBW11TjZu8MpcblSCCQQQQRzBHEGpiknh5Q2dXNqURQLdhlkHAuq7yt4kDiD5A1VnQ8/Ka1Wvi1ifJsaV2rW6DEEbyt1Ybi/H2vhXkaJPk6n6hBdqyaurG04zTrFcRqgkYKrITwY8ACD3E8M+Nezowso4p1+6W2S5PjbJoMsI7tRndHZyfdySp95I9RXunl/U89QqylNCpqyZQy9S9pKwxLDdhiE4JIoyd3uDDmcdRn+9V7KMvMTT0+uUY7bP+kzpnalbIh/w4eWQj2cqVQHxzxPkBXEaJPkms19aXy9WKG8unldpJDvO5JYnvJq2lhYRkSk5PLLLs20Gbm8RiP0cJDue7I+ivq3wBqO6W2JZ0dW+zPhDJ2rfs6T7yfmFVqO80dd7L/Qi6umGTGq2sEljOJU4g8HTuZenge8H/muZwUlgmoudUtyGtDtQsSm8xkVvsdmSc+Y9n41V+BI1Vr6msi7151xa/cKoKQJxVTzJ+03+1WK69hn6nVO54XBVgKkKh0DqDoY2tlGjDEjZd/Bm449BgehqjbLdLJ9Bpa/h1pPkUe0exMOkJ8jg5EinqGGT/VvD0q1U8wRk6yO25kHou+aCaOZPpRsGHp3evKu5LKwQVzcJKS8Dy0Pr7ZToGMywtj2kkO6QfAngw8RVKVUk+Dcr1dU1nOPyVbaJr3DJA1tbN2hfhI4HsheZAP1ieWeWM1LVU08sq6vVxcXCArKsmUOPY1YlLaSUj/Mf2fJRj55qpe/mwbPp8MVt/UretG0e6M7rbOIokYqPYVi2OG8d4HGegqSFMcdStfrrN7UOiRI6ubVSMLeJn/yRj8yf7e6uZ6f/JJT6h4sX7LPe6+6OMTb0okBB9js2JbwwV4etRqqeSzLV045yIuVgWJAwCTgdB3CrqMNtN9CW1d0LNc7/Y59jd3seO9j5GuJyUeSamqc87SZ1x1EntpGeJDLASSpQZZB9ll58Otc12prryTajRzg8xWUU2pSkFAFAXXVDZ/NcsHmUwwczng7+Cju8zUNlyXBd0+jlN5l0Q6rW2WNFRFCooAUDkAKpt5NqKUVhGlp/Q0d5C0Mo4HkRzVu5h4iuoycXlHFtUbI7ZCM1m1SuLJj2i70fdKoypHj9k+B+NXYWKRh3aadXPH1ICuyuFeguOoWqE1zPHKylIEZWLMMb26QwVeueHHpUNtiSx5Lml00pyUnwO26tlkRkdQyMCGU8iDzFUk8G20msMSmuOoM1qzPCplt+YI4sngw7wOvvxVyu1S6PkxdRo5VvMeqKZUxSCgJnV3Vi4vWAiT2c+1I3BF9e8+AridijyT06edr6IemrGgI7KERR8Tzdzzdup/sKpTm5PLNymmNUdqIbav+zpPvJ+YV3T3kGu9l/oRdXTDN7/4mbsBcBCYclSw4gEYzn7PPnXm5ZwSfClt346GjXpGfSKSQACSeAA4knoB30CWeBnbPdQWDrc3a4C8Y4jzJ7mYd2OYFVrbvETU0mjae+f8AwalVjUKtr5qmL+IFSFnj/wAtjyI70Pgevcakrs2MranTq6P3QkNKaLltn3Jo2jbxHA+IPIjyq7GSl1RhzrlB4kjTr04CgLPqnqXPesp3THB9aRhjI/dH1j8KjnaolqjSzteeEPXR9kkEaRRjdRAFUeA+Z781SbbeWbkYqKUUKLXnUGaKV5rdTJCxLFV4uhPEjd716EVartTWGZOp0clJyh1RQWGCQeBHMHmKnM/GDFAb2iNETXT9nAhdu/HIeJPICvJSUV1JK6pWPEUPfUzVtbG3EeQ0je1Iw5Fug8ByFUbJ7nk3dPQqoY8k/XBOR99oS2mOZYIpD1aNSffjNeqUlwyOVUJcpEc2pFgf+mT0yPka6+LP6nH8Wr/KN2w1dtYDmK3iRh9YIN78R4/GvHOT5Z1GmuPCRKVyShQBQGGUEYIyKAhLnU+xkOWtYs/uruflxXfxJfUhenqf9UellqtZxHKW0QI5EoGI8i2SKOcn5EaK48RRMCuCYKAKAib/AFZtJjvSW8TMebbgDHzIwTXSnJcMilRXLq4o17fU2xQ5FrF/Mu/8GzXvxJfU5WmqX9UTkcYUAKAAOQAwB6VwTJYPqh6U/av+zpPvJ+YVLT3lPXey/wBCLq6YY7NkIzo8g8R2r/Jap395t6D2v2Td1qfYyHLWsWf3V3Py4rhWSXknenqfVxRt6N0BbW5zDBHG32gg3vxc68c5PlnUKoQ7USVckgUAUB43Vqkq7siLIp5q6hh7jwom1weSipLDWSFl1KsGOTax+gK/AEV38Sf1If41X+UbFnqrZxHKW0QI5EoGI8ic4rxzk/J7GiuPEUS4FckxmgCgI7SGgrafjNBFIerIC34uddKTXDI51Qn3JGgmpNgDkWsfrkj3E4r34k/qcfxqv8omrW1SJd2NFjUclRQoHoOFctt8kyiorCR7V4ehQBQBQBQBQBQBQBQBQBQBQBQBQBQBQBQBQFQ2rD/86TwZPzCpae8p672X+hFVeMMd2yEf/Q85Xx/SKpX95t6D2v2XaoS6FAFAFAFAFAFAFAFAFAFAFAFAFAFAFAFAFAFAFAFAFAFAFAFAFAFAFAFAFAFAFAa9/ZpNG8Ug3kcEMPA16nh5RzKKksMRE+gIxpEWoL9mXC5yN7B8cY+FXVN7NxhOmPxtngeui7CO3iSKJd1EGFHxJ8STknzqk228s3YQUIqMeDarw6CgCgCgCgCgCgCgCgCgCgC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38" y="533400"/>
            <a:ext cx="276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5031" y="5855732"/>
            <a:ext cx="1955530" cy="849868"/>
            <a:chOff x="188714" y="1607403"/>
            <a:chExt cx="1487686" cy="533400"/>
          </a:xfrm>
        </p:grpSpPr>
        <p:sp>
          <p:nvSpPr>
            <p:cNvPr id="9" name="Rounded Rectangle 8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TextBox 173"/>
            <p:cNvSpPr txBox="1"/>
            <p:nvPr/>
          </p:nvSpPr>
          <p:spPr>
            <a:xfrm>
              <a:off x="188714" y="1637210"/>
              <a:ext cx="1487686" cy="4636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Естественно-технические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науки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baseline="0" dirty="0" smtClean="0">
                  <a:solidFill>
                    <a:schemeClr val="bg1"/>
                  </a:solidFill>
                </a:rPr>
                <a:t>6600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82962" y="5855732"/>
            <a:ext cx="1904999" cy="849868"/>
            <a:chOff x="188714" y="1607403"/>
            <a:chExt cx="1487686" cy="533400"/>
          </a:xfrm>
        </p:grpSpPr>
        <p:sp>
          <p:nvSpPr>
            <p:cNvPr id="12" name="Rounded Rectangle 11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TextBox 176"/>
            <p:cNvSpPr txBox="1"/>
            <p:nvPr/>
          </p:nvSpPr>
          <p:spPr>
            <a:xfrm>
              <a:off x="188714" y="1607403"/>
              <a:ext cx="1487686" cy="46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chemeClr val="bg1"/>
                  </a:solidFill>
                </a:rPr>
                <a:t>Медицина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schemeClr val="bg1"/>
                  </a:solidFill>
                </a:rPr>
                <a:t>6300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40686" y="5855732"/>
            <a:ext cx="1955529" cy="849868"/>
            <a:chOff x="188714" y="1607403"/>
            <a:chExt cx="1487686" cy="533400"/>
          </a:xfrm>
        </p:grpSpPr>
        <p:sp>
          <p:nvSpPr>
            <p:cNvPr id="15" name="Rounded Rectangle 14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TextBox 179"/>
            <p:cNvSpPr txBox="1"/>
            <p:nvPr/>
          </p:nvSpPr>
          <p:spPr>
            <a:xfrm>
              <a:off x="188714" y="1607403"/>
              <a:ext cx="1487686" cy="46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Биология и смежные науки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schemeClr val="bg1"/>
                  </a:solidFill>
                </a:rPr>
                <a:t>4050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09557" y="5855732"/>
            <a:ext cx="1877410" cy="849868"/>
            <a:chOff x="188714" y="1607403"/>
            <a:chExt cx="1487686" cy="533400"/>
          </a:xfrm>
        </p:grpSpPr>
        <p:sp>
          <p:nvSpPr>
            <p:cNvPr id="18" name="Rounded Rectangle 17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TextBox 182"/>
            <p:cNvSpPr txBox="1"/>
            <p:nvPr/>
          </p:nvSpPr>
          <p:spPr>
            <a:xfrm>
              <a:off x="188714" y="1607403"/>
              <a:ext cx="1487686" cy="46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chemeClr val="bg1"/>
                  </a:solidFill>
                </a:rPr>
                <a:t>Гуманитарные науки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6350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4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14863"/>
          </a:xfrm>
        </p:spPr>
        <p:txBody>
          <a:bodyPr>
            <a:normAutofit fontScale="92500"/>
          </a:bodyPr>
          <a:lstStyle/>
          <a:p>
            <a:pPr indent="-342900">
              <a:defRPr/>
            </a:pPr>
            <a:r>
              <a:rPr lang="ru-RU" sz="2400" dirty="0" smtClean="0"/>
              <a:t>Реферативная база данных: ресурс, который не содержит полных текстов, но предоставляет ссылки на них</a:t>
            </a:r>
          </a:p>
          <a:p>
            <a:pPr indent="-342900">
              <a:defRPr/>
            </a:pPr>
            <a:r>
              <a:rPr lang="ru-RU" sz="2400" dirty="0" smtClean="0"/>
              <a:t>Для статей имеются библиографические описания, аннотации и списки цитируемой литературы</a:t>
            </a:r>
          </a:p>
          <a:p>
            <a:pPr indent="-342900">
              <a:defRPr/>
            </a:pPr>
            <a:r>
              <a:rPr lang="ru-RU" sz="2400" dirty="0" smtClean="0"/>
              <a:t>Функциональность позволяет искать все статьи, ссылающиеся на данную статью</a:t>
            </a:r>
          </a:p>
          <a:p>
            <a:pPr indent="-342900">
              <a:defRPr/>
            </a:pPr>
            <a:r>
              <a:rPr lang="ru-RU" sz="2400" dirty="0" smtClean="0"/>
              <a:t>Доступна сортировка по количеству цитирований статьи (от наиболее цитируемых к наименее)</a:t>
            </a:r>
          </a:p>
          <a:p>
            <a:pPr indent="-342900">
              <a:defRPr/>
            </a:pPr>
            <a:r>
              <a:rPr lang="ru-RU" sz="2400" dirty="0" smtClean="0"/>
              <a:t>Базовый пакет для анализа цитирований</a:t>
            </a:r>
          </a:p>
          <a:p>
            <a:pPr indent="-342900">
              <a:defRPr/>
            </a:pPr>
            <a:r>
              <a:rPr lang="ru-RU" sz="2400" dirty="0" smtClean="0"/>
              <a:t>Поисковый механизм позволяющий мгновенно получить и проанализировать результаты научной работы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868461"/>
            <a:ext cx="2209799" cy="6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itle 1"/>
          <p:cNvSpPr>
            <a:spLocks noGrp="1"/>
          </p:cNvSpPr>
          <p:nvPr>
            <p:ph type="title"/>
          </p:nvPr>
        </p:nvSpPr>
        <p:spPr>
          <a:xfrm>
            <a:off x="228601" y="457200"/>
            <a:ext cx="8396288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3600" dirty="0"/>
              <a:t/>
            </a:r>
            <a:br>
              <a:rPr lang="ru-RU" altLang="en-US" sz="3600" dirty="0"/>
            </a:br>
            <a:r>
              <a:rPr lang="ru-RU" altLang="en-US" sz="3100" dirty="0" smtClean="0"/>
              <a:t>Новые участники научной гонки</a:t>
            </a:r>
            <a:endParaRPr lang="en-GB" altLang="en-US" sz="3100" dirty="0" smtClean="0"/>
          </a:p>
        </p:txBody>
      </p:sp>
      <p:pic>
        <p:nvPicPr>
          <p:cNvPr id="14338" name="Picture 2" descr="C:\Users\lokteva\Documents\Shift_Elsevier\932b31aea76f4233b7d7587a528f9e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990600"/>
            <a:ext cx="9144000" cy="51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4"/>
          <p:cNvGrpSpPr>
            <a:grpSpLocks/>
          </p:cNvGrpSpPr>
          <p:nvPr/>
        </p:nvGrpSpPr>
        <p:grpSpPr bwMode="auto">
          <a:xfrm>
            <a:off x="564765" y="1807282"/>
            <a:ext cx="7396162" cy="4254126"/>
            <a:chOff x="717" y="940"/>
            <a:chExt cx="4326" cy="2371"/>
          </a:xfrm>
          <a:solidFill>
            <a:schemeClr val="accent5"/>
          </a:solidFill>
        </p:grpSpPr>
        <p:sp>
          <p:nvSpPr>
            <p:cNvPr id="156688" name="Freeform 16"/>
            <p:cNvSpPr>
              <a:spLocks/>
            </p:cNvSpPr>
            <p:nvPr/>
          </p:nvSpPr>
          <p:spPr bwMode="auto">
            <a:xfrm>
              <a:off x="1306" y="1496"/>
              <a:ext cx="224" cy="162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6" y="97"/>
                </a:cxn>
                <a:cxn ang="0">
                  <a:pos x="9" y="114"/>
                </a:cxn>
                <a:cxn ang="0">
                  <a:pos x="25" y="121"/>
                </a:cxn>
                <a:cxn ang="0">
                  <a:pos x="65" y="121"/>
                </a:cxn>
                <a:cxn ang="0">
                  <a:pos x="81" y="139"/>
                </a:cxn>
                <a:cxn ang="0">
                  <a:pos x="65" y="146"/>
                </a:cxn>
                <a:cxn ang="0">
                  <a:pos x="25" y="146"/>
                </a:cxn>
                <a:cxn ang="0">
                  <a:pos x="34" y="170"/>
                </a:cxn>
                <a:cxn ang="0">
                  <a:pos x="49" y="177"/>
                </a:cxn>
                <a:cxn ang="0">
                  <a:pos x="65" y="177"/>
                </a:cxn>
                <a:cxn ang="0">
                  <a:pos x="74" y="202"/>
                </a:cxn>
                <a:cxn ang="0">
                  <a:pos x="114" y="195"/>
                </a:cxn>
                <a:cxn ang="0">
                  <a:pos x="155" y="177"/>
                </a:cxn>
                <a:cxn ang="0">
                  <a:pos x="162" y="170"/>
                </a:cxn>
                <a:cxn ang="0">
                  <a:pos x="196" y="195"/>
                </a:cxn>
                <a:cxn ang="0">
                  <a:pos x="211" y="186"/>
                </a:cxn>
                <a:cxn ang="0">
                  <a:pos x="220" y="177"/>
                </a:cxn>
                <a:cxn ang="0">
                  <a:pos x="220" y="162"/>
                </a:cxn>
                <a:cxn ang="0">
                  <a:pos x="227" y="162"/>
                </a:cxn>
                <a:cxn ang="0">
                  <a:pos x="236" y="146"/>
                </a:cxn>
                <a:cxn ang="0">
                  <a:pos x="196" y="121"/>
                </a:cxn>
                <a:cxn ang="0">
                  <a:pos x="180" y="114"/>
                </a:cxn>
                <a:cxn ang="0">
                  <a:pos x="180" y="89"/>
                </a:cxn>
                <a:cxn ang="0">
                  <a:pos x="171" y="49"/>
                </a:cxn>
                <a:cxn ang="0">
                  <a:pos x="186" y="8"/>
                </a:cxn>
                <a:cxn ang="0">
                  <a:pos x="180" y="0"/>
                </a:cxn>
                <a:cxn ang="0">
                  <a:pos x="155" y="0"/>
                </a:cxn>
                <a:cxn ang="0">
                  <a:pos x="139" y="40"/>
                </a:cxn>
                <a:cxn ang="0">
                  <a:pos x="121" y="33"/>
                </a:cxn>
                <a:cxn ang="0">
                  <a:pos x="106" y="33"/>
                </a:cxn>
                <a:cxn ang="0">
                  <a:pos x="89" y="25"/>
                </a:cxn>
                <a:cxn ang="0">
                  <a:pos x="74" y="40"/>
                </a:cxn>
                <a:cxn ang="0">
                  <a:pos x="65" y="15"/>
                </a:cxn>
                <a:cxn ang="0">
                  <a:pos x="49" y="15"/>
                </a:cxn>
                <a:cxn ang="0">
                  <a:pos x="9" y="49"/>
                </a:cxn>
                <a:cxn ang="0">
                  <a:pos x="9" y="56"/>
                </a:cxn>
                <a:cxn ang="0">
                  <a:pos x="0" y="74"/>
                </a:cxn>
                <a:cxn ang="0">
                  <a:pos x="0" y="89"/>
                </a:cxn>
              </a:cxnLst>
              <a:rect l="0" t="0" r="r" b="b"/>
              <a:pathLst>
                <a:path w="237" h="203">
                  <a:moveTo>
                    <a:pt x="0" y="89"/>
                  </a:moveTo>
                  <a:lnTo>
                    <a:pt x="16" y="97"/>
                  </a:lnTo>
                  <a:lnTo>
                    <a:pt x="9" y="114"/>
                  </a:lnTo>
                  <a:lnTo>
                    <a:pt x="25" y="121"/>
                  </a:lnTo>
                  <a:lnTo>
                    <a:pt x="65" y="121"/>
                  </a:lnTo>
                  <a:lnTo>
                    <a:pt x="81" y="139"/>
                  </a:lnTo>
                  <a:lnTo>
                    <a:pt x="65" y="146"/>
                  </a:lnTo>
                  <a:lnTo>
                    <a:pt x="25" y="146"/>
                  </a:lnTo>
                  <a:lnTo>
                    <a:pt x="34" y="170"/>
                  </a:lnTo>
                  <a:lnTo>
                    <a:pt x="49" y="177"/>
                  </a:lnTo>
                  <a:lnTo>
                    <a:pt x="65" y="177"/>
                  </a:lnTo>
                  <a:lnTo>
                    <a:pt x="74" y="202"/>
                  </a:lnTo>
                  <a:lnTo>
                    <a:pt x="114" y="195"/>
                  </a:lnTo>
                  <a:lnTo>
                    <a:pt x="155" y="177"/>
                  </a:lnTo>
                  <a:lnTo>
                    <a:pt x="162" y="170"/>
                  </a:lnTo>
                  <a:lnTo>
                    <a:pt x="196" y="195"/>
                  </a:lnTo>
                  <a:lnTo>
                    <a:pt x="211" y="186"/>
                  </a:lnTo>
                  <a:lnTo>
                    <a:pt x="220" y="177"/>
                  </a:lnTo>
                  <a:lnTo>
                    <a:pt x="220" y="162"/>
                  </a:lnTo>
                  <a:lnTo>
                    <a:pt x="227" y="162"/>
                  </a:lnTo>
                  <a:lnTo>
                    <a:pt x="236" y="146"/>
                  </a:lnTo>
                  <a:lnTo>
                    <a:pt x="196" y="121"/>
                  </a:lnTo>
                  <a:lnTo>
                    <a:pt x="180" y="114"/>
                  </a:lnTo>
                  <a:lnTo>
                    <a:pt x="180" y="89"/>
                  </a:lnTo>
                  <a:lnTo>
                    <a:pt x="171" y="49"/>
                  </a:lnTo>
                  <a:lnTo>
                    <a:pt x="186" y="8"/>
                  </a:lnTo>
                  <a:lnTo>
                    <a:pt x="180" y="0"/>
                  </a:lnTo>
                  <a:lnTo>
                    <a:pt x="155" y="0"/>
                  </a:lnTo>
                  <a:lnTo>
                    <a:pt x="139" y="40"/>
                  </a:lnTo>
                  <a:lnTo>
                    <a:pt x="121" y="33"/>
                  </a:lnTo>
                  <a:lnTo>
                    <a:pt x="106" y="33"/>
                  </a:lnTo>
                  <a:lnTo>
                    <a:pt x="89" y="25"/>
                  </a:lnTo>
                  <a:lnTo>
                    <a:pt x="74" y="40"/>
                  </a:lnTo>
                  <a:lnTo>
                    <a:pt x="65" y="15"/>
                  </a:lnTo>
                  <a:lnTo>
                    <a:pt x="49" y="15"/>
                  </a:lnTo>
                  <a:lnTo>
                    <a:pt x="9" y="49"/>
                  </a:lnTo>
                  <a:lnTo>
                    <a:pt x="9" y="56"/>
                  </a:lnTo>
                  <a:lnTo>
                    <a:pt x="0" y="74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89" name="Freeform 17"/>
            <p:cNvSpPr>
              <a:spLocks/>
            </p:cNvSpPr>
            <p:nvPr/>
          </p:nvSpPr>
          <p:spPr bwMode="auto">
            <a:xfrm>
              <a:off x="1658" y="1488"/>
              <a:ext cx="347" cy="331"/>
            </a:xfrm>
            <a:custGeom>
              <a:avLst/>
              <a:gdLst/>
              <a:ahLst/>
              <a:cxnLst>
                <a:cxn ang="0">
                  <a:pos x="34" y="148"/>
                </a:cxn>
                <a:cxn ang="0">
                  <a:pos x="99" y="163"/>
                </a:cxn>
                <a:cxn ang="0">
                  <a:pos x="131" y="171"/>
                </a:cxn>
                <a:cxn ang="0">
                  <a:pos x="146" y="148"/>
                </a:cxn>
                <a:cxn ang="0">
                  <a:pos x="179" y="186"/>
                </a:cxn>
                <a:cxn ang="0">
                  <a:pos x="187" y="195"/>
                </a:cxn>
                <a:cxn ang="0">
                  <a:pos x="211" y="226"/>
                </a:cxn>
                <a:cxn ang="0">
                  <a:pos x="196" y="292"/>
                </a:cxn>
                <a:cxn ang="0">
                  <a:pos x="196" y="317"/>
                </a:cxn>
                <a:cxn ang="0">
                  <a:pos x="155" y="325"/>
                </a:cxn>
                <a:cxn ang="0">
                  <a:pos x="146" y="350"/>
                </a:cxn>
                <a:cxn ang="0">
                  <a:pos x="179" y="341"/>
                </a:cxn>
                <a:cxn ang="0">
                  <a:pos x="227" y="365"/>
                </a:cxn>
                <a:cxn ang="0">
                  <a:pos x="261" y="397"/>
                </a:cxn>
                <a:cxn ang="0">
                  <a:pos x="301" y="413"/>
                </a:cxn>
                <a:cxn ang="0">
                  <a:pos x="268" y="373"/>
                </a:cxn>
                <a:cxn ang="0">
                  <a:pos x="310" y="390"/>
                </a:cxn>
                <a:cxn ang="0">
                  <a:pos x="326" y="365"/>
                </a:cxn>
                <a:cxn ang="0">
                  <a:pos x="317" y="341"/>
                </a:cxn>
                <a:cxn ang="0">
                  <a:pos x="285" y="300"/>
                </a:cxn>
                <a:cxn ang="0">
                  <a:pos x="310" y="300"/>
                </a:cxn>
                <a:cxn ang="0">
                  <a:pos x="333" y="325"/>
                </a:cxn>
                <a:cxn ang="0">
                  <a:pos x="350" y="308"/>
                </a:cxn>
                <a:cxn ang="0">
                  <a:pos x="317" y="226"/>
                </a:cxn>
                <a:cxn ang="0">
                  <a:pos x="276" y="211"/>
                </a:cxn>
                <a:cxn ang="0">
                  <a:pos x="293" y="186"/>
                </a:cxn>
                <a:cxn ang="0">
                  <a:pos x="285" y="163"/>
                </a:cxn>
                <a:cxn ang="0">
                  <a:pos x="251" y="130"/>
                </a:cxn>
                <a:cxn ang="0">
                  <a:pos x="220" y="98"/>
                </a:cxn>
                <a:cxn ang="0">
                  <a:pos x="196" y="58"/>
                </a:cxn>
                <a:cxn ang="0">
                  <a:pos x="155" y="49"/>
                </a:cxn>
                <a:cxn ang="0">
                  <a:pos x="122" y="58"/>
                </a:cxn>
                <a:cxn ang="0">
                  <a:pos x="114" y="49"/>
                </a:cxn>
                <a:cxn ang="0">
                  <a:pos x="106" y="9"/>
                </a:cxn>
                <a:cxn ang="0">
                  <a:pos x="90" y="0"/>
                </a:cxn>
                <a:cxn ang="0">
                  <a:pos x="49" y="74"/>
                </a:cxn>
                <a:cxn ang="0">
                  <a:pos x="40" y="83"/>
                </a:cxn>
                <a:cxn ang="0">
                  <a:pos x="59" y="17"/>
                </a:cxn>
                <a:cxn ang="0">
                  <a:pos x="34" y="0"/>
                </a:cxn>
                <a:cxn ang="0">
                  <a:pos x="0" y="65"/>
                </a:cxn>
              </a:cxnLst>
              <a:rect l="0" t="0" r="r" b="b"/>
              <a:pathLst>
                <a:path w="367" h="414">
                  <a:moveTo>
                    <a:pt x="0" y="89"/>
                  </a:moveTo>
                  <a:lnTo>
                    <a:pt x="34" y="148"/>
                  </a:lnTo>
                  <a:lnTo>
                    <a:pt x="49" y="155"/>
                  </a:lnTo>
                  <a:lnTo>
                    <a:pt x="99" y="163"/>
                  </a:lnTo>
                  <a:lnTo>
                    <a:pt x="106" y="163"/>
                  </a:lnTo>
                  <a:lnTo>
                    <a:pt x="131" y="171"/>
                  </a:lnTo>
                  <a:lnTo>
                    <a:pt x="139" y="171"/>
                  </a:lnTo>
                  <a:lnTo>
                    <a:pt x="146" y="148"/>
                  </a:lnTo>
                  <a:lnTo>
                    <a:pt x="155" y="163"/>
                  </a:lnTo>
                  <a:lnTo>
                    <a:pt x="179" y="186"/>
                  </a:lnTo>
                  <a:lnTo>
                    <a:pt x="171" y="204"/>
                  </a:lnTo>
                  <a:lnTo>
                    <a:pt x="187" y="195"/>
                  </a:lnTo>
                  <a:lnTo>
                    <a:pt x="196" y="211"/>
                  </a:lnTo>
                  <a:lnTo>
                    <a:pt x="211" y="226"/>
                  </a:lnTo>
                  <a:lnTo>
                    <a:pt x="220" y="251"/>
                  </a:lnTo>
                  <a:lnTo>
                    <a:pt x="196" y="292"/>
                  </a:lnTo>
                  <a:lnTo>
                    <a:pt x="202" y="308"/>
                  </a:lnTo>
                  <a:lnTo>
                    <a:pt x="196" y="317"/>
                  </a:lnTo>
                  <a:lnTo>
                    <a:pt x="155" y="308"/>
                  </a:lnTo>
                  <a:lnTo>
                    <a:pt x="155" y="325"/>
                  </a:lnTo>
                  <a:lnTo>
                    <a:pt x="146" y="325"/>
                  </a:lnTo>
                  <a:lnTo>
                    <a:pt x="146" y="350"/>
                  </a:lnTo>
                  <a:lnTo>
                    <a:pt x="171" y="350"/>
                  </a:lnTo>
                  <a:lnTo>
                    <a:pt x="179" y="341"/>
                  </a:lnTo>
                  <a:lnTo>
                    <a:pt x="196" y="341"/>
                  </a:lnTo>
                  <a:lnTo>
                    <a:pt x="227" y="365"/>
                  </a:lnTo>
                  <a:lnTo>
                    <a:pt x="227" y="373"/>
                  </a:lnTo>
                  <a:lnTo>
                    <a:pt x="261" y="397"/>
                  </a:lnTo>
                  <a:lnTo>
                    <a:pt x="276" y="407"/>
                  </a:lnTo>
                  <a:lnTo>
                    <a:pt x="301" y="413"/>
                  </a:lnTo>
                  <a:lnTo>
                    <a:pt x="301" y="407"/>
                  </a:lnTo>
                  <a:lnTo>
                    <a:pt x="268" y="373"/>
                  </a:lnTo>
                  <a:lnTo>
                    <a:pt x="268" y="357"/>
                  </a:lnTo>
                  <a:lnTo>
                    <a:pt x="310" y="390"/>
                  </a:lnTo>
                  <a:lnTo>
                    <a:pt x="326" y="390"/>
                  </a:lnTo>
                  <a:lnTo>
                    <a:pt x="326" y="365"/>
                  </a:lnTo>
                  <a:lnTo>
                    <a:pt x="317" y="357"/>
                  </a:lnTo>
                  <a:lnTo>
                    <a:pt x="317" y="341"/>
                  </a:lnTo>
                  <a:lnTo>
                    <a:pt x="293" y="317"/>
                  </a:lnTo>
                  <a:lnTo>
                    <a:pt x="285" y="300"/>
                  </a:lnTo>
                  <a:lnTo>
                    <a:pt x="293" y="285"/>
                  </a:lnTo>
                  <a:lnTo>
                    <a:pt x="310" y="300"/>
                  </a:lnTo>
                  <a:lnTo>
                    <a:pt x="317" y="317"/>
                  </a:lnTo>
                  <a:lnTo>
                    <a:pt x="333" y="325"/>
                  </a:lnTo>
                  <a:lnTo>
                    <a:pt x="333" y="308"/>
                  </a:lnTo>
                  <a:lnTo>
                    <a:pt x="350" y="308"/>
                  </a:lnTo>
                  <a:lnTo>
                    <a:pt x="366" y="276"/>
                  </a:lnTo>
                  <a:lnTo>
                    <a:pt x="317" y="226"/>
                  </a:lnTo>
                  <a:lnTo>
                    <a:pt x="293" y="226"/>
                  </a:lnTo>
                  <a:lnTo>
                    <a:pt x="276" y="211"/>
                  </a:lnTo>
                  <a:lnTo>
                    <a:pt x="276" y="195"/>
                  </a:lnTo>
                  <a:lnTo>
                    <a:pt x="293" y="186"/>
                  </a:lnTo>
                  <a:lnTo>
                    <a:pt x="276" y="171"/>
                  </a:lnTo>
                  <a:lnTo>
                    <a:pt x="285" y="163"/>
                  </a:lnTo>
                  <a:lnTo>
                    <a:pt x="276" y="139"/>
                  </a:lnTo>
                  <a:lnTo>
                    <a:pt x="251" y="130"/>
                  </a:lnTo>
                  <a:lnTo>
                    <a:pt x="236" y="106"/>
                  </a:lnTo>
                  <a:lnTo>
                    <a:pt x="220" y="98"/>
                  </a:lnTo>
                  <a:lnTo>
                    <a:pt x="202" y="89"/>
                  </a:lnTo>
                  <a:lnTo>
                    <a:pt x="196" y="58"/>
                  </a:lnTo>
                  <a:lnTo>
                    <a:pt x="179" y="58"/>
                  </a:lnTo>
                  <a:lnTo>
                    <a:pt x="155" y="49"/>
                  </a:lnTo>
                  <a:lnTo>
                    <a:pt x="139" y="58"/>
                  </a:lnTo>
                  <a:lnTo>
                    <a:pt x="122" y="58"/>
                  </a:lnTo>
                  <a:lnTo>
                    <a:pt x="106" y="74"/>
                  </a:lnTo>
                  <a:lnTo>
                    <a:pt x="114" y="49"/>
                  </a:lnTo>
                  <a:lnTo>
                    <a:pt x="106" y="34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59" y="42"/>
                  </a:lnTo>
                  <a:lnTo>
                    <a:pt x="49" y="74"/>
                  </a:lnTo>
                  <a:lnTo>
                    <a:pt x="59" y="98"/>
                  </a:lnTo>
                  <a:lnTo>
                    <a:pt x="40" y="83"/>
                  </a:lnTo>
                  <a:lnTo>
                    <a:pt x="40" y="42"/>
                  </a:lnTo>
                  <a:lnTo>
                    <a:pt x="59" y="17"/>
                  </a:lnTo>
                  <a:lnTo>
                    <a:pt x="74" y="0"/>
                  </a:lnTo>
                  <a:lnTo>
                    <a:pt x="34" y="0"/>
                  </a:lnTo>
                  <a:lnTo>
                    <a:pt x="9" y="34"/>
                  </a:lnTo>
                  <a:lnTo>
                    <a:pt x="0" y="6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0" name="Freeform 18"/>
            <p:cNvSpPr>
              <a:spLocks/>
            </p:cNvSpPr>
            <p:nvPr/>
          </p:nvSpPr>
          <p:spPr bwMode="auto">
            <a:xfrm>
              <a:off x="1239" y="2045"/>
              <a:ext cx="696" cy="316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420" y="32"/>
                </a:cxn>
                <a:cxn ang="0">
                  <a:pos x="429" y="48"/>
                </a:cxn>
                <a:cxn ang="0">
                  <a:pos x="461" y="56"/>
                </a:cxn>
                <a:cxn ang="0">
                  <a:pos x="504" y="56"/>
                </a:cxn>
                <a:cxn ang="0">
                  <a:pos x="519" y="72"/>
                </a:cxn>
                <a:cxn ang="0">
                  <a:pos x="479" y="88"/>
                </a:cxn>
                <a:cxn ang="0">
                  <a:pos x="470" y="145"/>
                </a:cxn>
                <a:cxn ang="0">
                  <a:pos x="485" y="103"/>
                </a:cxn>
                <a:cxn ang="0">
                  <a:pos x="504" y="72"/>
                </a:cxn>
                <a:cxn ang="0">
                  <a:pos x="519" y="113"/>
                </a:cxn>
                <a:cxn ang="0">
                  <a:pos x="544" y="122"/>
                </a:cxn>
                <a:cxn ang="0">
                  <a:pos x="551" y="145"/>
                </a:cxn>
                <a:cxn ang="0">
                  <a:pos x="616" y="113"/>
                </a:cxn>
                <a:cxn ang="0">
                  <a:pos x="672" y="88"/>
                </a:cxn>
                <a:cxn ang="0">
                  <a:pos x="713" y="48"/>
                </a:cxn>
                <a:cxn ang="0">
                  <a:pos x="730" y="72"/>
                </a:cxn>
                <a:cxn ang="0">
                  <a:pos x="730" y="97"/>
                </a:cxn>
                <a:cxn ang="0">
                  <a:pos x="690" y="145"/>
                </a:cxn>
                <a:cxn ang="0">
                  <a:pos x="672" y="145"/>
                </a:cxn>
                <a:cxn ang="0">
                  <a:pos x="641" y="194"/>
                </a:cxn>
                <a:cxn ang="0">
                  <a:pos x="624" y="218"/>
                </a:cxn>
                <a:cxn ang="0">
                  <a:pos x="616" y="178"/>
                </a:cxn>
                <a:cxn ang="0">
                  <a:pos x="624" y="242"/>
                </a:cxn>
                <a:cxn ang="0">
                  <a:pos x="559" y="299"/>
                </a:cxn>
                <a:cxn ang="0">
                  <a:pos x="567" y="396"/>
                </a:cxn>
                <a:cxn ang="0">
                  <a:pos x="535" y="371"/>
                </a:cxn>
                <a:cxn ang="0">
                  <a:pos x="504" y="331"/>
                </a:cxn>
                <a:cxn ang="0">
                  <a:pos x="445" y="331"/>
                </a:cxn>
                <a:cxn ang="0">
                  <a:pos x="420" y="331"/>
                </a:cxn>
                <a:cxn ang="0">
                  <a:pos x="348" y="364"/>
                </a:cxn>
                <a:cxn ang="0">
                  <a:pos x="292" y="331"/>
                </a:cxn>
                <a:cxn ang="0">
                  <a:pos x="268" y="339"/>
                </a:cxn>
                <a:cxn ang="0">
                  <a:pos x="234" y="299"/>
                </a:cxn>
                <a:cxn ang="0">
                  <a:pos x="97" y="290"/>
                </a:cxn>
                <a:cxn ang="0">
                  <a:pos x="81" y="267"/>
                </a:cxn>
                <a:cxn ang="0">
                  <a:pos x="32" y="234"/>
                </a:cxn>
                <a:cxn ang="0">
                  <a:pos x="24" y="210"/>
                </a:cxn>
                <a:cxn ang="0">
                  <a:pos x="24" y="202"/>
                </a:cxn>
                <a:cxn ang="0">
                  <a:pos x="0" y="169"/>
                </a:cxn>
                <a:cxn ang="0">
                  <a:pos x="7" y="63"/>
                </a:cxn>
                <a:cxn ang="0">
                  <a:pos x="16" y="40"/>
                </a:cxn>
              </a:cxnLst>
              <a:rect l="0" t="0" r="r" b="b"/>
              <a:pathLst>
                <a:path w="738" h="396">
                  <a:moveTo>
                    <a:pt x="24" y="8"/>
                  </a:moveTo>
                  <a:lnTo>
                    <a:pt x="373" y="8"/>
                  </a:lnTo>
                  <a:lnTo>
                    <a:pt x="380" y="0"/>
                  </a:lnTo>
                  <a:lnTo>
                    <a:pt x="389" y="16"/>
                  </a:lnTo>
                  <a:lnTo>
                    <a:pt x="405" y="16"/>
                  </a:lnTo>
                  <a:lnTo>
                    <a:pt x="420" y="32"/>
                  </a:lnTo>
                  <a:lnTo>
                    <a:pt x="445" y="32"/>
                  </a:lnTo>
                  <a:lnTo>
                    <a:pt x="414" y="56"/>
                  </a:lnTo>
                  <a:lnTo>
                    <a:pt x="429" y="48"/>
                  </a:lnTo>
                  <a:lnTo>
                    <a:pt x="438" y="56"/>
                  </a:lnTo>
                  <a:lnTo>
                    <a:pt x="461" y="48"/>
                  </a:lnTo>
                  <a:lnTo>
                    <a:pt x="461" y="56"/>
                  </a:lnTo>
                  <a:lnTo>
                    <a:pt x="470" y="48"/>
                  </a:lnTo>
                  <a:lnTo>
                    <a:pt x="479" y="56"/>
                  </a:lnTo>
                  <a:lnTo>
                    <a:pt x="504" y="56"/>
                  </a:lnTo>
                  <a:lnTo>
                    <a:pt x="510" y="56"/>
                  </a:lnTo>
                  <a:lnTo>
                    <a:pt x="519" y="63"/>
                  </a:lnTo>
                  <a:lnTo>
                    <a:pt x="519" y="72"/>
                  </a:lnTo>
                  <a:lnTo>
                    <a:pt x="479" y="72"/>
                  </a:lnTo>
                  <a:lnTo>
                    <a:pt x="470" y="97"/>
                  </a:lnTo>
                  <a:lnTo>
                    <a:pt x="479" y="88"/>
                  </a:lnTo>
                  <a:lnTo>
                    <a:pt x="470" y="122"/>
                  </a:lnTo>
                  <a:lnTo>
                    <a:pt x="470" y="137"/>
                  </a:lnTo>
                  <a:lnTo>
                    <a:pt x="470" y="145"/>
                  </a:lnTo>
                  <a:lnTo>
                    <a:pt x="479" y="145"/>
                  </a:lnTo>
                  <a:lnTo>
                    <a:pt x="485" y="137"/>
                  </a:lnTo>
                  <a:lnTo>
                    <a:pt x="485" y="103"/>
                  </a:lnTo>
                  <a:lnTo>
                    <a:pt x="494" y="88"/>
                  </a:lnTo>
                  <a:lnTo>
                    <a:pt x="504" y="81"/>
                  </a:lnTo>
                  <a:lnTo>
                    <a:pt x="504" y="72"/>
                  </a:lnTo>
                  <a:lnTo>
                    <a:pt x="526" y="81"/>
                  </a:lnTo>
                  <a:lnTo>
                    <a:pt x="526" y="97"/>
                  </a:lnTo>
                  <a:lnTo>
                    <a:pt x="519" y="113"/>
                  </a:lnTo>
                  <a:lnTo>
                    <a:pt x="535" y="103"/>
                  </a:lnTo>
                  <a:lnTo>
                    <a:pt x="535" y="122"/>
                  </a:lnTo>
                  <a:lnTo>
                    <a:pt x="544" y="122"/>
                  </a:lnTo>
                  <a:lnTo>
                    <a:pt x="526" y="145"/>
                  </a:lnTo>
                  <a:lnTo>
                    <a:pt x="535" y="145"/>
                  </a:lnTo>
                  <a:lnTo>
                    <a:pt x="551" y="145"/>
                  </a:lnTo>
                  <a:lnTo>
                    <a:pt x="584" y="122"/>
                  </a:lnTo>
                  <a:lnTo>
                    <a:pt x="584" y="113"/>
                  </a:lnTo>
                  <a:lnTo>
                    <a:pt x="616" y="113"/>
                  </a:lnTo>
                  <a:lnTo>
                    <a:pt x="616" y="97"/>
                  </a:lnTo>
                  <a:lnTo>
                    <a:pt x="632" y="88"/>
                  </a:lnTo>
                  <a:lnTo>
                    <a:pt x="672" y="88"/>
                  </a:lnTo>
                  <a:lnTo>
                    <a:pt x="690" y="81"/>
                  </a:lnTo>
                  <a:lnTo>
                    <a:pt x="706" y="40"/>
                  </a:lnTo>
                  <a:lnTo>
                    <a:pt x="713" y="48"/>
                  </a:lnTo>
                  <a:lnTo>
                    <a:pt x="721" y="40"/>
                  </a:lnTo>
                  <a:lnTo>
                    <a:pt x="721" y="48"/>
                  </a:lnTo>
                  <a:lnTo>
                    <a:pt x="730" y="72"/>
                  </a:lnTo>
                  <a:lnTo>
                    <a:pt x="738" y="81"/>
                  </a:lnTo>
                  <a:lnTo>
                    <a:pt x="738" y="88"/>
                  </a:lnTo>
                  <a:lnTo>
                    <a:pt x="730" y="97"/>
                  </a:lnTo>
                  <a:lnTo>
                    <a:pt x="713" y="97"/>
                  </a:lnTo>
                  <a:lnTo>
                    <a:pt x="681" y="128"/>
                  </a:lnTo>
                  <a:lnTo>
                    <a:pt x="690" y="145"/>
                  </a:lnTo>
                  <a:lnTo>
                    <a:pt x="696" y="137"/>
                  </a:lnTo>
                  <a:lnTo>
                    <a:pt x="696" y="153"/>
                  </a:lnTo>
                  <a:lnTo>
                    <a:pt x="672" y="145"/>
                  </a:lnTo>
                  <a:lnTo>
                    <a:pt x="656" y="153"/>
                  </a:lnTo>
                  <a:lnTo>
                    <a:pt x="647" y="162"/>
                  </a:lnTo>
                  <a:lnTo>
                    <a:pt x="641" y="194"/>
                  </a:lnTo>
                  <a:lnTo>
                    <a:pt x="632" y="185"/>
                  </a:lnTo>
                  <a:lnTo>
                    <a:pt x="632" y="194"/>
                  </a:lnTo>
                  <a:lnTo>
                    <a:pt x="624" y="218"/>
                  </a:lnTo>
                  <a:lnTo>
                    <a:pt x="624" y="202"/>
                  </a:lnTo>
                  <a:lnTo>
                    <a:pt x="616" y="194"/>
                  </a:lnTo>
                  <a:lnTo>
                    <a:pt x="616" y="178"/>
                  </a:lnTo>
                  <a:lnTo>
                    <a:pt x="607" y="194"/>
                  </a:lnTo>
                  <a:lnTo>
                    <a:pt x="616" y="218"/>
                  </a:lnTo>
                  <a:lnTo>
                    <a:pt x="624" y="242"/>
                  </a:lnTo>
                  <a:lnTo>
                    <a:pt x="616" y="259"/>
                  </a:lnTo>
                  <a:lnTo>
                    <a:pt x="584" y="274"/>
                  </a:lnTo>
                  <a:lnTo>
                    <a:pt x="559" y="299"/>
                  </a:lnTo>
                  <a:lnTo>
                    <a:pt x="551" y="315"/>
                  </a:lnTo>
                  <a:lnTo>
                    <a:pt x="567" y="371"/>
                  </a:lnTo>
                  <a:lnTo>
                    <a:pt x="567" y="396"/>
                  </a:lnTo>
                  <a:lnTo>
                    <a:pt x="559" y="396"/>
                  </a:lnTo>
                  <a:lnTo>
                    <a:pt x="551" y="387"/>
                  </a:lnTo>
                  <a:lnTo>
                    <a:pt x="535" y="371"/>
                  </a:lnTo>
                  <a:lnTo>
                    <a:pt x="535" y="339"/>
                  </a:lnTo>
                  <a:lnTo>
                    <a:pt x="519" y="324"/>
                  </a:lnTo>
                  <a:lnTo>
                    <a:pt x="504" y="331"/>
                  </a:lnTo>
                  <a:lnTo>
                    <a:pt x="504" y="324"/>
                  </a:lnTo>
                  <a:lnTo>
                    <a:pt x="454" y="324"/>
                  </a:lnTo>
                  <a:lnTo>
                    <a:pt x="445" y="331"/>
                  </a:lnTo>
                  <a:lnTo>
                    <a:pt x="454" y="339"/>
                  </a:lnTo>
                  <a:lnTo>
                    <a:pt x="429" y="339"/>
                  </a:lnTo>
                  <a:lnTo>
                    <a:pt x="420" y="331"/>
                  </a:lnTo>
                  <a:lnTo>
                    <a:pt x="397" y="331"/>
                  </a:lnTo>
                  <a:lnTo>
                    <a:pt x="380" y="339"/>
                  </a:lnTo>
                  <a:lnTo>
                    <a:pt x="348" y="364"/>
                  </a:lnTo>
                  <a:lnTo>
                    <a:pt x="348" y="387"/>
                  </a:lnTo>
                  <a:lnTo>
                    <a:pt x="323" y="380"/>
                  </a:lnTo>
                  <a:lnTo>
                    <a:pt x="292" y="331"/>
                  </a:lnTo>
                  <a:lnTo>
                    <a:pt x="283" y="331"/>
                  </a:lnTo>
                  <a:lnTo>
                    <a:pt x="276" y="339"/>
                  </a:lnTo>
                  <a:lnTo>
                    <a:pt x="268" y="339"/>
                  </a:lnTo>
                  <a:lnTo>
                    <a:pt x="252" y="331"/>
                  </a:lnTo>
                  <a:lnTo>
                    <a:pt x="252" y="315"/>
                  </a:lnTo>
                  <a:lnTo>
                    <a:pt x="234" y="299"/>
                  </a:lnTo>
                  <a:lnTo>
                    <a:pt x="169" y="308"/>
                  </a:lnTo>
                  <a:lnTo>
                    <a:pt x="121" y="290"/>
                  </a:lnTo>
                  <a:lnTo>
                    <a:pt x="97" y="290"/>
                  </a:lnTo>
                  <a:lnTo>
                    <a:pt x="88" y="274"/>
                  </a:lnTo>
                  <a:lnTo>
                    <a:pt x="81" y="274"/>
                  </a:lnTo>
                  <a:lnTo>
                    <a:pt x="81" y="267"/>
                  </a:lnTo>
                  <a:lnTo>
                    <a:pt x="47" y="259"/>
                  </a:lnTo>
                  <a:lnTo>
                    <a:pt x="47" y="250"/>
                  </a:lnTo>
                  <a:lnTo>
                    <a:pt x="32" y="234"/>
                  </a:lnTo>
                  <a:lnTo>
                    <a:pt x="32" y="218"/>
                  </a:lnTo>
                  <a:lnTo>
                    <a:pt x="24" y="218"/>
                  </a:lnTo>
                  <a:lnTo>
                    <a:pt x="24" y="210"/>
                  </a:lnTo>
                  <a:lnTo>
                    <a:pt x="32" y="210"/>
                  </a:lnTo>
                  <a:lnTo>
                    <a:pt x="32" y="202"/>
                  </a:lnTo>
                  <a:lnTo>
                    <a:pt x="24" y="202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0" y="169"/>
                  </a:lnTo>
                  <a:lnTo>
                    <a:pt x="7" y="145"/>
                  </a:lnTo>
                  <a:lnTo>
                    <a:pt x="0" y="122"/>
                  </a:lnTo>
                  <a:lnTo>
                    <a:pt x="7" y="63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1" name="Freeform 19"/>
            <p:cNvSpPr>
              <a:spLocks/>
            </p:cNvSpPr>
            <p:nvPr/>
          </p:nvSpPr>
          <p:spPr bwMode="auto">
            <a:xfrm>
              <a:off x="717" y="1573"/>
              <a:ext cx="453" cy="394"/>
            </a:xfrm>
            <a:custGeom>
              <a:avLst/>
              <a:gdLst/>
              <a:ahLst/>
              <a:cxnLst>
                <a:cxn ang="0">
                  <a:pos x="479" y="453"/>
                </a:cxn>
                <a:cxn ang="0">
                  <a:pos x="432" y="388"/>
                </a:cxn>
                <a:cxn ang="0">
                  <a:pos x="414" y="365"/>
                </a:cxn>
                <a:cxn ang="0">
                  <a:pos x="389" y="381"/>
                </a:cxn>
                <a:cxn ang="0">
                  <a:pos x="366" y="348"/>
                </a:cxn>
                <a:cxn ang="0">
                  <a:pos x="341" y="348"/>
                </a:cxn>
                <a:cxn ang="0">
                  <a:pos x="317" y="49"/>
                </a:cxn>
                <a:cxn ang="0">
                  <a:pos x="276" y="49"/>
                </a:cxn>
                <a:cxn ang="0">
                  <a:pos x="236" y="33"/>
                </a:cxn>
                <a:cxn ang="0">
                  <a:pos x="196" y="17"/>
                </a:cxn>
                <a:cxn ang="0">
                  <a:pos x="162" y="8"/>
                </a:cxn>
                <a:cxn ang="0">
                  <a:pos x="131" y="17"/>
                </a:cxn>
                <a:cxn ang="0">
                  <a:pos x="90" y="42"/>
                </a:cxn>
                <a:cxn ang="0">
                  <a:pos x="65" y="57"/>
                </a:cxn>
                <a:cxn ang="0">
                  <a:pos x="25" y="98"/>
                </a:cxn>
                <a:cxn ang="0">
                  <a:pos x="50" y="139"/>
                </a:cxn>
                <a:cxn ang="0">
                  <a:pos x="74" y="179"/>
                </a:cxn>
                <a:cxn ang="0">
                  <a:pos x="50" y="186"/>
                </a:cxn>
                <a:cxn ang="0">
                  <a:pos x="40" y="170"/>
                </a:cxn>
                <a:cxn ang="0">
                  <a:pos x="0" y="202"/>
                </a:cxn>
                <a:cxn ang="0">
                  <a:pos x="18" y="219"/>
                </a:cxn>
                <a:cxn ang="0">
                  <a:pos x="34" y="235"/>
                </a:cxn>
                <a:cxn ang="0">
                  <a:pos x="65" y="235"/>
                </a:cxn>
                <a:cxn ang="0">
                  <a:pos x="82" y="235"/>
                </a:cxn>
                <a:cxn ang="0">
                  <a:pos x="82" y="267"/>
                </a:cxn>
                <a:cxn ang="0">
                  <a:pos x="59" y="276"/>
                </a:cxn>
                <a:cxn ang="0">
                  <a:pos x="40" y="276"/>
                </a:cxn>
                <a:cxn ang="0">
                  <a:pos x="50" y="365"/>
                </a:cxn>
                <a:cxn ang="0">
                  <a:pos x="74" y="356"/>
                </a:cxn>
                <a:cxn ang="0">
                  <a:pos x="74" y="381"/>
                </a:cxn>
                <a:cxn ang="0">
                  <a:pos x="106" y="388"/>
                </a:cxn>
                <a:cxn ang="0">
                  <a:pos x="114" y="388"/>
                </a:cxn>
                <a:cxn ang="0">
                  <a:pos x="131" y="406"/>
                </a:cxn>
                <a:cxn ang="0">
                  <a:pos x="90" y="453"/>
                </a:cxn>
                <a:cxn ang="0">
                  <a:pos x="59" y="471"/>
                </a:cxn>
                <a:cxn ang="0">
                  <a:pos x="40" y="493"/>
                </a:cxn>
                <a:cxn ang="0">
                  <a:pos x="114" y="453"/>
                </a:cxn>
                <a:cxn ang="0">
                  <a:pos x="139" y="429"/>
                </a:cxn>
                <a:cxn ang="0">
                  <a:pos x="187" y="388"/>
                </a:cxn>
                <a:cxn ang="0">
                  <a:pos x="179" y="372"/>
                </a:cxn>
                <a:cxn ang="0">
                  <a:pos x="196" y="341"/>
                </a:cxn>
                <a:cxn ang="0">
                  <a:pos x="227" y="325"/>
                </a:cxn>
                <a:cxn ang="0">
                  <a:pos x="211" y="341"/>
                </a:cxn>
                <a:cxn ang="0">
                  <a:pos x="211" y="372"/>
                </a:cxn>
                <a:cxn ang="0">
                  <a:pos x="211" y="381"/>
                </a:cxn>
                <a:cxn ang="0">
                  <a:pos x="243" y="365"/>
                </a:cxn>
                <a:cxn ang="0">
                  <a:pos x="243" y="332"/>
                </a:cxn>
                <a:cxn ang="0">
                  <a:pos x="301" y="356"/>
                </a:cxn>
                <a:cxn ang="0">
                  <a:pos x="349" y="365"/>
                </a:cxn>
                <a:cxn ang="0">
                  <a:pos x="358" y="372"/>
                </a:cxn>
                <a:cxn ang="0">
                  <a:pos x="423" y="453"/>
                </a:cxn>
                <a:cxn ang="0">
                  <a:pos x="407" y="406"/>
                </a:cxn>
                <a:cxn ang="0">
                  <a:pos x="414" y="388"/>
                </a:cxn>
                <a:cxn ang="0">
                  <a:pos x="432" y="421"/>
                </a:cxn>
                <a:cxn ang="0">
                  <a:pos x="432" y="429"/>
                </a:cxn>
                <a:cxn ang="0">
                  <a:pos x="432" y="453"/>
                </a:cxn>
                <a:cxn ang="0">
                  <a:pos x="438" y="462"/>
                </a:cxn>
                <a:cxn ang="0">
                  <a:pos x="455" y="471"/>
                </a:cxn>
                <a:cxn ang="0">
                  <a:pos x="455" y="453"/>
                </a:cxn>
                <a:cxn ang="0">
                  <a:pos x="463" y="478"/>
                </a:cxn>
                <a:cxn ang="0">
                  <a:pos x="479" y="478"/>
                </a:cxn>
              </a:cxnLst>
              <a:rect l="0" t="0" r="r" b="b"/>
              <a:pathLst>
                <a:path w="480" h="494">
                  <a:moveTo>
                    <a:pt x="479" y="478"/>
                  </a:moveTo>
                  <a:lnTo>
                    <a:pt x="479" y="453"/>
                  </a:lnTo>
                  <a:lnTo>
                    <a:pt x="455" y="438"/>
                  </a:lnTo>
                  <a:lnTo>
                    <a:pt x="432" y="388"/>
                  </a:lnTo>
                  <a:lnTo>
                    <a:pt x="423" y="388"/>
                  </a:lnTo>
                  <a:lnTo>
                    <a:pt x="414" y="365"/>
                  </a:lnTo>
                  <a:lnTo>
                    <a:pt x="398" y="372"/>
                  </a:lnTo>
                  <a:lnTo>
                    <a:pt x="389" y="381"/>
                  </a:lnTo>
                  <a:lnTo>
                    <a:pt x="366" y="356"/>
                  </a:lnTo>
                  <a:lnTo>
                    <a:pt x="366" y="348"/>
                  </a:lnTo>
                  <a:lnTo>
                    <a:pt x="341" y="356"/>
                  </a:lnTo>
                  <a:lnTo>
                    <a:pt x="341" y="348"/>
                  </a:lnTo>
                  <a:lnTo>
                    <a:pt x="341" y="65"/>
                  </a:lnTo>
                  <a:lnTo>
                    <a:pt x="317" y="49"/>
                  </a:lnTo>
                  <a:lnTo>
                    <a:pt x="293" y="57"/>
                  </a:lnTo>
                  <a:lnTo>
                    <a:pt x="276" y="49"/>
                  </a:lnTo>
                  <a:lnTo>
                    <a:pt x="261" y="49"/>
                  </a:lnTo>
                  <a:lnTo>
                    <a:pt x="236" y="33"/>
                  </a:lnTo>
                  <a:lnTo>
                    <a:pt x="202" y="33"/>
                  </a:lnTo>
                  <a:lnTo>
                    <a:pt x="196" y="17"/>
                  </a:lnTo>
                  <a:lnTo>
                    <a:pt x="171" y="17"/>
                  </a:lnTo>
                  <a:lnTo>
                    <a:pt x="162" y="8"/>
                  </a:lnTo>
                  <a:lnTo>
                    <a:pt x="147" y="0"/>
                  </a:lnTo>
                  <a:lnTo>
                    <a:pt x="131" y="17"/>
                  </a:lnTo>
                  <a:lnTo>
                    <a:pt x="114" y="24"/>
                  </a:lnTo>
                  <a:lnTo>
                    <a:pt x="90" y="42"/>
                  </a:lnTo>
                  <a:lnTo>
                    <a:pt x="82" y="42"/>
                  </a:lnTo>
                  <a:lnTo>
                    <a:pt x="65" y="57"/>
                  </a:lnTo>
                  <a:lnTo>
                    <a:pt x="59" y="89"/>
                  </a:lnTo>
                  <a:lnTo>
                    <a:pt x="25" y="98"/>
                  </a:lnTo>
                  <a:lnTo>
                    <a:pt x="18" y="114"/>
                  </a:lnTo>
                  <a:lnTo>
                    <a:pt x="50" y="139"/>
                  </a:lnTo>
                  <a:lnTo>
                    <a:pt x="59" y="154"/>
                  </a:lnTo>
                  <a:lnTo>
                    <a:pt x="74" y="179"/>
                  </a:lnTo>
                  <a:lnTo>
                    <a:pt x="74" y="186"/>
                  </a:lnTo>
                  <a:lnTo>
                    <a:pt x="50" y="186"/>
                  </a:lnTo>
                  <a:lnTo>
                    <a:pt x="50" y="170"/>
                  </a:lnTo>
                  <a:lnTo>
                    <a:pt x="40" y="170"/>
                  </a:lnTo>
                  <a:lnTo>
                    <a:pt x="9" y="186"/>
                  </a:lnTo>
                  <a:lnTo>
                    <a:pt x="0" y="202"/>
                  </a:lnTo>
                  <a:lnTo>
                    <a:pt x="18" y="211"/>
                  </a:lnTo>
                  <a:lnTo>
                    <a:pt x="18" y="219"/>
                  </a:lnTo>
                  <a:lnTo>
                    <a:pt x="18" y="226"/>
                  </a:lnTo>
                  <a:lnTo>
                    <a:pt x="34" y="235"/>
                  </a:lnTo>
                  <a:lnTo>
                    <a:pt x="50" y="235"/>
                  </a:lnTo>
                  <a:lnTo>
                    <a:pt x="65" y="235"/>
                  </a:lnTo>
                  <a:lnTo>
                    <a:pt x="82" y="226"/>
                  </a:lnTo>
                  <a:lnTo>
                    <a:pt x="82" y="235"/>
                  </a:lnTo>
                  <a:lnTo>
                    <a:pt x="90" y="251"/>
                  </a:lnTo>
                  <a:lnTo>
                    <a:pt x="82" y="267"/>
                  </a:lnTo>
                  <a:lnTo>
                    <a:pt x="65" y="267"/>
                  </a:lnTo>
                  <a:lnTo>
                    <a:pt x="59" y="276"/>
                  </a:lnTo>
                  <a:lnTo>
                    <a:pt x="50" y="276"/>
                  </a:lnTo>
                  <a:lnTo>
                    <a:pt x="40" y="276"/>
                  </a:lnTo>
                  <a:lnTo>
                    <a:pt x="25" y="316"/>
                  </a:lnTo>
                  <a:lnTo>
                    <a:pt x="50" y="365"/>
                  </a:lnTo>
                  <a:lnTo>
                    <a:pt x="59" y="365"/>
                  </a:lnTo>
                  <a:lnTo>
                    <a:pt x="74" y="356"/>
                  </a:lnTo>
                  <a:lnTo>
                    <a:pt x="74" y="372"/>
                  </a:lnTo>
                  <a:lnTo>
                    <a:pt x="74" y="381"/>
                  </a:lnTo>
                  <a:lnTo>
                    <a:pt x="82" y="388"/>
                  </a:lnTo>
                  <a:lnTo>
                    <a:pt x="106" y="388"/>
                  </a:lnTo>
                  <a:lnTo>
                    <a:pt x="114" y="396"/>
                  </a:lnTo>
                  <a:lnTo>
                    <a:pt x="114" y="388"/>
                  </a:lnTo>
                  <a:lnTo>
                    <a:pt x="131" y="388"/>
                  </a:lnTo>
                  <a:lnTo>
                    <a:pt x="131" y="406"/>
                  </a:lnTo>
                  <a:lnTo>
                    <a:pt x="131" y="421"/>
                  </a:lnTo>
                  <a:lnTo>
                    <a:pt x="90" y="453"/>
                  </a:lnTo>
                  <a:lnTo>
                    <a:pt x="65" y="462"/>
                  </a:lnTo>
                  <a:lnTo>
                    <a:pt x="59" y="471"/>
                  </a:lnTo>
                  <a:lnTo>
                    <a:pt x="34" y="487"/>
                  </a:lnTo>
                  <a:lnTo>
                    <a:pt x="40" y="493"/>
                  </a:lnTo>
                  <a:lnTo>
                    <a:pt x="82" y="471"/>
                  </a:lnTo>
                  <a:lnTo>
                    <a:pt x="114" y="453"/>
                  </a:lnTo>
                  <a:lnTo>
                    <a:pt x="122" y="446"/>
                  </a:lnTo>
                  <a:lnTo>
                    <a:pt x="139" y="429"/>
                  </a:lnTo>
                  <a:lnTo>
                    <a:pt x="179" y="396"/>
                  </a:lnTo>
                  <a:lnTo>
                    <a:pt x="187" y="388"/>
                  </a:lnTo>
                  <a:lnTo>
                    <a:pt x="171" y="381"/>
                  </a:lnTo>
                  <a:lnTo>
                    <a:pt x="179" y="372"/>
                  </a:lnTo>
                  <a:lnTo>
                    <a:pt x="196" y="356"/>
                  </a:lnTo>
                  <a:lnTo>
                    <a:pt x="196" y="341"/>
                  </a:lnTo>
                  <a:lnTo>
                    <a:pt x="221" y="325"/>
                  </a:lnTo>
                  <a:lnTo>
                    <a:pt x="227" y="325"/>
                  </a:lnTo>
                  <a:lnTo>
                    <a:pt x="221" y="332"/>
                  </a:lnTo>
                  <a:lnTo>
                    <a:pt x="211" y="341"/>
                  </a:lnTo>
                  <a:lnTo>
                    <a:pt x="202" y="365"/>
                  </a:lnTo>
                  <a:lnTo>
                    <a:pt x="211" y="372"/>
                  </a:lnTo>
                  <a:lnTo>
                    <a:pt x="202" y="381"/>
                  </a:lnTo>
                  <a:lnTo>
                    <a:pt x="211" y="381"/>
                  </a:lnTo>
                  <a:lnTo>
                    <a:pt x="236" y="365"/>
                  </a:lnTo>
                  <a:lnTo>
                    <a:pt x="243" y="365"/>
                  </a:lnTo>
                  <a:lnTo>
                    <a:pt x="252" y="348"/>
                  </a:lnTo>
                  <a:lnTo>
                    <a:pt x="243" y="332"/>
                  </a:lnTo>
                  <a:lnTo>
                    <a:pt x="268" y="341"/>
                  </a:lnTo>
                  <a:lnTo>
                    <a:pt x="301" y="356"/>
                  </a:lnTo>
                  <a:lnTo>
                    <a:pt x="324" y="356"/>
                  </a:lnTo>
                  <a:lnTo>
                    <a:pt x="349" y="365"/>
                  </a:lnTo>
                  <a:lnTo>
                    <a:pt x="358" y="365"/>
                  </a:lnTo>
                  <a:lnTo>
                    <a:pt x="358" y="372"/>
                  </a:lnTo>
                  <a:lnTo>
                    <a:pt x="398" y="406"/>
                  </a:lnTo>
                  <a:lnTo>
                    <a:pt x="423" y="453"/>
                  </a:lnTo>
                  <a:lnTo>
                    <a:pt x="414" y="413"/>
                  </a:lnTo>
                  <a:lnTo>
                    <a:pt x="407" y="406"/>
                  </a:lnTo>
                  <a:lnTo>
                    <a:pt x="414" y="406"/>
                  </a:lnTo>
                  <a:lnTo>
                    <a:pt x="414" y="388"/>
                  </a:lnTo>
                  <a:lnTo>
                    <a:pt x="423" y="429"/>
                  </a:lnTo>
                  <a:lnTo>
                    <a:pt x="432" y="421"/>
                  </a:lnTo>
                  <a:lnTo>
                    <a:pt x="447" y="438"/>
                  </a:lnTo>
                  <a:lnTo>
                    <a:pt x="432" y="429"/>
                  </a:lnTo>
                  <a:lnTo>
                    <a:pt x="432" y="438"/>
                  </a:lnTo>
                  <a:lnTo>
                    <a:pt x="432" y="453"/>
                  </a:lnTo>
                  <a:lnTo>
                    <a:pt x="438" y="446"/>
                  </a:lnTo>
                  <a:lnTo>
                    <a:pt x="438" y="462"/>
                  </a:lnTo>
                  <a:lnTo>
                    <a:pt x="455" y="487"/>
                  </a:lnTo>
                  <a:lnTo>
                    <a:pt x="455" y="471"/>
                  </a:lnTo>
                  <a:lnTo>
                    <a:pt x="447" y="453"/>
                  </a:lnTo>
                  <a:lnTo>
                    <a:pt x="455" y="453"/>
                  </a:lnTo>
                  <a:lnTo>
                    <a:pt x="455" y="462"/>
                  </a:lnTo>
                  <a:lnTo>
                    <a:pt x="463" y="478"/>
                  </a:lnTo>
                  <a:lnTo>
                    <a:pt x="472" y="487"/>
                  </a:lnTo>
                  <a:lnTo>
                    <a:pt x="479" y="4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2" name="Freeform 20"/>
            <p:cNvSpPr>
              <a:spLocks/>
            </p:cNvSpPr>
            <p:nvPr/>
          </p:nvSpPr>
          <p:spPr bwMode="auto">
            <a:xfrm>
              <a:off x="1039" y="1476"/>
              <a:ext cx="1034" cy="686"/>
            </a:xfrm>
            <a:custGeom>
              <a:avLst/>
              <a:gdLst/>
              <a:ahLst/>
              <a:cxnLst>
                <a:cxn ang="0">
                  <a:pos x="756" y="851"/>
                </a:cxn>
                <a:cxn ang="0">
                  <a:pos x="763" y="827"/>
                </a:cxn>
                <a:cxn ang="0">
                  <a:pos x="771" y="786"/>
                </a:cxn>
                <a:cxn ang="0">
                  <a:pos x="706" y="746"/>
                </a:cxn>
                <a:cxn ang="0">
                  <a:pos x="632" y="746"/>
                </a:cxn>
                <a:cxn ang="0">
                  <a:pos x="585" y="722"/>
                </a:cxn>
                <a:cxn ang="0">
                  <a:pos x="171" y="680"/>
                </a:cxn>
                <a:cxn ang="0">
                  <a:pos x="138" y="615"/>
                </a:cxn>
                <a:cxn ang="0">
                  <a:pos x="91" y="510"/>
                </a:cxn>
                <a:cxn ang="0">
                  <a:pos x="48" y="503"/>
                </a:cxn>
                <a:cxn ang="0">
                  <a:pos x="0" y="470"/>
                </a:cxn>
                <a:cxn ang="0">
                  <a:pos x="66" y="202"/>
                </a:cxn>
                <a:cxn ang="0">
                  <a:pos x="147" y="164"/>
                </a:cxn>
                <a:cxn ang="0">
                  <a:pos x="187" y="171"/>
                </a:cxn>
                <a:cxn ang="0">
                  <a:pos x="212" y="195"/>
                </a:cxn>
                <a:cxn ang="0">
                  <a:pos x="268" y="195"/>
                </a:cxn>
                <a:cxn ang="0">
                  <a:pos x="341" y="220"/>
                </a:cxn>
                <a:cxn ang="0">
                  <a:pos x="358" y="261"/>
                </a:cxn>
                <a:cxn ang="0">
                  <a:pos x="415" y="236"/>
                </a:cxn>
                <a:cxn ang="0">
                  <a:pos x="504" y="252"/>
                </a:cxn>
                <a:cxn ang="0">
                  <a:pos x="552" y="227"/>
                </a:cxn>
                <a:cxn ang="0">
                  <a:pos x="569" y="202"/>
                </a:cxn>
                <a:cxn ang="0">
                  <a:pos x="577" y="261"/>
                </a:cxn>
                <a:cxn ang="0">
                  <a:pos x="601" y="195"/>
                </a:cxn>
                <a:cxn ang="0">
                  <a:pos x="592" y="105"/>
                </a:cxn>
                <a:cxn ang="0">
                  <a:pos x="617" y="0"/>
                </a:cxn>
                <a:cxn ang="0">
                  <a:pos x="617" y="65"/>
                </a:cxn>
                <a:cxn ang="0">
                  <a:pos x="632" y="171"/>
                </a:cxn>
                <a:cxn ang="0">
                  <a:pos x="666" y="202"/>
                </a:cxn>
                <a:cxn ang="0">
                  <a:pos x="697" y="267"/>
                </a:cxn>
                <a:cxn ang="0">
                  <a:pos x="731" y="179"/>
                </a:cxn>
                <a:cxn ang="0">
                  <a:pos x="763" y="227"/>
                </a:cxn>
                <a:cxn ang="0">
                  <a:pos x="763" y="276"/>
                </a:cxn>
                <a:cxn ang="0">
                  <a:pos x="697" y="292"/>
                </a:cxn>
                <a:cxn ang="0">
                  <a:pos x="673" y="373"/>
                </a:cxn>
                <a:cxn ang="0">
                  <a:pos x="626" y="413"/>
                </a:cxn>
                <a:cxn ang="0">
                  <a:pos x="592" y="478"/>
                </a:cxn>
                <a:cxn ang="0">
                  <a:pos x="626" y="560"/>
                </a:cxn>
                <a:cxn ang="0">
                  <a:pos x="716" y="593"/>
                </a:cxn>
                <a:cxn ang="0">
                  <a:pos x="788" y="680"/>
                </a:cxn>
                <a:cxn ang="0">
                  <a:pos x="819" y="575"/>
                </a:cxn>
                <a:cxn ang="0">
                  <a:pos x="812" y="503"/>
                </a:cxn>
                <a:cxn ang="0">
                  <a:pos x="803" y="429"/>
                </a:cxn>
                <a:cxn ang="0">
                  <a:pos x="859" y="413"/>
                </a:cxn>
                <a:cxn ang="0">
                  <a:pos x="918" y="454"/>
                </a:cxn>
                <a:cxn ang="0">
                  <a:pos x="967" y="487"/>
                </a:cxn>
                <a:cxn ang="0">
                  <a:pos x="1015" y="575"/>
                </a:cxn>
                <a:cxn ang="0">
                  <a:pos x="1055" y="600"/>
                </a:cxn>
                <a:cxn ang="0">
                  <a:pos x="1070" y="633"/>
                </a:cxn>
                <a:cxn ang="0">
                  <a:pos x="1095" y="665"/>
                </a:cxn>
                <a:cxn ang="0">
                  <a:pos x="1015" y="705"/>
                </a:cxn>
                <a:cxn ang="0">
                  <a:pos x="933" y="722"/>
                </a:cxn>
                <a:cxn ang="0">
                  <a:pos x="925" y="737"/>
                </a:cxn>
                <a:cxn ang="0">
                  <a:pos x="983" y="737"/>
                </a:cxn>
                <a:cxn ang="0">
                  <a:pos x="974" y="746"/>
                </a:cxn>
                <a:cxn ang="0">
                  <a:pos x="1015" y="786"/>
                </a:cxn>
                <a:cxn ang="0">
                  <a:pos x="1039" y="777"/>
                </a:cxn>
                <a:cxn ang="0">
                  <a:pos x="967" y="827"/>
                </a:cxn>
                <a:cxn ang="0">
                  <a:pos x="974" y="786"/>
                </a:cxn>
                <a:cxn ang="0">
                  <a:pos x="933" y="762"/>
                </a:cxn>
                <a:cxn ang="0">
                  <a:pos x="902" y="795"/>
                </a:cxn>
                <a:cxn ang="0">
                  <a:pos x="819" y="817"/>
                </a:cxn>
              </a:cxnLst>
              <a:rect l="0" t="0" r="r" b="b"/>
              <a:pathLst>
                <a:path w="1096" h="860">
                  <a:moveTo>
                    <a:pt x="796" y="817"/>
                  </a:moveTo>
                  <a:lnTo>
                    <a:pt x="796" y="836"/>
                  </a:lnTo>
                  <a:lnTo>
                    <a:pt x="763" y="842"/>
                  </a:lnTo>
                  <a:lnTo>
                    <a:pt x="756" y="851"/>
                  </a:lnTo>
                  <a:lnTo>
                    <a:pt x="738" y="859"/>
                  </a:lnTo>
                  <a:lnTo>
                    <a:pt x="756" y="836"/>
                  </a:lnTo>
                  <a:lnTo>
                    <a:pt x="747" y="836"/>
                  </a:lnTo>
                  <a:lnTo>
                    <a:pt x="763" y="827"/>
                  </a:lnTo>
                  <a:lnTo>
                    <a:pt x="763" y="795"/>
                  </a:lnTo>
                  <a:lnTo>
                    <a:pt x="779" y="811"/>
                  </a:lnTo>
                  <a:lnTo>
                    <a:pt x="788" y="802"/>
                  </a:lnTo>
                  <a:lnTo>
                    <a:pt x="771" y="786"/>
                  </a:lnTo>
                  <a:lnTo>
                    <a:pt x="731" y="777"/>
                  </a:lnTo>
                  <a:lnTo>
                    <a:pt x="722" y="770"/>
                  </a:lnTo>
                  <a:lnTo>
                    <a:pt x="716" y="746"/>
                  </a:lnTo>
                  <a:lnTo>
                    <a:pt x="706" y="746"/>
                  </a:lnTo>
                  <a:lnTo>
                    <a:pt x="697" y="730"/>
                  </a:lnTo>
                  <a:lnTo>
                    <a:pt x="682" y="722"/>
                  </a:lnTo>
                  <a:lnTo>
                    <a:pt x="657" y="746"/>
                  </a:lnTo>
                  <a:lnTo>
                    <a:pt x="632" y="746"/>
                  </a:lnTo>
                  <a:lnTo>
                    <a:pt x="617" y="730"/>
                  </a:lnTo>
                  <a:lnTo>
                    <a:pt x="601" y="730"/>
                  </a:lnTo>
                  <a:lnTo>
                    <a:pt x="592" y="714"/>
                  </a:lnTo>
                  <a:lnTo>
                    <a:pt x="585" y="722"/>
                  </a:lnTo>
                  <a:lnTo>
                    <a:pt x="236" y="722"/>
                  </a:lnTo>
                  <a:lnTo>
                    <a:pt x="228" y="722"/>
                  </a:lnTo>
                  <a:lnTo>
                    <a:pt x="219" y="714"/>
                  </a:lnTo>
                  <a:lnTo>
                    <a:pt x="171" y="680"/>
                  </a:lnTo>
                  <a:lnTo>
                    <a:pt x="162" y="656"/>
                  </a:lnTo>
                  <a:lnTo>
                    <a:pt x="154" y="649"/>
                  </a:lnTo>
                  <a:lnTo>
                    <a:pt x="131" y="625"/>
                  </a:lnTo>
                  <a:lnTo>
                    <a:pt x="138" y="615"/>
                  </a:lnTo>
                  <a:lnTo>
                    <a:pt x="138" y="600"/>
                  </a:lnTo>
                  <a:lnTo>
                    <a:pt x="138" y="575"/>
                  </a:lnTo>
                  <a:lnTo>
                    <a:pt x="114" y="560"/>
                  </a:lnTo>
                  <a:lnTo>
                    <a:pt x="91" y="510"/>
                  </a:lnTo>
                  <a:lnTo>
                    <a:pt x="82" y="510"/>
                  </a:lnTo>
                  <a:lnTo>
                    <a:pt x="73" y="487"/>
                  </a:lnTo>
                  <a:lnTo>
                    <a:pt x="57" y="494"/>
                  </a:lnTo>
                  <a:lnTo>
                    <a:pt x="48" y="503"/>
                  </a:lnTo>
                  <a:lnTo>
                    <a:pt x="25" y="478"/>
                  </a:lnTo>
                  <a:lnTo>
                    <a:pt x="25" y="470"/>
                  </a:lnTo>
                  <a:lnTo>
                    <a:pt x="0" y="478"/>
                  </a:lnTo>
                  <a:lnTo>
                    <a:pt x="0" y="470"/>
                  </a:lnTo>
                  <a:lnTo>
                    <a:pt x="0" y="187"/>
                  </a:lnTo>
                  <a:lnTo>
                    <a:pt x="17" y="187"/>
                  </a:lnTo>
                  <a:lnTo>
                    <a:pt x="66" y="220"/>
                  </a:lnTo>
                  <a:lnTo>
                    <a:pt x="66" y="202"/>
                  </a:lnTo>
                  <a:lnTo>
                    <a:pt x="73" y="195"/>
                  </a:lnTo>
                  <a:lnTo>
                    <a:pt x="91" y="187"/>
                  </a:lnTo>
                  <a:lnTo>
                    <a:pt x="97" y="195"/>
                  </a:lnTo>
                  <a:lnTo>
                    <a:pt x="147" y="164"/>
                  </a:lnTo>
                  <a:lnTo>
                    <a:pt x="147" y="179"/>
                  </a:lnTo>
                  <a:lnTo>
                    <a:pt x="162" y="179"/>
                  </a:lnTo>
                  <a:lnTo>
                    <a:pt x="171" y="155"/>
                  </a:lnTo>
                  <a:lnTo>
                    <a:pt x="187" y="171"/>
                  </a:lnTo>
                  <a:lnTo>
                    <a:pt x="187" y="187"/>
                  </a:lnTo>
                  <a:lnTo>
                    <a:pt x="203" y="195"/>
                  </a:lnTo>
                  <a:lnTo>
                    <a:pt x="212" y="179"/>
                  </a:lnTo>
                  <a:lnTo>
                    <a:pt x="212" y="195"/>
                  </a:lnTo>
                  <a:lnTo>
                    <a:pt x="228" y="195"/>
                  </a:lnTo>
                  <a:lnTo>
                    <a:pt x="228" y="179"/>
                  </a:lnTo>
                  <a:lnTo>
                    <a:pt x="253" y="179"/>
                  </a:lnTo>
                  <a:lnTo>
                    <a:pt x="268" y="195"/>
                  </a:lnTo>
                  <a:lnTo>
                    <a:pt x="284" y="202"/>
                  </a:lnTo>
                  <a:lnTo>
                    <a:pt x="300" y="211"/>
                  </a:lnTo>
                  <a:lnTo>
                    <a:pt x="318" y="211"/>
                  </a:lnTo>
                  <a:lnTo>
                    <a:pt x="341" y="220"/>
                  </a:lnTo>
                  <a:lnTo>
                    <a:pt x="341" y="236"/>
                  </a:lnTo>
                  <a:lnTo>
                    <a:pt x="333" y="242"/>
                  </a:lnTo>
                  <a:lnTo>
                    <a:pt x="333" y="252"/>
                  </a:lnTo>
                  <a:lnTo>
                    <a:pt x="358" y="261"/>
                  </a:lnTo>
                  <a:lnTo>
                    <a:pt x="398" y="242"/>
                  </a:lnTo>
                  <a:lnTo>
                    <a:pt x="423" y="261"/>
                  </a:lnTo>
                  <a:lnTo>
                    <a:pt x="423" y="242"/>
                  </a:lnTo>
                  <a:lnTo>
                    <a:pt x="415" y="236"/>
                  </a:lnTo>
                  <a:lnTo>
                    <a:pt x="423" y="227"/>
                  </a:lnTo>
                  <a:lnTo>
                    <a:pt x="455" y="211"/>
                  </a:lnTo>
                  <a:lnTo>
                    <a:pt x="464" y="236"/>
                  </a:lnTo>
                  <a:lnTo>
                    <a:pt x="504" y="252"/>
                  </a:lnTo>
                  <a:lnTo>
                    <a:pt x="529" y="261"/>
                  </a:lnTo>
                  <a:lnTo>
                    <a:pt x="544" y="261"/>
                  </a:lnTo>
                  <a:lnTo>
                    <a:pt x="544" y="236"/>
                  </a:lnTo>
                  <a:lnTo>
                    <a:pt x="552" y="227"/>
                  </a:lnTo>
                  <a:lnTo>
                    <a:pt x="529" y="211"/>
                  </a:lnTo>
                  <a:lnTo>
                    <a:pt x="544" y="202"/>
                  </a:lnTo>
                  <a:lnTo>
                    <a:pt x="552" y="179"/>
                  </a:lnTo>
                  <a:lnTo>
                    <a:pt x="569" y="202"/>
                  </a:lnTo>
                  <a:lnTo>
                    <a:pt x="585" y="220"/>
                  </a:lnTo>
                  <a:lnTo>
                    <a:pt x="569" y="236"/>
                  </a:lnTo>
                  <a:lnTo>
                    <a:pt x="569" y="252"/>
                  </a:lnTo>
                  <a:lnTo>
                    <a:pt x="577" y="261"/>
                  </a:lnTo>
                  <a:lnTo>
                    <a:pt x="585" y="242"/>
                  </a:lnTo>
                  <a:lnTo>
                    <a:pt x="601" y="227"/>
                  </a:lnTo>
                  <a:lnTo>
                    <a:pt x="592" y="211"/>
                  </a:lnTo>
                  <a:lnTo>
                    <a:pt x="601" y="195"/>
                  </a:lnTo>
                  <a:lnTo>
                    <a:pt x="585" y="179"/>
                  </a:lnTo>
                  <a:lnTo>
                    <a:pt x="569" y="164"/>
                  </a:lnTo>
                  <a:lnTo>
                    <a:pt x="577" y="114"/>
                  </a:lnTo>
                  <a:lnTo>
                    <a:pt x="592" y="105"/>
                  </a:lnTo>
                  <a:lnTo>
                    <a:pt x="592" y="65"/>
                  </a:lnTo>
                  <a:lnTo>
                    <a:pt x="585" y="25"/>
                  </a:lnTo>
                  <a:lnTo>
                    <a:pt x="585" y="9"/>
                  </a:lnTo>
                  <a:lnTo>
                    <a:pt x="617" y="0"/>
                  </a:lnTo>
                  <a:lnTo>
                    <a:pt x="641" y="9"/>
                  </a:lnTo>
                  <a:lnTo>
                    <a:pt x="650" y="16"/>
                  </a:lnTo>
                  <a:lnTo>
                    <a:pt x="626" y="65"/>
                  </a:lnTo>
                  <a:lnTo>
                    <a:pt x="617" y="65"/>
                  </a:lnTo>
                  <a:lnTo>
                    <a:pt x="601" y="74"/>
                  </a:lnTo>
                  <a:lnTo>
                    <a:pt x="609" y="90"/>
                  </a:lnTo>
                  <a:lnTo>
                    <a:pt x="601" y="99"/>
                  </a:lnTo>
                  <a:lnTo>
                    <a:pt x="632" y="171"/>
                  </a:lnTo>
                  <a:lnTo>
                    <a:pt x="626" y="187"/>
                  </a:lnTo>
                  <a:lnTo>
                    <a:pt x="632" y="195"/>
                  </a:lnTo>
                  <a:lnTo>
                    <a:pt x="657" y="227"/>
                  </a:lnTo>
                  <a:lnTo>
                    <a:pt x="666" y="202"/>
                  </a:lnTo>
                  <a:lnTo>
                    <a:pt x="682" y="220"/>
                  </a:lnTo>
                  <a:lnTo>
                    <a:pt x="673" y="252"/>
                  </a:lnTo>
                  <a:lnTo>
                    <a:pt x="691" y="267"/>
                  </a:lnTo>
                  <a:lnTo>
                    <a:pt x="697" y="267"/>
                  </a:lnTo>
                  <a:lnTo>
                    <a:pt x="697" y="252"/>
                  </a:lnTo>
                  <a:lnTo>
                    <a:pt x="716" y="242"/>
                  </a:lnTo>
                  <a:lnTo>
                    <a:pt x="716" y="179"/>
                  </a:lnTo>
                  <a:lnTo>
                    <a:pt x="731" y="179"/>
                  </a:lnTo>
                  <a:lnTo>
                    <a:pt x="747" y="187"/>
                  </a:lnTo>
                  <a:lnTo>
                    <a:pt x="747" y="202"/>
                  </a:lnTo>
                  <a:lnTo>
                    <a:pt x="763" y="202"/>
                  </a:lnTo>
                  <a:lnTo>
                    <a:pt x="763" y="227"/>
                  </a:lnTo>
                  <a:lnTo>
                    <a:pt x="747" y="236"/>
                  </a:lnTo>
                  <a:lnTo>
                    <a:pt x="747" y="252"/>
                  </a:lnTo>
                  <a:lnTo>
                    <a:pt x="763" y="261"/>
                  </a:lnTo>
                  <a:lnTo>
                    <a:pt x="763" y="276"/>
                  </a:lnTo>
                  <a:lnTo>
                    <a:pt x="731" y="308"/>
                  </a:lnTo>
                  <a:lnTo>
                    <a:pt x="716" y="301"/>
                  </a:lnTo>
                  <a:lnTo>
                    <a:pt x="716" y="292"/>
                  </a:lnTo>
                  <a:lnTo>
                    <a:pt x="697" y="292"/>
                  </a:lnTo>
                  <a:lnTo>
                    <a:pt x="706" y="308"/>
                  </a:lnTo>
                  <a:lnTo>
                    <a:pt x="691" y="324"/>
                  </a:lnTo>
                  <a:lnTo>
                    <a:pt x="691" y="341"/>
                  </a:lnTo>
                  <a:lnTo>
                    <a:pt x="673" y="373"/>
                  </a:lnTo>
                  <a:lnTo>
                    <a:pt x="657" y="373"/>
                  </a:lnTo>
                  <a:lnTo>
                    <a:pt x="641" y="389"/>
                  </a:lnTo>
                  <a:lnTo>
                    <a:pt x="650" y="406"/>
                  </a:lnTo>
                  <a:lnTo>
                    <a:pt x="626" y="413"/>
                  </a:lnTo>
                  <a:lnTo>
                    <a:pt x="626" y="429"/>
                  </a:lnTo>
                  <a:lnTo>
                    <a:pt x="617" y="429"/>
                  </a:lnTo>
                  <a:lnTo>
                    <a:pt x="609" y="438"/>
                  </a:lnTo>
                  <a:lnTo>
                    <a:pt x="592" y="478"/>
                  </a:lnTo>
                  <a:lnTo>
                    <a:pt x="592" y="503"/>
                  </a:lnTo>
                  <a:lnTo>
                    <a:pt x="601" y="510"/>
                  </a:lnTo>
                  <a:lnTo>
                    <a:pt x="617" y="510"/>
                  </a:lnTo>
                  <a:lnTo>
                    <a:pt x="626" y="560"/>
                  </a:lnTo>
                  <a:lnTo>
                    <a:pt x="641" y="551"/>
                  </a:lnTo>
                  <a:lnTo>
                    <a:pt x="666" y="560"/>
                  </a:lnTo>
                  <a:lnTo>
                    <a:pt x="682" y="575"/>
                  </a:lnTo>
                  <a:lnTo>
                    <a:pt x="716" y="593"/>
                  </a:lnTo>
                  <a:lnTo>
                    <a:pt x="747" y="593"/>
                  </a:lnTo>
                  <a:lnTo>
                    <a:pt x="756" y="600"/>
                  </a:lnTo>
                  <a:lnTo>
                    <a:pt x="756" y="649"/>
                  </a:lnTo>
                  <a:lnTo>
                    <a:pt x="788" y="680"/>
                  </a:lnTo>
                  <a:lnTo>
                    <a:pt x="803" y="665"/>
                  </a:lnTo>
                  <a:lnTo>
                    <a:pt x="788" y="609"/>
                  </a:lnTo>
                  <a:lnTo>
                    <a:pt x="803" y="600"/>
                  </a:lnTo>
                  <a:lnTo>
                    <a:pt x="819" y="575"/>
                  </a:lnTo>
                  <a:lnTo>
                    <a:pt x="812" y="528"/>
                  </a:lnTo>
                  <a:lnTo>
                    <a:pt x="796" y="510"/>
                  </a:lnTo>
                  <a:lnTo>
                    <a:pt x="803" y="503"/>
                  </a:lnTo>
                  <a:lnTo>
                    <a:pt x="812" y="503"/>
                  </a:lnTo>
                  <a:lnTo>
                    <a:pt x="812" y="470"/>
                  </a:lnTo>
                  <a:lnTo>
                    <a:pt x="803" y="463"/>
                  </a:lnTo>
                  <a:lnTo>
                    <a:pt x="812" y="438"/>
                  </a:lnTo>
                  <a:lnTo>
                    <a:pt x="803" y="429"/>
                  </a:lnTo>
                  <a:lnTo>
                    <a:pt x="803" y="423"/>
                  </a:lnTo>
                  <a:lnTo>
                    <a:pt x="812" y="413"/>
                  </a:lnTo>
                  <a:lnTo>
                    <a:pt x="836" y="423"/>
                  </a:lnTo>
                  <a:lnTo>
                    <a:pt x="859" y="413"/>
                  </a:lnTo>
                  <a:lnTo>
                    <a:pt x="893" y="438"/>
                  </a:lnTo>
                  <a:lnTo>
                    <a:pt x="884" y="447"/>
                  </a:lnTo>
                  <a:lnTo>
                    <a:pt x="893" y="454"/>
                  </a:lnTo>
                  <a:lnTo>
                    <a:pt x="918" y="454"/>
                  </a:lnTo>
                  <a:lnTo>
                    <a:pt x="918" y="503"/>
                  </a:lnTo>
                  <a:lnTo>
                    <a:pt x="942" y="528"/>
                  </a:lnTo>
                  <a:lnTo>
                    <a:pt x="974" y="494"/>
                  </a:lnTo>
                  <a:lnTo>
                    <a:pt x="967" y="487"/>
                  </a:lnTo>
                  <a:lnTo>
                    <a:pt x="974" y="470"/>
                  </a:lnTo>
                  <a:lnTo>
                    <a:pt x="1023" y="551"/>
                  </a:lnTo>
                  <a:lnTo>
                    <a:pt x="1015" y="560"/>
                  </a:lnTo>
                  <a:lnTo>
                    <a:pt x="1015" y="575"/>
                  </a:lnTo>
                  <a:lnTo>
                    <a:pt x="1030" y="584"/>
                  </a:lnTo>
                  <a:lnTo>
                    <a:pt x="1030" y="593"/>
                  </a:lnTo>
                  <a:lnTo>
                    <a:pt x="1047" y="600"/>
                  </a:lnTo>
                  <a:lnTo>
                    <a:pt x="1055" y="600"/>
                  </a:lnTo>
                  <a:lnTo>
                    <a:pt x="1070" y="609"/>
                  </a:lnTo>
                  <a:lnTo>
                    <a:pt x="1055" y="615"/>
                  </a:lnTo>
                  <a:lnTo>
                    <a:pt x="1070" y="615"/>
                  </a:lnTo>
                  <a:lnTo>
                    <a:pt x="1070" y="633"/>
                  </a:lnTo>
                  <a:lnTo>
                    <a:pt x="1079" y="633"/>
                  </a:lnTo>
                  <a:lnTo>
                    <a:pt x="1089" y="640"/>
                  </a:lnTo>
                  <a:lnTo>
                    <a:pt x="1089" y="649"/>
                  </a:lnTo>
                  <a:lnTo>
                    <a:pt x="1095" y="665"/>
                  </a:lnTo>
                  <a:lnTo>
                    <a:pt x="1079" y="674"/>
                  </a:lnTo>
                  <a:lnTo>
                    <a:pt x="1055" y="680"/>
                  </a:lnTo>
                  <a:lnTo>
                    <a:pt x="1039" y="705"/>
                  </a:lnTo>
                  <a:lnTo>
                    <a:pt x="1015" y="705"/>
                  </a:lnTo>
                  <a:lnTo>
                    <a:pt x="990" y="697"/>
                  </a:lnTo>
                  <a:lnTo>
                    <a:pt x="950" y="705"/>
                  </a:lnTo>
                  <a:lnTo>
                    <a:pt x="942" y="722"/>
                  </a:lnTo>
                  <a:lnTo>
                    <a:pt x="933" y="722"/>
                  </a:lnTo>
                  <a:lnTo>
                    <a:pt x="918" y="730"/>
                  </a:lnTo>
                  <a:lnTo>
                    <a:pt x="893" y="762"/>
                  </a:lnTo>
                  <a:lnTo>
                    <a:pt x="902" y="762"/>
                  </a:lnTo>
                  <a:lnTo>
                    <a:pt x="925" y="737"/>
                  </a:lnTo>
                  <a:lnTo>
                    <a:pt x="950" y="722"/>
                  </a:lnTo>
                  <a:lnTo>
                    <a:pt x="974" y="722"/>
                  </a:lnTo>
                  <a:lnTo>
                    <a:pt x="983" y="722"/>
                  </a:lnTo>
                  <a:lnTo>
                    <a:pt x="983" y="737"/>
                  </a:lnTo>
                  <a:lnTo>
                    <a:pt x="967" y="746"/>
                  </a:lnTo>
                  <a:lnTo>
                    <a:pt x="958" y="746"/>
                  </a:lnTo>
                  <a:lnTo>
                    <a:pt x="967" y="754"/>
                  </a:lnTo>
                  <a:lnTo>
                    <a:pt x="974" y="746"/>
                  </a:lnTo>
                  <a:lnTo>
                    <a:pt x="974" y="770"/>
                  </a:lnTo>
                  <a:lnTo>
                    <a:pt x="983" y="777"/>
                  </a:lnTo>
                  <a:lnTo>
                    <a:pt x="999" y="786"/>
                  </a:lnTo>
                  <a:lnTo>
                    <a:pt x="1015" y="786"/>
                  </a:lnTo>
                  <a:lnTo>
                    <a:pt x="1015" y="777"/>
                  </a:lnTo>
                  <a:lnTo>
                    <a:pt x="1030" y="762"/>
                  </a:lnTo>
                  <a:lnTo>
                    <a:pt x="1030" y="777"/>
                  </a:lnTo>
                  <a:lnTo>
                    <a:pt x="1039" y="777"/>
                  </a:lnTo>
                  <a:lnTo>
                    <a:pt x="1030" y="786"/>
                  </a:lnTo>
                  <a:lnTo>
                    <a:pt x="1023" y="795"/>
                  </a:lnTo>
                  <a:lnTo>
                    <a:pt x="983" y="811"/>
                  </a:lnTo>
                  <a:lnTo>
                    <a:pt x="967" y="827"/>
                  </a:lnTo>
                  <a:lnTo>
                    <a:pt x="958" y="811"/>
                  </a:lnTo>
                  <a:lnTo>
                    <a:pt x="983" y="795"/>
                  </a:lnTo>
                  <a:lnTo>
                    <a:pt x="974" y="795"/>
                  </a:lnTo>
                  <a:lnTo>
                    <a:pt x="974" y="786"/>
                  </a:lnTo>
                  <a:lnTo>
                    <a:pt x="958" y="795"/>
                  </a:lnTo>
                  <a:lnTo>
                    <a:pt x="950" y="795"/>
                  </a:lnTo>
                  <a:lnTo>
                    <a:pt x="942" y="786"/>
                  </a:lnTo>
                  <a:lnTo>
                    <a:pt x="933" y="762"/>
                  </a:lnTo>
                  <a:lnTo>
                    <a:pt x="933" y="754"/>
                  </a:lnTo>
                  <a:lnTo>
                    <a:pt x="925" y="762"/>
                  </a:lnTo>
                  <a:lnTo>
                    <a:pt x="918" y="754"/>
                  </a:lnTo>
                  <a:lnTo>
                    <a:pt x="902" y="795"/>
                  </a:lnTo>
                  <a:lnTo>
                    <a:pt x="884" y="802"/>
                  </a:lnTo>
                  <a:lnTo>
                    <a:pt x="844" y="802"/>
                  </a:lnTo>
                  <a:lnTo>
                    <a:pt x="828" y="811"/>
                  </a:lnTo>
                  <a:lnTo>
                    <a:pt x="819" y="817"/>
                  </a:lnTo>
                  <a:lnTo>
                    <a:pt x="796" y="8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3" name="Freeform 21"/>
            <p:cNvSpPr>
              <a:spLocks/>
            </p:cNvSpPr>
            <p:nvPr/>
          </p:nvSpPr>
          <p:spPr bwMode="auto">
            <a:xfrm>
              <a:off x="3634" y="1981"/>
              <a:ext cx="736" cy="433"/>
            </a:xfrm>
            <a:custGeom>
              <a:avLst/>
              <a:gdLst/>
              <a:ahLst/>
              <a:cxnLst>
                <a:cxn ang="0">
                  <a:pos x="194" y="113"/>
                </a:cxn>
                <a:cxn ang="0">
                  <a:pos x="219" y="162"/>
                </a:cxn>
                <a:cxn ang="0">
                  <a:pos x="340" y="203"/>
                </a:cxn>
                <a:cxn ang="0">
                  <a:pos x="430" y="209"/>
                </a:cxn>
                <a:cxn ang="0">
                  <a:pos x="480" y="178"/>
                </a:cxn>
                <a:cxn ang="0">
                  <a:pos x="535" y="153"/>
                </a:cxn>
                <a:cxn ang="0">
                  <a:pos x="575" y="121"/>
                </a:cxn>
                <a:cxn ang="0">
                  <a:pos x="535" y="121"/>
                </a:cxn>
                <a:cxn ang="0">
                  <a:pos x="560" y="81"/>
                </a:cxn>
                <a:cxn ang="0">
                  <a:pos x="600" y="32"/>
                </a:cxn>
                <a:cxn ang="0">
                  <a:pos x="600" y="7"/>
                </a:cxn>
                <a:cxn ang="0">
                  <a:pos x="672" y="23"/>
                </a:cxn>
                <a:cxn ang="0">
                  <a:pos x="731" y="97"/>
                </a:cxn>
                <a:cxn ang="0">
                  <a:pos x="779" y="104"/>
                </a:cxn>
                <a:cxn ang="0">
                  <a:pos x="747" y="162"/>
                </a:cxn>
                <a:cxn ang="0">
                  <a:pos x="731" y="209"/>
                </a:cxn>
                <a:cxn ang="0">
                  <a:pos x="697" y="218"/>
                </a:cxn>
                <a:cxn ang="0">
                  <a:pos x="650" y="250"/>
                </a:cxn>
                <a:cxn ang="0">
                  <a:pos x="609" y="275"/>
                </a:cxn>
                <a:cxn ang="0">
                  <a:pos x="617" y="243"/>
                </a:cxn>
                <a:cxn ang="0">
                  <a:pos x="575" y="266"/>
                </a:cxn>
                <a:cxn ang="0">
                  <a:pos x="585" y="299"/>
                </a:cxn>
                <a:cxn ang="0">
                  <a:pos x="625" y="308"/>
                </a:cxn>
                <a:cxn ang="0">
                  <a:pos x="585" y="331"/>
                </a:cxn>
                <a:cxn ang="0">
                  <a:pos x="617" y="380"/>
                </a:cxn>
                <a:cxn ang="0">
                  <a:pos x="592" y="405"/>
                </a:cxn>
                <a:cxn ang="0">
                  <a:pos x="592" y="452"/>
                </a:cxn>
                <a:cxn ang="0">
                  <a:pos x="575" y="485"/>
                </a:cxn>
                <a:cxn ang="0">
                  <a:pos x="544" y="510"/>
                </a:cxn>
                <a:cxn ang="0">
                  <a:pos x="511" y="510"/>
                </a:cxn>
                <a:cxn ang="0">
                  <a:pos x="470" y="533"/>
                </a:cxn>
                <a:cxn ang="0">
                  <a:pos x="446" y="526"/>
                </a:cxn>
                <a:cxn ang="0">
                  <a:pos x="423" y="510"/>
                </a:cxn>
                <a:cxn ang="0">
                  <a:pos x="364" y="510"/>
                </a:cxn>
                <a:cxn ang="0">
                  <a:pos x="358" y="533"/>
                </a:cxn>
                <a:cxn ang="0">
                  <a:pos x="340" y="526"/>
                </a:cxn>
                <a:cxn ang="0">
                  <a:pos x="324" y="502"/>
                </a:cxn>
                <a:cxn ang="0">
                  <a:pos x="317" y="452"/>
                </a:cxn>
                <a:cxn ang="0">
                  <a:pos x="284" y="420"/>
                </a:cxn>
                <a:cxn ang="0">
                  <a:pos x="202" y="436"/>
                </a:cxn>
                <a:cxn ang="0">
                  <a:pos x="178" y="436"/>
                </a:cxn>
                <a:cxn ang="0">
                  <a:pos x="129" y="420"/>
                </a:cxn>
                <a:cxn ang="0">
                  <a:pos x="88" y="405"/>
                </a:cxn>
                <a:cxn ang="0">
                  <a:pos x="73" y="371"/>
                </a:cxn>
                <a:cxn ang="0">
                  <a:pos x="82" y="323"/>
                </a:cxn>
                <a:cxn ang="0">
                  <a:pos x="32" y="315"/>
                </a:cxn>
                <a:cxn ang="0">
                  <a:pos x="16" y="299"/>
                </a:cxn>
                <a:cxn ang="0">
                  <a:pos x="0" y="250"/>
                </a:cxn>
                <a:cxn ang="0">
                  <a:pos x="40" y="234"/>
                </a:cxn>
                <a:cxn ang="0">
                  <a:pos x="88" y="203"/>
                </a:cxn>
                <a:cxn ang="0">
                  <a:pos x="106" y="162"/>
                </a:cxn>
                <a:cxn ang="0">
                  <a:pos x="147" y="129"/>
                </a:cxn>
              </a:cxnLst>
              <a:rect l="0" t="0" r="r" b="b"/>
              <a:pathLst>
                <a:path w="780" h="543">
                  <a:moveTo>
                    <a:pt x="162" y="97"/>
                  </a:moveTo>
                  <a:lnTo>
                    <a:pt x="178" y="89"/>
                  </a:lnTo>
                  <a:lnTo>
                    <a:pt x="194" y="113"/>
                  </a:lnTo>
                  <a:lnTo>
                    <a:pt x="212" y="113"/>
                  </a:lnTo>
                  <a:lnTo>
                    <a:pt x="219" y="129"/>
                  </a:lnTo>
                  <a:lnTo>
                    <a:pt x="219" y="162"/>
                  </a:lnTo>
                  <a:lnTo>
                    <a:pt x="268" y="178"/>
                  </a:lnTo>
                  <a:lnTo>
                    <a:pt x="293" y="203"/>
                  </a:lnTo>
                  <a:lnTo>
                    <a:pt x="340" y="203"/>
                  </a:lnTo>
                  <a:lnTo>
                    <a:pt x="364" y="218"/>
                  </a:lnTo>
                  <a:lnTo>
                    <a:pt x="398" y="226"/>
                  </a:lnTo>
                  <a:lnTo>
                    <a:pt x="430" y="209"/>
                  </a:lnTo>
                  <a:lnTo>
                    <a:pt x="463" y="209"/>
                  </a:lnTo>
                  <a:lnTo>
                    <a:pt x="486" y="184"/>
                  </a:lnTo>
                  <a:lnTo>
                    <a:pt x="480" y="178"/>
                  </a:lnTo>
                  <a:lnTo>
                    <a:pt x="495" y="162"/>
                  </a:lnTo>
                  <a:lnTo>
                    <a:pt x="511" y="169"/>
                  </a:lnTo>
                  <a:lnTo>
                    <a:pt x="535" y="153"/>
                  </a:lnTo>
                  <a:lnTo>
                    <a:pt x="551" y="137"/>
                  </a:lnTo>
                  <a:lnTo>
                    <a:pt x="585" y="137"/>
                  </a:lnTo>
                  <a:lnTo>
                    <a:pt x="575" y="121"/>
                  </a:lnTo>
                  <a:lnTo>
                    <a:pt x="567" y="113"/>
                  </a:lnTo>
                  <a:lnTo>
                    <a:pt x="551" y="121"/>
                  </a:lnTo>
                  <a:lnTo>
                    <a:pt x="535" y="121"/>
                  </a:lnTo>
                  <a:lnTo>
                    <a:pt x="535" y="89"/>
                  </a:lnTo>
                  <a:lnTo>
                    <a:pt x="544" y="72"/>
                  </a:lnTo>
                  <a:lnTo>
                    <a:pt x="560" y="81"/>
                  </a:lnTo>
                  <a:lnTo>
                    <a:pt x="585" y="72"/>
                  </a:lnTo>
                  <a:lnTo>
                    <a:pt x="592" y="41"/>
                  </a:lnTo>
                  <a:lnTo>
                    <a:pt x="600" y="32"/>
                  </a:lnTo>
                  <a:lnTo>
                    <a:pt x="600" y="23"/>
                  </a:lnTo>
                  <a:lnTo>
                    <a:pt x="592" y="23"/>
                  </a:lnTo>
                  <a:lnTo>
                    <a:pt x="600" y="7"/>
                  </a:lnTo>
                  <a:lnTo>
                    <a:pt x="632" y="0"/>
                  </a:lnTo>
                  <a:lnTo>
                    <a:pt x="657" y="7"/>
                  </a:lnTo>
                  <a:lnTo>
                    <a:pt x="672" y="23"/>
                  </a:lnTo>
                  <a:lnTo>
                    <a:pt x="690" y="81"/>
                  </a:lnTo>
                  <a:lnTo>
                    <a:pt x="706" y="81"/>
                  </a:lnTo>
                  <a:lnTo>
                    <a:pt x="731" y="97"/>
                  </a:lnTo>
                  <a:lnTo>
                    <a:pt x="731" y="113"/>
                  </a:lnTo>
                  <a:lnTo>
                    <a:pt x="747" y="113"/>
                  </a:lnTo>
                  <a:lnTo>
                    <a:pt x="779" y="104"/>
                  </a:lnTo>
                  <a:lnTo>
                    <a:pt x="779" y="121"/>
                  </a:lnTo>
                  <a:lnTo>
                    <a:pt x="756" y="169"/>
                  </a:lnTo>
                  <a:lnTo>
                    <a:pt x="747" y="162"/>
                  </a:lnTo>
                  <a:lnTo>
                    <a:pt x="731" y="169"/>
                  </a:lnTo>
                  <a:lnTo>
                    <a:pt x="737" y="194"/>
                  </a:lnTo>
                  <a:lnTo>
                    <a:pt x="731" y="209"/>
                  </a:lnTo>
                  <a:lnTo>
                    <a:pt x="722" y="209"/>
                  </a:lnTo>
                  <a:lnTo>
                    <a:pt x="706" y="218"/>
                  </a:lnTo>
                  <a:lnTo>
                    <a:pt x="697" y="218"/>
                  </a:lnTo>
                  <a:lnTo>
                    <a:pt x="690" y="226"/>
                  </a:lnTo>
                  <a:lnTo>
                    <a:pt x="682" y="226"/>
                  </a:lnTo>
                  <a:lnTo>
                    <a:pt x="650" y="250"/>
                  </a:lnTo>
                  <a:lnTo>
                    <a:pt x="650" y="259"/>
                  </a:lnTo>
                  <a:lnTo>
                    <a:pt x="632" y="259"/>
                  </a:lnTo>
                  <a:lnTo>
                    <a:pt x="609" y="275"/>
                  </a:lnTo>
                  <a:lnTo>
                    <a:pt x="609" y="266"/>
                  </a:lnTo>
                  <a:lnTo>
                    <a:pt x="609" y="259"/>
                  </a:lnTo>
                  <a:lnTo>
                    <a:pt x="617" y="243"/>
                  </a:lnTo>
                  <a:lnTo>
                    <a:pt x="609" y="234"/>
                  </a:lnTo>
                  <a:lnTo>
                    <a:pt x="585" y="259"/>
                  </a:lnTo>
                  <a:lnTo>
                    <a:pt x="575" y="266"/>
                  </a:lnTo>
                  <a:lnTo>
                    <a:pt x="567" y="266"/>
                  </a:lnTo>
                  <a:lnTo>
                    <a:pt x="560" y="275"/>
                  </a:lnTo>
                  <a:lnTo>
                    <a:pt x="585" y="299"/>
                  </a:lnTo>
                  <a:lnTo>
                    <a:pt x="600" y="291"/>
                  </a:lnTo>
                  <a:lnTo>
                    <a:pt x="625" y="299"/>
                  </a:lnTo>
                  <a:lnTo>
                    <a:pt x="625" y="308"/>
                  </a:lnTo>
                  <a:lnTo>
                    <a:pt x="617" y="299"/>
                  </a:lnTo>
                  <a:lnTo>
                    <a:pt x="600" y="308"/>
                  </a:lnTo>
                  <a:lnTo>
                    <a:pt x="585" y="331"/>
                  </a:lnTo>
                  <a:lnTo>
                    <a:pt x="592" y="340"/>
                  </a:lnTo>
                  <a:lnTo>
                    <a:pt x="600" y="371"/>
                  </a:lnTo>
                  <a:lnTo>
                    <a:pt x="617" y="380"/>
                  </a:lnTo>
                  <a:lnTo>
                    <a:pt x="609" y="380"/>
                  </a:lnTo>
                  <a:lnTo>
                    <a:pt x="617" y="396"/>
                  </a:lnTo>
                  <a:lnTo>
                    <a:pt x="592" y="405"/>
                  </a:lnTo>
                  <a:lnTo>
                    <a:pt x="617" y="405"/>
                  </a:lnTo>
                  <a:lnTo>
                    <a:pt x="609" y="436"/>
                  </a:lnTo>
                  <a:lnTo>
                    <a:pt x="592" y="452"/>
                  </a:lnTo>
                  <a:lnTo>
                    <a:pt x="585" y="452"/>
                  </a:lnTo>
                  <a:lnTo>
                    <a:pt x="585" y="468"/>
                  </a:lnTo>
                  <a:lnTo>
                    <a:pt x="575" y="485"/>
                  </a:lnTo>
                  <a:lnTo>
                    <a:pt x="567" y="485"/>
                  </a:lnTo>
                  <a:lnTo>
                    <a:pt x="567" y="493"/>
                  </a:lnTo>
                  <a:lnTo>
                    <a:pt x="544" y="510"/>
                  </a:lnTo>
                  <a:lnTo>
                    <a:pt x="520" y="510"/>
                  </a:lnTo>
                  <a:lnTo>
                    <a:pt x="520" y="517"/>
                  </a:lnTo>
                  <a:lnTo>
                    <a:pt x="511" y="510"/>
                  </a:lnTo>
                  <a:lnTo>
                    <a:pt x="511" y="517"/>
                  </a:lnTo>
                  <a:lnTo>
                    <a:pt x="503" y="517"/>
                  </a:lnTo>
                  <a:lnTo>
                    <a:pt x="470" y="533"/>
                  </a:lnTo>
                  <a:lnTo>
                    <a:pt x="463" y="542"/>
                  </a:lnTo>
                  <a:lnTo>
                    <a:pt x="463" y="526"/>
                  </a:lnTo>
                  <a:lnTo>
                    <a:pt x="446" y="526"/>
                  </a:lnTo>
                  <a:lnTo>
                    <a:pt x="438" y="526"/>
                  </a:lnTo>
                  <a:lnTo>
                    <a:pt x="423" y="526"/>
                  </a:lnTo>
                  <a:lnTo>
                    <a:pt x="423" y="510"/>
                  </a:lnTo>
                  <a:lnTo>
                    <a:pt x="405" y="510"/>
                  </a:lnTo>
                  <a:lnTo>
                    <a:pt x="373" y="517"/>
                  </a:lnTo>
                  <a:lnTo>
                    <a:pt x="364" y="510"/>
                  </a:lnTo>
                  <a:lnTo>
                    <a:pt x="364" y="517"/>
                  </a:lnTo>
                  <a:lnTo>
                    <a:pt x="358" y="517"/>
                  </a:lnTo>
                  <a:lnTo>
                    <a:pt x="358" y="533"/>
                  </a:lnTo>
                  <a:lnTo>
                    <a:pt x="349" y="533"/>
                  </a:lnTo>
                  <a:lnTo>
                    <a:pt x="349" y="526"/>
                  </a:lnTo>
                  <a:lnTo>
                    <a:pt x="340" y="526"/>
                  </a:lnTo>
                  <a:lnTo>
                    <a:pt x="324" y="517"/>
                  </a:lnTo>
                  <a:lnTo>
                    <a:pt x="324" y="510"/>
                  </a:lnTo>
                  <a:lnTo>
                    <a:pt x="324" y="502"/>
                  </a:lnTo>
                  <a:lnTo>
                    <a:pt x="317" y="493"/>
                  </a:lnTo>
                  <a:lnTo>
                    <a:pt x="308" y="493"/>
                  </a:lnTo>
                  <a:lnTo>
                    <a:pt x="317" y="452"/>
                  </a:lnTo>
                  <a:lnTo>
                    <a:pt x="308" y="436"/>
                  </a:lnTo>
                  <a:lnTo>
                    <a:pt x="299" y="436"/>
                  </a:lnTo>
                  <a:lnTo>
                    <a:pt x="284" y="420"/>
                  </a:lnTo>
                  <a:lnTo>
                    <a:pt x="268" y="420"/>
                  </a:lnTo>
                  <a:lnTo>
                    <a:pt x="227" y="436"/>
                  </a:lnTo>
                  <a:lnTo>
                    <a:pt x="202" y="436"/>
                  </a:lnTo>
                  <a:lnTo>
                    <a:pt x="194" y="445"/>
                  </a:lnTo>
                  <a:lnTo>
                    <a:pt x="187" y="436"/>
                  </a:lnTo>
                  <a:lnTo>
                    <a:pt x="178" y="436"/>
                  </a:lnTo>
                  <a:lnTo>
                    <a:pt x="154" y="436"/>
                  </a:lnTo>
                  <a:lnTo>
                    <a:pt x="137" y="428"/>
                  </a:lnTo>
                  <a:lnTo>
                    <a:pt x="129" y="420"/>
                  </a:lnTo>
                  <a:lnTo>
                    <a:pt x="122" y="420"/>
                  </a:lnTo>
                  <a:lnTo>
                    <a:pt x="106" y="405"/>
                  </a:lnTo>
                  <a:lnTo>
                    <a:pt x="88" y="405"/>
                  </a:lnTo>
                  <a:lnTo>
                    <a:pt x="65" y="396"/>
                  </a:lnTo>
                  <a:lnTo>
                    <a:pt x="57" y="371"/>
                  </a:lnTo>
                  <a:lnTo>
                    <a:pt x="73" y="371"/>
                  </a:lnTo>
                  <a:lnTo>
                    <a:pt x="65" y="355"/>
                  </a:lnTo>
                  <a:lnTo>
                    <a:pt x="82" y="340"/>
                  </a:lnTo>
                  <a:lnTo>
                    <a:pt x="82" y="323"/>
                  </a:lnTo>
                  <a:lnTo>
                    <a:pt x="73" y="315"/>
                  </a:lnTo>
                  <a:lnTo>
                    <a:pt x="48" y="323"/>
                  </a:lnTo>
                  <a:lnTo>
                    <a:pt x="32" y="315"/>
                  </a:lnTo>
                  <a:lnTo>
                    <a:pt x="25" y="308"/>
                  </a:lnTo>
                  <a:lnTo>
                    <a:pt x="8" y="299"/>
                  </a:lnTo>
                  <a:lnTo>
                    <a:pt x="16" y="299"/>
                  </a:lnTo>
                  <a:lnTo>
                    <a:pt x="16" y="275"/>
                  </a:lnTo>
                  <a:lnTo>
                    <a:pt x="0" y="275"/>
                  </a:lnTo>
                  <a:lnTo>
                    <a:pt x="0" y="250"/>
                  </a:lnTo>
                  <a:lnTo>
                    <a:pt x="16" y="243"/>
                  </a:lnTo>
                  <a:lnTo>
                    <a:pt x="32" y="243"/>
                  </a:lnTo>
                  <a:lnTo>
                    <a:pt x="40" y="234"/>
                  </a:lnTo>
                  <a:lnTo>
                    <a:pt x="57" y="234"/>
                  </a:lnTo>
                  <a:lnTo>
                    <a:pt x="82" y="218"/>
                  </a:lnTo>
                  <a:lnTo>
                    <a:pt x="88" y="203"/>
                  </a:lnTo>
                  <a:lnTo>
                    <a:pt x="82" y="169"/>
                  </a:lnTo>
                  <a:lnTo>
                    <a:pt x="82" y="162"/>
                  </a:lnTo>
                  <a:lnTo>
                    <a:pt x="106" y="162"/>
                  </a:lnTo>
                  <a:lnTo>
                    <a:pt x="113" y="129"/>
                  </a:lnTo>
                  <a:lnTo>
                    <a:pt x="137" y="129"/>
                  </a:lnTo>
                  <a:lnTo>
                    <a:pt x="147" y="129"/>
                  </a:lnTo>
                  <a:lnTo>
                    <a:pt x="154" y="104"/>
                  </a:lnTo>
                  <a:lnTo>
                    <a:pt x="162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4" name="Freeform 22"/>
            <p:cNvSpPr>
              <a:spLocks/>
            </p:cNvSpPr>
            <p:nvPr/>
          </p:nvSpPr>
          <p:spPr bwMode="auto">
            <a:xfrm>
              <a:off x="3481" y="2219"/>
              <a:ext cx="199" cy="163"/>
            </a:xfrm>
            <a:custGeom>
              <a:avLst/>
              <a:gdLst/>
              <a:ahLst/>
              <a:cxnLst>
                <a:cxn ang="0">
                  <a:pos x="8" y="178"/>
                </a:cxn>
                <a:cxn ang="0">
                  <a:pos x="8" y="162"/>
                </a:cxn>
                <a:cxn ang="0">
                  <a:pos x="23" y="153"/>
                </a:cxn>
                <a:cxn ang="0">
                  <a:pos x="16" y="137"/>
                </a:cxn>
                <a:cxn ang="0">
                  <a:pos x="8" y="129"/>
                </a:cxn>
                <a:cxn ang="0">
                  <a:pos x="0" y="113"/>
                </a:cxn>
                <a:cxn ang="0">
                  <a:pos x="16" y="121"/>
                </a:cxn>
                <a:cxn ang="0">
                  <a:pos x="65" y="113"/>
                </a:cxn>
                <a:cxn ang="0">
                  <a:pos x="65" y="97"/>
                </a:cxn>
                <a:cxn ang="0">
                  <a:pos x="73" y="90"/>
                </a:cxn>
                <a:cxn ang="0">
                  <a:pos x="107" y="81"/>
                </a:cxn>
                <a:cxn ang="0">
                  <a:pos x="107" y="66"/>
                </a:cxn>
                <a:cxn ang="0">
                  <a:pos x="113" y="56"/>
                </a:cxn>
                <a:cxn ang="0">
                  <a:pos x="113" y="49"/>
                </a:cxn>
                <a:cxn ang="0">
                  <a:pos x="122" y="49"/>
                </a:cxn>
                <a:cxn ang="0">
                  <a:pos x="129" y="32"/>
                </a:cxn>
                <a:cxn ang="0">
                  <a:pos x="129" y="16"/>
                </a:cxn>
                <a:cxn ang="0">
                  <a:pos x="147" y="9"/>
                </a:cxn>
                <a:cxn ang="0">
                  <a:pos x="162" y="0"/>
                </a:cxn>
                <a:cxn ang="0">
                  <a:pos x="170" y="0"/>
                </a:cxn>
                <a:cxn ang="0">
                  <a:pos x="187" y="9"/>
                </a:cxn>
                <a:cxn ang="0">
                  <a:pos x="194" y="16"/>
                </a:cxn>
                <a:cxn ang="0">
                  <a:pos x="210" y="24"/>
                </a:cxn>
                <a:cxn ang="0">
                  <a:pos x="202" y="32"/>
                </a:cxn>
                <a:cxn ang="0">
                  <a:pos x="187" y="41"/>
                </a:cxn>
                <a:cxn ang="0">
                  <a:pos x="170" y="32"/>
                </a:cxn>
                <a:cxn ang="0">
                  <a:pos x="162" y="41"/>
                </a:cxn>
                <a:cxn ang="0">
                  <a:pos x="170" y="49"/>
                </a:cxn>
                <a:cxn ang="0">
                  <a:pos x="162" y="66"/>
                </a:cxn>
                <a:cxn ang="0">
                  <a:pos x="178" y="72"/>
                </a:cxn>
                <a:cxn ang="0">
                  <a:pos x="178" y="81"/>
                </a:cxn>
                <a:cxn ang="0">
                  <a:pos x="170" y="81"/>
                </a:cxn>
                <a:cxn ang="0">
                  <a:pos x="178" y="90"/>
                </a:cxn>
                <a:cxn ang="0">
                  <a:pos x="138" y="137"/>
                </a:cxn>
                <a:cxn ang="0">
                  <a:pos x="122" y="146"/>
                </a:cxn>
                <a:cxn ang="0">
                  <a:pos x="113" y="137"/>
                </a:cxn>
                <a:cxn ang="0">
                  <a:pos x="107" y="146"/>
                </a:cxn>
                <a:cxn ang="0">
                  <a:pos x="107" y="162"/>
                </a:cxn>
                <a:cxn ang="0">
                  <a:pos x="113" y="162"/>
                </a:cxn>
                <a:cxn ang="0">
                  <a:pos x="113" y="169"/>
                </a:cxn>
                <a:cxn ang="0">
                  <a:pos x="122" y="169"/>
                </a:cxn>
                <a:cxn ang="0">
                  <a:pos x="122" y="186"/>
                </a:cxn>
                <a:cxn ang="0">
                  <a:pos x="122" y="194"/>
                </a:cxn>
                <a:cxn ang="0">
                  <a:pos x="97" y="194"/>
                </a:cxn>
                <a:cxn ang="0">
                  <a:pos x="88" y="203"/>
                </a:cxn>
                <a:cxn ang="0">
                  <a:pos x="82" y="194"/>
                </a:cxn>
                <a:cxn ang="0">
                  <a:pos x="73" y="178"/>
                </a:cxn>
                <a:cxn ang="0">
                  <a:pos x="48" y="178"/>
                </a:cxn>
                <a:cxn ang="0">
                  <a:pos x="32" y="178"/>
                </a:cxn>
                <a:cxn ang="0">
                  <a:pos x="8" y="178"/>
                </a:cxn>
              </a:cxnLst>
              <a:rect l="0" t="0" r="r" b="b"/>
              <a:pathLst>
                <a:path w="211" h="204">
                  <a:moveTo>
                    <a:pt x="8" y="178"/>
                  </a:moveTo>
                  <a:lnTo>
                    <a:pt x="8" y="162"/>
                  </a:lnTo>
                  <a:lnTo>
                    <a:pt x="23" y="153"/>
                  </a:lnTo>
                  <a:lnTo>
                    <a:pt x="16" y="137"/>
                  </a:lnTo>
                  <a:lnTo>
                    <a:pt x="8" y="129"/>
                  </a:lnTo>
                  <a:lnTo>
                    <a:pt x="0" y="113"/>
                  </a:lnTo>
                  <a:lnTo>
                    <a:pt x="16" y="121"/>
                  </a:lnTo>
                  <a:lnTo>
                    <a:pt x="65" y="113"/>
                  </a:lnTo>
                  <a:lnTo>
                    <a:pt x="65" y="97"/>
                  </a:lnTo>
                  <a:lnTo>
                    <a:pt x="73" y="90"/>
                  </a:lnTo>
                  <a:lnTo>
                    <a:pt x="107" y="81"/>
                  </a:lnTo>
                  <a:lnTo>
                    <a:pt x="107" y="66"/>
                  </a:lnTo>
                  <a:lnTo>
                    <a:pt x="113" y="56"/>
                  </a:lnTo>
                  <a:lnTo>
                    <a:pt x="113" y="49"/>
                  </a:lnTo>
                  <a:lnTo>
                    <a:pt x="122" y="49"/>
                  </a:lnTo>
                  <a:lnTo>
                    <a:pt x="129" y="32"/>
                  </a:lnTo>
                  <a:lnTo>
                    <a:pt x="129" y="16"/>
                  </a:lnTo>
                  <a:lnTo>
                    <a:pt x="147" y="9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87" y="9"/>
                  </a:lnTo>
                  <a:lnTo>
                    <a:pt x="194" y="16"/>
                  </a:lnTo>
                  <a:lnTo>
                    <a:pt x="210" y="24"/>
                  </a:lnTo>
                  <a:lnTo>
                    <a:pt x="202" y="32"/>
                  </a:lnTo>
                  <a:lnTo>
                    <a:pt x="187" y="41"/>
                  </a:lnTo>
                  <a:lnTo>
                    <a:pt x="170" y="32"/>
                  </a:lnTo>
                  <a:lnTo>
                    <a:pt x="162" y="41"/>
                  </a:lnTo>
                  <a:lnTo>
                    <a:pt x="170" y="49"/>
                  </a:lnTo>
                  <a:lnTo>
                    <a:pt x="162" y="66"/>
                  </a:lnTo>
                  <a:lnTo>
                    <a:pt x="178" y="72"/>
                  </a:lnTo>
                  <a:lnTo>
                    <a:pt x="178" y="81"/>
                  </a:lnTo>
                  <a:lnTo>
                    <a:pt x="170" y="81"/>
                  </a:lnTo>
                  <a:lnTo>
                    <a:pt x="178" y="90"/>
                  </a:lnTo>
                  <a:lnTo>
                    <a:pt x="138" y="137"/>
                  </a:lnTo>
                  <a:lnTo>
                    <a:pt x="122" y="146"/>
                  </a:lnTo>
                  <a:lnTo>
                    <a:pt x="113" y="137"/>
                  </a:lnTo>
                  <a:lnTo>
                    <a:pt x="107" y="146"/>
                  </a:lnTo>
                  <a:lnTo>
                    <a:pt x="107" y="162"/>
                  </a:lnTo>
                  <a:lnTo>
                    <a:pt x="113" y="162"/>
                  </a:lnTo>
                  <a:lnTo>
                    <a:pt x="113" y="169"/>
                  </a:lnTo>
                  <a:lnTo>
                    <a:pt x="122" y="169"/>
                  </a:lnTo>
                  <a:lnTo>
                    <a:pt x="122" y="186"/>
                  </a:lnTo>
                  <a:lnTo>
                    <a:pt x="122" y="194"/>
                  </a:lnTo>
                  <a:lnTo>
                    <a:pt x="97" y="194"/>
                  </a:lnTo>
                  <a:lnTo>
                    <a:pt x="88" y="203"/>
                  </a:lnTo>
                  <a:lnTo>
                    <a:pt x="82" y="194"/>
                  </a:lnTo>
                  <a:lnTo>
                    <a:pt x="73" y="178"/>
                  </a:lnTo>
                  <a:lnTo>
                    <a:pt x="48" y="178"/>
                  </a:lnTo>
                  <a:lnTo>
                    <a:pt x="32" y="178"/>
                  </a:lnTo>
                  <a:lnTo>
                    <a:pt x="8" y="1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5" name="Freeform 23"/>
            <p:cNvSpPr>
              <a:spLocks/>
            </p:cNvSpPr>
            <p:nvPr/>
          </p:nvSpPr>
          <p:spPr bwMode="auto">
            <a:xfrm>
              <a:off x="3473" y="2200"/>
              <a:ext cx="176" cy="116"/>
            </a:xfrm>
            <a:custGeom>
              <a:avLst/>
              <a:gdLst/>
              <a:ahLst/>
              <a:cxnLst>
                <a:cxn ang="0">
                  <a:pos x="179" y="24"/>
                </a:cxn>
                <a:cxn ang="0">
                  <a:pos x="171" y="24"/>
                </a:cxn>
                <a:cxn ang="0">
                  <a:pos x="156" y="33"/>
                </a:cxn>
                <a:cxn ang="0">
                  <a:pos x="138" y="40"/>
                </a:cxn>
                <a:cxn ang="0">
                  <a:pos x="138" y="56"/>
                </a:cxn>
                <a:cxn ang="0">
                  <a:pos x="131" y="73"/>
                </a:cxn>
                <a:cxn ang="0">
                  <a:pos x="122" y="73"/>
                </a:cxn>
                <a:cxn ang="0">
                  <a:pos x="122" y="80"/>
                </a:cxn>
                <a:cxn ang="0">
                  <a:pos x="116" y="90"/>
                </a:cxn>
                <a:cxn ang="0">
                  <a:pos x="116" y="105"/>
                </a:cxn>
                <a:cxn ang="0">
                  <a:pos x="82" y="114"/>
                </a:cxn>
                <a:cxn ang="0">
                  <a:pos x="74" y="121"/>
                </a:cxn>
                <a:cxn ang="0">
                  <a:pos x="74" y="137"/>
                </a:cxn>
                <a:cxn ang="0">
                  <a:pos x="25" y="145"/>
                </a:cxn>
                <a:cxn ang="0">
                  <a:pos x="9" y="137"/>
                </a:cxn>
                <a:cxn ang="0">
                  <a:pos x="17" y="121"/>
                </a:cxn>
                <a:cxn ang="0">
                  <a:pos x="17" y="114"/>
                </a:cxn>
                <a:cxn ang="0">
                  <a:pos x="0" y="105"/>
                </a:cxn>
                <a:cxn ang="0">
                  <a:pos x="0" y="73"/>
                </a:cxn>
                <a:cxn ang="0">
                  <a:pos x="9" y="56"/>
                </a:cxn>
                <a:cxn ang="0">
                  <a:pos x="9" y="48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50" y="40"/>
                </a:cxn>
                <a:cxn ang="0">
                  <a:pos x="57" y="24"/>
                </a:cxn>
                <a:cxn ang="0">
                  <a:pos x="66" y="24"/>
                </a:cxn>
                <a:cxn ang="0">
                  <a:pos x="66" y="16"/>
                </a:cxn>
                <a:cxn ang="0">
                  <a:pos x="97" y="24"/>
                </a:cxn>
                <a:cxn ang="0">
                  <a:pos x="116" y="24"/>
                </a:cxn>
                <a:cxn ang="0">
                  <a:pos x="116" y="16"/>
                </a:cxn>
                <a:cxn ang="0">
                  <a:pos x="122" y="16"/>
                </a:cxn>
                <a:cxn ang="0">
                  <a:pos x="131" y="0"/>
                </a:cxn>
                <a:cxn ang="0">
                  <a:pos x="138" y="8"/>
                </a:cxn>
                <a:cxn ang="0">
                  <a:pos x="147" y="33"/>
                </a:cxn>
                <a:cxn ang="0">
                  <a:pos x="162" y="16"/>
                </a:cxn>
                <a:cxn ang="0">
                  <a:pos x="187" y="24"/>
                </a:cxn>
                <a:cxn ang="0">
                  <a:pos x="179" y="24"/>
                </a:cxn>
              </a:cxnLst>
              <a:rect l="0" t="0" r="r" b="b"/>
              <a:pathLst>
                <a:path w="188" h="146">
                  <a:moveTo>
                    <a:pt x="179" y="24"/>
                  </a:moveTo>
                  <a:lnTo>
                    <a:pt x="171" y="24"/>
                  </a:lnTo>
                  <a:lnTo>
                    <a:pt x="156" y="33"/>
                  </a:lnTo>
                  <a:lnTo>
                    <a:pt x="138" y="40"/>
                  </a:lnTo>
                  <a:lnTo>
                    <a:pt x="138" y="56"/>
                  </a:lnTo>
                  <a:lnTo>
                    <a:pt x="131" y="73"/>
                  </a:lnTo>
                  <a:lnTo>
                    <a:pt x="122" y="73"/>
                  </a:lnTo>
                  <a:lnTo>
                    <a:pt x="122" y="80"/>
                  </a:lnTo>
                  <a:lnTo>
                    <a:pt x="116" y="90"/>
                  </a:lnTo>
                  <a:lnTo>
                    <a:pt x="116" y="105"/>
                  </a:lnTo>
                  <a:lnTo>
                    <a:pt x="82" y="114"/>
                  </a:lnTo>
                  <a:lnTo>
                    <a:pt x="74" y="121"/>
                  </a:lnTo>
                  <a:lnTo>
                    <a:pt x="74" y="137"/>
                  </a:lnTo>
                  <a:lnTo>
                    <a:pt x="25" y="145"/>
                  </a:lnTo>
                  <a:lnTo>
                    <a:pt x="9" y="137"/>
                  </a:lnTo>
                  <a:lnTo>
                    <a:pt x="17" y="121"/>
                  </a:lnTo>
                  <a:lnTo>
                    <a:pt x="17" y="114"/>
                  </a:lnTo>
                  <a:lnTo>
                    <a:pt x="0" y="105"/>
                  </a:lnTo>
                  <a:lnTo>
                    <a:pt x="0" y="73"/>
                  </a:lnTo>
                  <a:lnTo>
                    <a:pt x="9" y="56"/>
                  </a:lnTo>
                  <a:lnTo>
                    <a:pt x="9" y="48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50" y="40"/>
                  </a:lnTo>
                  <a:lnTo>
                    <a:pt x="57" y="24"/>
                  </a:lnTo>
                  <a:lnTo>
                    <a:pt x="66" y="24"/>
                  </a:lnTo>
                  <a:lnTo>
                    <a:pt x="66" y="16"/>
                  </a:lnTo>
                  <a:lnTo>
                    <a:pt x="97" y="24"/>
                  </a:lnTo>
                  <a:lnTo>
                    <a:pt x="116" y="24"/>
                  </a:lnTo>
                  <a:lnTo>
                    <a:pt x="116" y="16"/>
                  </a:lnTo>
                  <a:lnTo>
                    <a:pt x="122" y="16"/>
                  </a:lnTo>
                  <a:lnTo>
                    <a:pt x="131" y="0"/>
                  </a:lnTo>
                  <a:lnTo>
                    <a:pt x="138" y="8"/>
                  </a:lnTo>
                  <a:lnTo>
                    <a:pt x="147" y="33"/>
                  </a:lnTo>
                  <a:lnTo>
                    <a:pt x="162" y="16"/>
                  </a:lnTo>
                  <a:lnTo>
                    <a:pt x="187" y="24"/>
                  </a:lnTo>
                  <a:lnTo>
                    <a:pt x="179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6" name="Freeform 24"/>
            <p:cNvSpPr>
              <a:spLocks/>
            </p:cNvSpPr>
            <p:nvPr/>
          </p:nvSpPr>
          <p:spPr bwMode="auto">
            <a:xfrm>
              <a:off x="3275" y="2180"/>
              <a:ext cx="228" cy="182"/>
            </a:xfrm>
            <a:custGeom>
              <a:avLst/>
              <a:gdLst/>
              <a:ahLst/>
              <a:cxnLst>
                <a:cxn ang="0">
                  <a:pos x="227" y="227"/>
                </a:cxn>
                <a:cxn ang="0">
                  <a:pos x="170" y="218"/>
                </a:cxn>
                <a:cxn ang="0">
                  <a:pos x="162" y="202"/>
                </a:cxn>
                <a:cxn ang="0">
                  <a:pos x="137" y="211"/>
                </a:cxn>
                <a:cxn ang="0">
                  <a:pos x="121" y="211"/>
                </a:cxn>
                <a:cxn ang="0">
                  <a:pos x="96" y="186"/>
                </a:cxn>
                <a:cxn ang="0">
                  <a:pos x="80" y="162"/>
                </a:cxn>
                <a:cxn ang="0">
                  <a:pos x="65" y="155"/>
                </a:cxn>
                <a:cxn ang="0">
                  <a:pos x="56" y="155"/>
                </a:cxn>
                <a:cxn ang="0">
                  <a:pos x="48" y="146"/>
                </a:cxn>
                <a:cxn ang="0">
                  <a:pos x="40" y="121"/>
                </a:cxn>
                <a:cxn ang="0">
                  <a:pos x="24" y="115"/>
                </a:cxn>
                <a:cxn ang="0">
                  <a:pos x="15" y="98"/>
                </a:cxn>
                <a:cxn ang="0">
                  <a:pos x="24" y="81"/>
                </a:cxn>
                <a:cxn ang="0">
                  <a:pos x="24" y="65"/>
                </a:cxn>
                <a:cxn ang="0">
                  <a:pos x="15" y="65"/>
                </a:cxn>
                <a:cxn ang="0">
                  <a:pos x="8" y="49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24" y="16"/>
                </a:cxn>
                <a:cxn ang="0">
                  <a:pos x="31" y="16"/>
                </a:cxn>
                <a:cxn ang="0">
                  <a:pos x="48" y="9"/>
                </a:cxn>
                <a:cxn ang="0">
                  <a:pos x="56" y="9"/>
                </a:cxn>
                <a:cxn ang="0">
                  <a:pos x="48" y="16"/>
                </a:cxn>
                <a:cxn ang="0">
                  <a:pos x="65" y="25"/>
                </a:cxn>
                <a:cxn ang="0">
                  <a:pos x="65" y="41"/>
                </a:cxn>
                <a:cxn ang="0">
                  <a:pos x="96" y="58"/>
                </a:cxn>
                <a:cxn ang="0">
                  <a:pos x="130" y="58"/>
                </a:cxn>
                <a:cxn ang="0">
                  <a:pos x="130" y="41"/>
                </a:cxn>
                <a:cxn ang="0">
                  <a:pos x="145" y="33"/>
                </a:cxn>
                <a:cxn ang="0">
                  <a:pos x="170" y="33"/>
                </a:cxn>
                <a:cxn ang="0">
                  <a:pos x="219" y="58"/>
                </a:cxn>
                <a:cxn ang="0">
                  <a:pos x="219" y="65"/>
                </a:cxn>
                <a:cxn ang="0">
                  <a:pos x="219" y="73"/>
                </a:cxn>
                <a:cxn ang="0">
                  <a:pos x="219" y="81"/>
                </a:cxn>
                <a:cxn ang="0">
                  <a:pos x="210" y="98"/>
                </a:cxn>
                <a:cxn ang="0">
                  <a:pos x="210" y="130"/>
                </a:cxn>
                <a:cxn ang="0">
                  <a:pos x="227" y="139"/>
                </a:cxn>
                <a:cxn ang="0">
                  <a:pos x="227" y="146"/>
                </a:cxn>
                <a:cxn ang="0">
                  <a:pos x="219" y="162"/>
                </a:cxn>
                <a:cxn ang="0">
                  <a:pos x="227" y="178"/>
                </a:cxn>
                <a:cxn ang="0">
                  <a:pos x="235" y="186"/>
                </a:cxn>
                <a:cxn ang="0">
                  <a:pos x="242" y="202"/>
                </a:cxn>
                <a:cxn ang="0">
                  <a:pos x="227" y="211"/>
                </a:cxn>
                <a:cxn ang="0">
                  <a:pos x="227" y="227"/>
                </a:cxn>
              </a:cxnLst>
              <a:rect l="0" t="0" r="r" b="b"/>
              <a:pathLst>
                <a:path w="243" h="228">
                  <a:moveTo>
                    <a:pt x="227" y="227"/>
                  </a:moveTo>
                  <a:lnTo>
                    <a:pt x="170" y="218"/>
                  </a:lnTo>
                  <a:lnTo>
                    <a:pt x="162" y="202"/>
                  </a:lnTo>
                  <a:lnTo>
                    <a:pt x="137" y="211"/>
                  </a:lnTo>
                  <a:lnTo>
                    <a:pt x="121" y="211"/>
                  </a:lnTo>
                  <a:lnTo>
                    <a:pt x="96" y="186"/>
                  </a:lnTo>
                  <a:lnTo>
                    <a:pt x="80" y="162"/>
                  </a:lnTo>
                  <a:lnTo>
                    <a:pt x="65" y="155"/>
                  </a:lnTo>
                  <a:lnTo>
                    <a:pt x="56" y="155"/>
                  </a:lnTo>
                  <a:lnTo>
                    <a:pt x="48" y="146"/>
                  </a:lnTo>
                  <a:lnTo>
                    <a:pt x="40" y="121"/>
                  </a:lnTo>
                  <a:lnTo>
                    <a:pt x="24" y="115"/>
                  </a:lnTo>
                  <a:lnTo>
                    <a:pt x="15" y="98"/>
                  </a:lnTo>
                  <a:lnTo>
                    <a:pt x="24" y="81"/>
                  </a:lnTo>
                  <a:lnTo>
                    <a:pt x="24" y="65"/>
                  </a:lnTo>
                  <a:lnTo>
                    <a:pt x="15" y="65"/>
                  </a:lnTo>
                  <a:lnTo>
                    <a:pt x="8" y="49"/>
                  </a:lnTo>
                  <a:lnTo>
                    <a:pt x="0" y="9"/>
                  </a:lnTo>
                  <a:lnTo>
                    <a:pt x="8" y="0"/>
                  </a:lnTo>
                  <a:lnTo>
                    <a:pt x="15" y="16"/>
                  </a:lnTo>
                  <a:lnTo>
                    <a:pt x="24" y="16"/>
                  </a:lnTo>
                  <a:lnTo>
                    <a:pt x="31" y="16"/>
                  </a:lnTo>
                  <a:lnTo>
                    <a:pt x="48" y="9"/>
                  </a:lnTo>
                  <a:lnTo>
                    <a:pt x="56" y="9"/>
                  </a:lnTo>
                  <a:lnTo>
                    <a:pt x="48" y="16"/>
                  </a:lnTo>
                  <a:lnTo>
                    <a:pt x="65" y="25"/>
                  </a:lnTo>
                  <a:lnTo>
                    <a:pt x="65" y="41"/>
                  </a:lnTo>
                  <a:lnTo>
                    <a:pt x="96" y="58"/>
                  </a:lnTo>
                  <a:lnTo>
                    <a:pt x="130" y="58"/>
                  </a:lnTo>
                  <a:lnTo>
                    <a:pt x="130" y="41"/>
                  </a:lnTo>
                  <a:lnTo>
                    <a:pt x="145" y="33"/>
                  </a:lnTo>
                  <a:lnTo>
                    <a:pt x="170" y="33"/>
                  </a:lnTo>
                  <a:lnTo>
                    <a:pt x="219" y="58"/>
                  </a:lnTo>
                  <a:lnTo>
                    <a:pt x="219" y="65"/>
                  </a:lnTo>
                  <a:lnTo>
                    <a:pt x="219" y="73"/>
                  </a:lnTo>
                  <a:lnTo>
                    <a:pt x="219" y="81"/>
                  </a:lnTo>
                  <a:lnTo>
                    <a:pt x="210" y="98"/>
                  </a:lnTo>
                  <a:lnTo>
                    <a:pt x="210" y="130"/>
                  </a:lnTo>
                  <a:lnTo>
                    <a:pt x="227" y="139"/>
                  </a:lnTo>
                  <a:lnTo>
                    <a:pt x="227" y="146"/>
                  </a:lnTo>
                  <a:lnTo>
                    <a:pt x="219" y="162"/>
                  </a:lnTo>
                  <a:lnTo>
                    <a:pt x="227" y="178"/>
                  </a:lnTo>
                  <a:lnTo>
                    <a:pt x="235" y="186"/>
                  </a:lnTo>
                  <a:lnTo>
                    <a:pt x="242" y="202"/>
                  </a:lnTo>
                  <a:lnTo>
                    <a:pt x="227" y="211"/>
                  </a:lnTo>
                  <a:lnTo>
                    <a:pt x="227" y="22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7" name="Freeform 25"/>
            <p:cNvSpPr>
              <a:spLocks/>
            </p:cNvSpPr>
            <p:nvPr/>
          </p:nvSpPr>
          <p:spPr bwMode="auto">
            <a:xfrm>
              <a:off x="3582" y="2136"/>
              <a:ext cx="130" cy="52"/>
            </a:xfrm>
            <a:custGeom>
              <a:avLst/>
              <a:gdLst/>
              <a:ahLst/>
              <a:cxnLst>
                <a:cxn ang="0">
                  <a:pos x="137" y="15"/>
                </a:cxn>
                <a:cxn ang="0">
                  <a:pos x="137" y="24"/>
                </a:cxn>
                <a:cxn ang="0">
                  <a:pos x="112" y="40"/>
                </a:cxn>
                <a:cxn ang="0">
                  <a:pos x="95" y="40"/>
                </a:cxn>
                <a:cxn ang="0">
                  <a:pos x="87" y="49"/>
                </a:cxn>
                <a:cxn ang="0">
                  <a:pos x="71" y="49"/>
                </a:cxn>
                <a:cxn ang="0">
                  <a:pos x="55" y="56"/>
                </a:cxn>
                <a:cxn ang="0">
                  <a:pos x="55" y="65"/>
                </a:cxn>
                <a:cxn ang="0">
                  <a:pos x="31" y="65"/>
                </a:cxn>
                <a:cxn ang="0">
                  <a:pos x="22" y="65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15" y="56"/>
                </a:cxn>
                <a:cxn ang="0">
                  <a:pos x="15" y="49"/>
                </a:cxn>
                <a:cxn ang="0">
                  <a:pos x="31" y="49"/>
                </a:cxn>
                <a:cxn ang="0">
                  <a:pos x="46" y="40"/>
                </a:cxn>
                <a:cxn ang="0">
                  <a:pos x="31" y="32"/>
                </a:cxn>
                <a:cxn ang="0">
                  <a:pos x="22" y="32"/>
                </a:cxn>
                <a:cxn ang="0">
                  <a:pos x="6" y="32"/>
                </a:cxn>
                <a:cxn ang="0">
                  <a:pos x="22" y="15"/>
                </a:cxn>
                <a:cxn ang="0">
                  <a:pos x="15" y="15"/>
                </a:cxn>
                <a:cxn ang="0">
                  <a:pos x="22" y="9"/>
                </a:cxn>
                <a:cxn ang="0">
                  <a:pos x="46" y="15"/>
                </a:cxn>
                <a:cxn ang="0">
                  <a:pos x="46" y="9"/>
                </a:cxn>
                <a:cxn ang="0">
                  <a:pos x="55" y="0"/>
                </a:cxn>
                <a:cxn ang="0">
                  <a:pos x="71" y="9"/>
                </a:cxn>
                <a:cxn ang="0">
                  <a:pos x="120" y="9"/>
                </a:cxn>
                <a:cxn ang="0">
                  <a:pos x="137" y="15"/>
                </a:cxn>
              </a:cxnLst>
              <a:rect l="0" t="0" r="r" b="b"/>
              <a:pathLst>
                <a:path w="138" h="66">
                  <a:moveTo>
                    <a:pt x="137" y="15"/>
                  </a:moveTo>
                  <a:lnTo>
                    <a:pt x="137" y="24"/>
                  </a:lnTo>
                  <a:lnTo>
                    <a:pt x="112" y="40"/>
                  </a:lnTo>
                  <a:lnTo>
                    <a:pt x="95" y="40"/>
                  </a:lnTo>
                  <a:lnTo>
                    <a:pt x="87" y="49"/>
                  </a:lnTo>
                  <a:lnTo>
                    <a:pt x="71" y="49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31" y="65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15" y="56"/>
                  </a:lnTo>
                  <a:lnTo>
                    <a:pt x="15" y="49"/>
                  </a:lnTo>
                  <a:lnTo>
                    <a:pt x="31" y="49"/>
                  </a:lnTo>
                  <a:lnTo>
                    <a:pt x="46" y="40"/>
                  </a:lnTo>
                  <a:lnTo>
                    <a:pt x="31" y="32"/>
                  </a:lnTo>
                  <a:lnTo>
                    <a:pt x="22" y="32"/>
                  </a:lnTo>
                  <a:lnTo>
                    <a:pt x="6" y="32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46" y="15"/>
                  </a:lnTo>
                  <a:lnTo>
                    <a:pt x="46" y="9"/>
                  </a:lnTo>
                  <a:lnTo>
                    <a:pt x="55" y="0"/>
                  </a:lnTo>
                  <a:lnTo>
                    <a:pt x="71" y="9"/>
                  </a:lnTo>
                  <a:lnTo>
                    <a:pt x="120" y="9"/>
                  </a:lnTo>
                  <a:lnTo>
                    <a:pt x="137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8" name="Freeform 26"/>
            <p:cNvSpPr>
              <a:spLocks/>
            </p:cNvSpPr>
            <p:nvPr/>
          </p:nvSpPr>
          <p:spPr bwMode="auto">
            <a:xfrm>
              <a:off x="3373" y="2143"/>
              <a:ext cx="178" cy="96"/>
            </a:xfrm>
            <a:custGeom>
              <a:avLst/>
              <a:gdLst/>
              <a:ahLst/>
              <a:cxnLst>
                <a:cxn ang="0">
                  <a:pos x="179" y="96"/>
                </a:cxn>
                <a:cxn ang="0">
                  <a:pos x="171" y="88"/>
                </a:cxn>
                <a:cxn ang="0">
                  <a:pos x="171" y="96"/>
                </a:cxn>
                <a:cxn ang="0">
                  <a:pos x="162" y="96"/>
                </a:cxn>
                <a:cxn ang="0">
                  <a:pos x="155" y="112"/>
                </a:cxn>
                <a:cxn ang="0">
                  <a:pos x="137" y="112"/>
                </a:cxn>
                <a:cxn ang="0">
                  <a:pos x="137" y="120"/>
                </a:cxn>
                <a:cxn ang="0">
                  <a:pos x="114" y="120"/>
                </a:cxn>
                <a:cxn ang="0">
                  <a:pos x="114" y="112"/>
                </a:cxn>
                <a:cxn ang="0">
                  <a:pos x="114" y="105"/>
                </a:cxn>
                <a:cxn ang="0">
                  <a:pos x="65" y="80"/>
                </a:cxn>
                <a:cxn ang="0">
                  <a:pos x="40" y="80"/>
                </a:cxn>
                <a:cxn ang="0">
                  <a:pos x="25" y="88"/>
                </a:cxn>
                <a:cxn ang="0">
                  <a:pos x="25" y="63"/>
                </a:cxn>
                <a:cxn ang="0">
                  <a:pos x="16" y="63"/>
                </a:cxn>
                <a:cxn ang="0">
                  <a:pos x="16" y="47"/>
                </a:cxn>
                <a:cxn ang="0">
                  <a:pos x="9" y="47"/>
                </a:cxn>
                <a:cxn ang="0">
                  <a:pos x="9" y="40"/>
                </a:cxn>
                <a:cxn ang="0">
                  <a:pos x="25" y="40"/>
                </a:cxn>
                <a:cxn ang="0">
                  <a:pos x="32" y="31"/>
                </a:cxn>
                <a:cxn ang="0">
                  <a:pos x="16" y="15"/>
                </a:cxn>
                <a:cxn ang="0">
                  <a:pos x="9" y="15"/>
                </a:cxn>
                <a:cxn ang="0">
                  <a:pos x="9" y="31"/>
                </a:cxn>
                <a:cxn ang="0">
                  <a:pos x="0" y="15"/>
                </a:cxn>
                <a:cxn ang="0">
                  <a:pos x="25" y="6"/>
                </a:cxn>
                <a:cxn ang="0">
                  <a:pos x="40" y="23"/>
                </a:cxn>
                <a:cxn ang="0">
                  <a:pos x="49" y="23"/>
                </a:cxn>
                <a:cxn ang="0">
                  <a:pos x="57" y="23"/>
                </a:cxn>
                <a:cxn ang="0">
                  <a:pos x="57" y="15"/>
                </a:cxn>
                <a:cxn ang="0">
                  <a:pos x="74" y="6"/>
                </a:cxn>
                <a:cxn ang="0">
                  <a:pos x="81" y="6"/>
                </a:cxn>
                <a:cxn ang="0">
                  <a:pos x="74" y="0"/>
                </a:cxn>
                <a:cxn ang="0">
                  <a:pos x="81" y="0"/>
                </a:cxn>
                <a:cxn ang="0">
                  <a:pos x="97" y="6"/>
                </a:cxn>
                <a:cxn ang="0">
                  <a:pos x="97" y="23"/>
                </a:cxn>
                <a:cxn ang="0">
                  <a:pos x="122" y="23"/>
                </a:cxn>
                <a:cxn ang="0">
                  <a:pos x="130" y="47"/>
                </a:cxn>
                <a:cxn ang="0">
                  <a:pos x="171" y="72"/>
                </a:cxn>
                <a:cxn ang="0">
                  <a:pos x="187" y="80"/>
                </a:cxn>
                <a:cxn ang="0">
                  <a:pos x="179" y="96"/>
                </a:cxn>
              </a:cxnLst>
              <a:rect l="0" t="0" r="r" b="b"/>
              <a:pathLst>
                <a:path w="188" h="121">
                  <a:moveTo>
                    <a:pt x="179" y="96"/>
                  </a:moveTo>
                  <a:lnTo>
                    <a:pt x="171" y="88"/>
                  </a:lnTo>
                  <a:lnTo>
                    <a:pt x="171" y="96"/>
                  </a:lnTo>
                  <a:lnTo>
                    <a:pt x="162" y="96"/>
                  </a:lnTo>
                  <a:lnTo>
                    <a:pt x="155" y="112"/>
                  </a:lnTo>
                  <a:lnTo>
                    <a:pt x="137" y="112"/>
                  </a:lnTo>
                  <a:lnTo>
                    <a:pt x="137" y="120"/>
                  </a:lnTo>
                  <a:lnTo>
                    <a:pt x="114" y="120"/>
                  </a:lnTo>
                  <a:lnTo>
                    <a:pt x="114" y="112"/>
                  </a:lnTo>
                  <a:lnTo>
                    <a:pt x="114" y="105"/>
                  </a:lnTo>
                  <a:lnTo>
                    <a:pt x="65" y="80"/>
                  </a:lnTo>
                  <a:lnTo>
                    <a:pt x="40" y="80"/>
                  </a:lnTo>
                  <a:lnTo>
                    <a:pt x="25" y="88"/>
                  </a:lnTo>
                  <a:lnTo>
                    <a:pt x="25" y="63"/>
                  </a:lnTo>
                  <a:lnTo>
                    <a:pt x="16" y="63"/>
                  </a:lnTo>
                  <a:lnTo>
                    <a:pt x="16" y="47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25" y="40"/>
                  </a:lnTo>
                  <a:lnTo>
                    <a:pt x="32" y="31"/>
                  </a:lnTo>
                  <a:lnTo>
                    <a:pt x="16" y="15"/>
                  </a:lnTo>
                  <a:lnTo>
                    <a:pt x="9" y="15"/>
                  </a:lnTo>
                  <a:lnTo>
                    <a:pt x="9" y="31"/>
                  </a:lnTo>
                  <a:lnTo>
                    <a:pt x="0" y="15"/>
                  </a:lnTo>
                  <a:lnTo>
                    <a:pt x="25" y="6"/>
                  </a:lnTo>
                  <a:lnTo>
                    <a:pt x="40" y="23"/>
                  </a:lnTo>
                  <a:lnTo>
                    <a:pt x="49" y="23"/>
                  </a:lnTo>
                  <a:lnTo>
                    <a:pt x="57" y="23"/>
                  </a:lnTo>
                  <a:lnTo>
                    <a:pt x="57" y="15"/>
                  </a:lnTo>
                  <a:lnTo>
                    <a:pt x="74" y="6"/>
                  </a:lnTo>
                  <a:lnTo>
                    <a:pt x="81" y="6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97" y="6"/>
                  </a:lnTo>
                  <a:lnTo>
                    <a:pt x="97" y="23"/>
                  </a:lnTo>
                  <a:lnTo>
                    <a:pt x="122" y="23"/>
                  </a:lnTo>
                  <a:lnTo>
                    <a:pt x="130" y="47"/>
                  </a:lnTo>
                  <a:lnTo>
                    <a:pt x="171" y="72"/>
                  </a:lnTo>
                  <a:lnTo>
                    <a:pt x="187" y="80"/>
                  </a:lnTo>
                  <a:lnTo>
                    <a:pt x="179" y="9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9" name="Freeform 27"/>
            <p:cNvSpPr>
              <a:spLocks/>
            </p:cNvSpPr>
            <p:nvPr/>
          </p:nvSpPr>
          <p:spPr bwMode="auto">
            <a:xfrm>
              <a:off x="3420" y="2103"/>
              <a:ext cx="207" cy="117"/>
            </a:xfrm>
            <a:custGeom>
              <a:avLst/>
              <a:gdLst/>
              <a:ahLst/>
              <a:cxnLst>
                <a:cxn ang="0">
                  <a:pos x="130" y="146"/>
                </a:cxn>
                <a:cxn ang="0">
                  <a:pos x="147" y="146"/>
                </a:cxn>
                <a:cxn ang="0">
                  <a:pos x="153" y="130"/>
                </a:cxn>
                <a:cxn ang="0">
                  <a:pos x="153" y="113"/>
                </a:cxn>
                <a:cxn ang="0">
                  <a:pos x="147" y="106"/>
                </a:cxn>
                <a:cxn ang="0">
                  <a:pos x="162" y="106"/>
                </a:cxn>
                <a:cxn ang="0">
                  <a:pos x="172" y="90"/>
                </a:cxn>
                <a:cxn ang="0">
                  <a:pos x="172" y="81"/>
                </a:cxn>
                <a:cxn ang="0">
                  <a:pos x="187" y="81"/>
                </a:cxn>
                <a:cxn ang="0">
                  <a:pos x="187" y="90"/>
                </a:cxn>
                <a:cxn ang="0">
                  <a:pos x="203" y="90"/>
                </a:cxn>
                <a:cxn ang="0">
                  <a:pos x="218" y="81"/>
                </a:cxn>
                <a:cxn ang="0">
                  <a:pos x="203" y="73"/>
                </a:cxn>
                <a:cxn ang="0">
                  <a:pos x="194" y="73"/>
                </a:cxn>
                <a:cxn ang="0">
                  <a:pos x="178" y="73"/>
                </a:cxn>
                <a:cxn ang="0">
                  <a:pos x="194" y="56"/>
                </a:cxn>
                <a:cxn ang="0">
                  <a:pos x="187" y="56"/>
                </a:cxn>
                <a:cxn ang="0">
                  <a:pos x="162" y="81"/>
                </a:cxn>
                <a:cxn ang="0">
                  <a:pos x="153" y="73"/>
                </a:cxn>
                <a:cxn ang="0">
                  <a:pos x="138" y="73"/>
                </a:cxn>
                <a:cxn ang="0">
                  <a:pos x="138" y="65"/>
                </a:cxn>
                <a:cxn ang="0">
                  <a:pos x="130" y="65"/>
                </a:cxn>
                <a:cxn ang="0">
                  <a:pos x="130" y="50"/>
                </a:cxn>
                <a:cxn ang="0">
                  <a:pos x="113" y="31"/>
                </a:cxn>
                <a:cxn ang="0">
                  <a:pos x="73" y="31"/>
                </a:cxn>
                <a:cxn ang="0">
                  <a:pos x="48" y="9"/>
                </a:cxn>
                <a:cxn ang="0">
                  <a:pos x="32" y="0"/>
                </a:cxn>
                <a:cxn ang="0">
                  <a:pos x="0" y="9"/>
                </a:cxn>
                <a:cxn ang="0">
                  <a:pos x="0" y="73"/>
                </a:cxn>
                <a:cxn ang="0">
                  <a:pos x="8" y="73"/>
                </a:cxn>
                <a:cxn ang="0">
                  <a:pos x="8" y="65"/>
                </a:cxn>
                <a:cxn ang="0">
                  <a:pos x="25" y="56"/>
                </a:cxn>
                <a:cxn ang="0">
                  <a:pos x="32" y="56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48" y="56"/>
                </a:cxn>
                <a:cxn ang="0">
                  <a:pos x="48" y="73"/>
                </a:cxn>
                <a:cxn ang="0">
                  <a:pos x="73" y="73"/>
                </a:cxn>
                <a:cxn ang="0">
                  <a:pos x="81" y="97"/>
                </a:cxn>
                <a:cxn ang="0">
                  <a:pos x="122" y="122"/>
                </a:cxn>
                <a:cxn ang="0">
                  <a:pos x="138" y="130"/>
                </a:cxn>
                <a:cxn ang="0">
                  <a:pos x="130" y="146"/>
                </a:cxn>
              </a:cxnLst>
              <a:rect l="0" t="0" r="r" b="b"/>
              <a:pathLst>
                <a:path w="219" h="147">
                  <a:moveTo>
                    <a:pt x="130" y="146"/>
                  </a:moveTo>
                  <a:lnTo>
                    <a:pt x="147" y="146"/>
                  </a:lnTo>
                  <a:lnTo>
                    <a:pt x="153" y="130"/>
                  </a:lnTo>
                  <a:lnTo>
                    <a:pt x="153" y="113"/>
                  </a:lnTo>
                  <a:lnTo>
                    <a:pt x="147" y="106"/>
                  </a:lnTo>
                  <a:lnTo>
                    <a:pt x="162" y="106"/>
                  </a:lnTo>
                  <a:lnTo>
                    <a:pt x="172" y="90"/>
                  </a:lnTo>
                  <a:lnTo>
                    <a:pt x="172" y="81"/>
                  </a:lnTo>
                  <a:lnTo>
                    <a:pt x="187" y="81"/>
                  </a:lnTo>
                  <a:lnTo>
                    <a:pt x="187" y="90"/>
                  </a:lnTo>
                  <a:lnTo>
                    <a:pt x="203" y="90"/>
                  </a:lnTo>
                  <a:lnTo>
                    <a:pt x="218" y="81"/>
                  </a:lnTo>
                  <a:lnTo>
                    <a:pt x="203" y="73"/>
                  </a:lnTo>
                  <a:lnTo>
                    <a:pt x="194" y="73"/>
                  </a:lnTo>
                  <a:lnTo>
                    <a:pt x="178" y="73"/>
                  </a:lnTo>
                  <a:lnTo>
                    <a:pt x="194" y="56"/>
                  </a:lnTo>
                  <a:lnTo>
                    <a:pt x="187" y="56"/>
                  </a:lnTo>
                  <a:lnTo>
                    <a:pt x="162" y="81"/>
                  </a:lnTo>
                  <a:lnTo>
                    <a:pt x="153" y="73"/>
                  </a:lnTo>
                  <a:lnTo>
                    <a:pt x="138" y="73"/>
                  </a:lnTo>
                  <a:lnTo>
                    <a:pt x="138" y="65"/>
                  </a:lnTo>
                  <a:lnTo>
                    <a:pt x="130" y="65"/>
                  </a:lnTo>
                  <a:lnTo>
                    <a:pt x="130" y="50"/>
                  </a:lnTo>
                  <a:lnTo>
                    <a:pt x="113" y="31"/>
                  </a:lnTo>
                  <a:lnTo>
                    <a:pt x="73" y="31"/>
                  </a:lnTo>
                  <a:lnTo>
                    <a:pt x="48" y="9"/>
                  </a:lnTo>
                  <a:lnTo>
                    <a:pt x="32" y="0"/>
                  </a:lnTo>
                  <a:lnTo>
                    <a:pt x="0" y="9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65"/>
                  </a:lnTo>
                  <a:lnTo>
                    <a:pt x="25" y="56"/>
                  </a:lnTo>
                  <a:lnTo>
                    <a:pt x="32" y="56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48" y="56"/>
                  </a:lnTo>
                  <a:lnTo>
                    <a:pt x="48" y="73"/>
                  </a:lnTo>
                  <a:lnTo>
                    <a:pt x="73" y="73"/>
                  </a:lnTo>
                  <a:lnTo>
                    <a:pt x="81" y="97"/>
                  </a:lnTo>
                  <a:lnTo>
                    <a:pt x="122" y="122"/>
                  </a:lnTo>
                  <a:lnTo>
                    <a:pt x="138" y="130"/>
                  </a:lnTo>
                  <a:lnTo>
                    <a:pt x="130" y="14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0" name="Freeform 28"/>
            <p:cNvSpPr>
              <a:spLocks/>
            </p:cNvSpPr>
            <p:nvPr/>
          </p:nvSpPr>
          <p:spPr bwMode="auto">
            <a:xfrm>
              <a:off x="3304" y="1949"/>
              <a:ext cx="498" cy="219"/>
            </a:xfrm>
            <a:custGeom>
              <a:avLst/>
              <a:gdLst/>
              <a:ahLst/>
              <a:cxnLst>
                <a:cxn ang="0">
                  <a:pos x="504" y="144"/>
                </a:cxn>
                <a:cxn ang="0">
                  <a:pos x="487" y="169"/>
                </a:cxn>
                <a:cxn ang="0">
                  <a:pos x="456" y="202"/>
                </a:cxn>
                <a:cxn ang="0">
                  <a:pos x="432" y="209"/>
                </a:cxn>
                <a:cxn ang="0">
                  <a:pos x="432" y="249"/>
                </a:cxn>
                <a:cxn ang="0">
                  <a:pos x="366" y="243"/>
                </a:cxn>
                <a:cxn ang="0">
                  <a:pos x="341" y="243"/>
                </a:cxn>
                <a:cxn ang="0">
                  <a:pos x="317" y="243"/>
                </a:cxn>
                <a:cxn ang="0">
                  <a:pos x="285" y="274"/>
                </a:cxn>
                <a:cxn ang="0">
                  <a:pos x="261" y="266"/>
                </a:cxn>
                <a:cxn ang="0">
                  <a:pos x="253" y="258"/>
                </a:cxn>
                <a:cxn ang="0">
                  <a:pos x="236" y="224"/>
                </a:cxn>
                <a:cxn ang="0">
                  <a:pos x="171" y="202"/>
                </a:cxn>
                <a:cxn ang="0">
                  <a:pos x="123" y="202"/>
                </a:cxn>
                <a:cxn ang="0">
                  <a:pos x="114" y="266"/>
                </a:cxn>
                <a:cxn ang="0">
                  <a:pos x="74" y="258"/>
                </a:cxn>
                <a:cxn ang="0">
                  <a:pos x="65" y="243"/>
                </a:cxn>
                <a:cxn ang="0">
                  <a:pos x="49" y="218"/>
                </a:cxn>
                <a:cxn ang="0">
                  <a:pos x="59" y="209"/>
                </a:cxn>
                <a:cxn ang="0">
                  <a:pos x="99" y="202"/>
                </a:cxn>
                <a:cxn ang="0">
                  <a:pos x="74" y="169"/>
                </a:cxn>
                <a:cxn ang="0">
                  <a:pos x="34" y="177"/>
                </a:cxn>
                <a:cxn ang="0">
                  <a:pos x="34" y="169"/>
                </a:cxn>
                <a:cxn ang="0">
                  <a:pos x="9" y="153"/>
                </a:cxn>
                <a:cxn ang="0">
                  <a:pos x="9" y="96"/>
                </a:cxn>
                <a:cxn ang="0">
                  <a:pos x="34" y="112"/>
                </a:cxn>
                <a:cxn ang="0">
                  <a:pos x="49" y="72"/>
                </a:cxn>
                <a:cxn ang="0">
                  <a:pos x="74" y="72"/>
                </a:cxn>
                <a:cxn ang="0">
                  <a:pos x="114" y="96"/>
                </a:cxn>
                <a:cxn ang="0">
                  <a:pos x="148" y="87"/>
                </a:cxn>
                <a:cxn ang="0">
                  <a:pos x="188" y="96"/>
                </a:cxn>
                <a:cxn ang="0">
                  <a:pos x="171" y="72"/>
                </a:cxn>
                <a:cxn ang="0">
                  <a:pos x="179" y="56"/>
                </a:cxn>
                <a:cxn ang="0">
                  <a:pos x="188" y="22"/>
                </a:cxn>
                <a:cxn ang="0">
                  <a:pos x="276" y="7"/>
                </a:cxn>
                <a:cxn ang="0">
                  <a:pos x="285" y="0"/>
                </a:cxn>
                <a:cxn ang="0">
                  <a:pos x="317" y="16"/>
                </a:cxn>
                <a:cxn ang="0">
                  <a:pos x="326" y="22"/>
                </a:cxn>
                <a:cxn ang="0">
                  <a:pos x="341" y="40"/>
                </a:cxn>
                <a:cxn ang="0">
                  <a:pos x="375" y="22"/>
                </a:cxn>
                <a:cxn ang="0">
                  <a:pos x="398" y="40"/>
                </a:cxn>
                <a:cxn ang="0">
                  <a:pos x="438" y="81"/>
                </a:cxn>
                <a:cxn ang="0">
                  <a:pos x="472" y="87"/>
                </a:cxn>
                <a:cxn ang="0">
                  <a:pos x="512" y="121"/>
                </a:cxn>
                <a:cxn ang="0">
                  <a:pos x="528" y="129"/>
                </a:cxn>
              </a:cxnLst>
              <a:rect l="0" t="0" r="r" b="b"/>
              <a:pathLst>
                <a:path w="529" h="275">
                  <a:moveTo>
                    <a:pt x="512" y="137"/>
                  </a:moveTo>
                  <a:lnTo>
                    <a:pt x="504" y="144"/>
                  </a:lnTo>
                  <a:lnTo>
                    <a:pt x="497" y="169"/>
                  </a:lnTo>
                  <a:lnTo>
                    <a:pt x="487" y="169"/>
                  </a:lnTo>
                  <a:lnTo>
                    <a:pt x="463" y="169"/>
                  </a:lnTo>
                  <a:lnTo>
                    <a:pt x="456" y="202"/>
                  </a:lnTo>
                  <a:lnTo>
                    <a:pt x="432" y="202"/>
                  </a:lnTo>
                  <a:lnTo>
                    <a:pt x="432" y="209"/>
                  </a:lnTo>
                  <a:lnTo>
                    <a:pt x="438" y="243"/>
                  </a:lnTo>
                  <a:lnTo>
                    <a:pt x="432" y="249"/>
                  </a:lnTo>
                  <a:lnTo>
                    <a:pt x="415" y="243"/>
                  </a:lnTo>
                  <a:lnTo>
                    <a:pt x="366" y="243"/>
                  </a:lnTo>
                  <a:lnTo>
                    <a:pt x="350" y="234"/>
                  </a:lnTo>
                  <a:lnTo>
                    <a:pt x="341" y="243"/>
                  </a:lnTo>
                  <a:lnTo>
                    <a:pt x="341" y="249"/>
                  </a:lnTo>
                  <a:lnTo>
                    <a:pt x="317" y="243"/>
                  </a:lnTo>
                  <a:lnTo>
                    <a:pt x="310" y="249"/>
                  </a:lnTo>
                  <a:lnTo>
                    <a:pt x="285" y="274"/>
                  </a:lnTo>
                  <a:lnTo>
                    <a:pt x="276" y="266"/>
                  </a:lnTo>
                  <a:lnTo>
                    <a:pt x="261" y="266"/>
                  </a:lnTo>
                  <a:lnTo>
                    <a:pt x="261" y="258"/>
                  </a:lnTo>
                  <a:lnTo>
                    <a:pt x="253" y="258"/>
                  </a:lnTo>
                  <a:lnTo>
                    <a:pt x="253" y="243"/>
                  </a:lnTo>
                  <a:lnTo>
                    <a:pt x="236" y="224"/>
                  </a:lnTo>
                  <a:lnTo>
                    <a:pt x="196" y="224"/>
                  </a:lnTo>
                  <a:lnTo>
                    <a:pt x="171" y="202"/>
                  </a:lnTo>
                  <a:lnTo>
                    <a:pt x="155" y="193"/>
                  </a:lnTo>
                  <a:lnTo>
                    <a:pt x="123" y="202"/>
                  </a:lnTo>
                  <a:lnTo>
                    <a:pt x="123" y="266"/>
                  </a:lnTo>
                  <a:lnTo>
                    <a:pt x="114" y="266"/>
                  </a:lnTo>
                  <a:lnTo>
                    <a:pt x="99" y="249"/>
                  </a:lnTo>
                  <a:lnTo>
                    <a:pt x="74" y="258"/>
                  </a:lnTo>
                  <a:lnTo>
                    <a:pt x="74" y="243"/>
                  </a:lnTo>
                  <a:lnTo>
                    <a:pt x="65" y="243"/>
                  </a:lnTo>
                  <a:lnTo>
                    <a:pt x="59" y="218"/>
                  </a:lnTo>
                  <a:lnTo>
                    <a:pt x="49" y="218"/>
                  </a:lnTo>
                  <a:lnTo>
                    <a:pt x="65" y="218"/>
                  </a:lnTo>
                  <a:lnTo>
                    <a:pt x="59" y="209"/>
                  </a:lnTo>
                  <a:lnTo>
                    <a:pt x="65" y="202"/>
                  </a:lnTo>
                  <a:lnTo>
                    <a:pt x="99" y="202"/>
                  </a:lnTo>
                  <a:lnTo>
                    <a:pt x="90" y="177"/>
                  </a:lnTo>
                  <a:lnTo>
                    <a:pt x="74" y="169"/>
                  </a:lnTo>
                  <a:lnTo>
                    <a:pt x="59" y="161"/>
                  </a:lnTo>
                  <a:lnTo>
                    <a:pt x="34" y="177"/>
                  </a:lnTo>
                  <a:lnTo>
                    <a:pt x="25" y="177"/>
                  </a:lnTo>
                  <a:lnTo>
                    <a:pt x="34" y="169"/>
                  </a:lnTo>
                  <a:lnTo>
                    <a:pt x="25" y="153"/>
                  </a:lnTo>
                  <a:lnTo>
                    <a:pt x="9" y="153"/>
                  </a:lnTo>
                  <a:lnTo>
                    <a:pt x="0" y="137"/>
                  </a:lnTo>
                  <a:lnTo>
                    <a:pt x="9" y="96"/>
                  </a:lnTo>
                  <a:lnTo>
                    <a:pt x="25" y="112"/>
                  </a:lnTo>
                  <a:lnTo>
                    <a:pt x="34" y="11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65" y="81"/>
                  </a:lnTo>
                  <a:lnTo>
                    <a:pt x="74" y="72"/>
                  </a:lnTo>
                  <a:lnTo>
                    <a:pt x="90" y="81"/>
                  </a:lnTo>
                  <a:lnTo>
                    <a:pt x="114" y="96"/>
                  </a:lnTo>
                  <a:lnTo>
                    <a:pt x="131" y="87"/>
                  </a:lnTo>
                  <a:lnTo>
                    <a:pt x="148" y="87"/>
                  </a:lnTo>
                  <a:lnTo>
                    <a:pt x="155" y="96"/>
                  </a:lnTo>
                  <a:lnTo>
                    <a:pt x="188" y="96"/>
                  </a:lnTo>
                  <a:lnTo>
                    <a:pt x="196" y="81"/>
                  </a:lnTo>
                  <a:lnTo>
                    <a:pt x="171" y="72"/>
                  </a:lnTo>
                  <a:lnTo>
                    <a:pt x="188" y="63"/>
                  </a:lnTo>
                  <a:lnTo>
                    <a:pt x="179" y="56"/>
                  </a:lnTo>
                  <a:lnTo>
                    <a:pt x="188" y="47"/>
                  </a:lnTo>
                  <a:lnTo>
                    <a:pt x="188" y="22"/>
                  </a:lnTo>
                  <a:lnTo>
                    <a:pt x="204" y="32"/>
                  </a:lnTo>
                  <a:lnTo>
                    <a:pt x="276" y="7"/>
                  </a:lnTo>
                  <a:lnTo>
                    <a:pt x="276" y="0"/>
                  </a:lnTo>
                  <a:lnTo>
                    <a:pt x="285" y="0"/>
                  </a:lnTo>
                  <a:lnTo>
                    <a:pt x="310" y="0"/>
                  </a:lnTo>
                  <a:lnTo>
                    <a:pt x="317" y="16"/>
                  </a:lnTo>
                  <a:lnTo>
                    <a:pt x="317" y="22"/>
                  </a:lnTo>
                  <a:lnTo>
                    <a:pt x="326" y="22"/>
                  </a:lnTo>
                  <a:lnTo>
                    <a:pt x="341" y="32"/>
                  </a:lnTo>
                  <a:lnTo>
                    <a:pt x="341" y="40"/>
                  </a:lnTo>
                  <a:lnTo>
                    <a:pt x="358" y="40"/>
                  </a:lnTo>
                  <a:lnTo>
                    <a:pt x="375" y="22"/>
                  </a:lnTo>
                  <a:lnTo>
                    <a:pt x="390" y="16"/>
                  </a:lnTo>
                  <a:lnTo>
                    <a:pt x="398" y="40"/>
                  </a:lnTo>
                  <a:lnTo>
                    <a:pt x="432" y="96"/>
                  </a:lnTo>
                  <a:lnTo>
                    <a:pt x="438" y="81"/>
                  </a:lnTo>
                  <a:lnTo>
                    <a:pt x="447" y="96"/>
                  </a:lnTo>
                  <a:lnTo>
                    <a:pt x="472" y="87"/>
                  </a:lnTo>
                  <a:lnTo>
                    <a:pt x="497" y="112"/>
                  </a:lnTo>
                  <a:lnTo>
                    <a:pt x="512" y="121"/>
                  </a:lnTo>
                  <a:lnTo>
                    <a:pt x="512" y="112"/>
                  </a:lnTo>
                  <a:lnTo>
                    <a:pt x="528" y="129"/>
                  </a:lnTo>
                  <a:lnTo>
                    <a:pt x="512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1" name="Freeform 29"/>
            <p:cNvSpPr>
              <a:spLocks/>
            </p:cNvSpPr>
            <p:nvPr/>
          </p:nvSpPr>
          <p:spPr bwMode="auto">
            <a:xfrm>
              <a:off x="3035" y="2284"/>
              <a:ext cx="140" cy="117"/>
            </a:xfrm>
            <a:custGeom>
              <a:avLst/>
              <a:gdLst/>
              <a:ahLst/>
              <a:cxnLst>
                <a:cxn ang="0">
                  <a:pos x="147" y="130"/>
                </a:cxn>
                <a:cxn ang="0">
                  <a:pos x="122" y="146"/>
                </a:cxn>
                <a:cxn ang="0">
                  <a:pos x="115" y="137"/>
                </a:cxn>
                <a:cxn ang="0">
                  <a:pos x="10" y="137"/>
                </a:cxn>
                <a:cxn ang="0">
                  <a:pos x="10" y="48"/>
                </a:cxn>
                <a:cxn ang="0">
                  <a:pos x="0" y="32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34" y="9"/>
                </a:cxn>
                <a:cxn ang="0">
                  <a:pos x="57" y="16"/>
                </a:cxn>
                <a:cxn ang="0">
                  <a:pos x="91" y="9"/>
                </a:cxn>
                <a:cxn ang="0">
                  <a:pos x="97" y="9"/>
                </a:cxn>
                <a:cxn ang="0">
                  <a:pos x="97" y="16"/>
                </a:cxn>
                <a:cxn ang="0">
                  <a:pos x="107" y="9"/>
                </a:cxn>
                <a:cxn ang="0">
                  <a:pos x="107" y="16"/>
                </a:cxn>
                <a:cxn ang="0">
                  <a:pos x="122" y="9"/>
                </a:cxn>
                <a:cxn ang="0">
                  <a:pos x="131" y="40"/>
                </a:cxn>
                <a:cxn ang="0">
                  <a:pos x="122" y="65"/>
                </a:cxn>
                <a:cxn ang="0">
                  <a:pos x="115" y="48"/>
                </a:cxn>
                <a:cxn ang="0">
                  <a:pos x="107" y="25"/>
                </a:cxn>
                <a:cxn ang="0">
                  <a:pos x="107" y="32"/>
                </a:cxn>
                <a:cxn ang="0">
                  <a:pos x="107" y="40"/>
                </a:cxn>
                <a:cxn ang="0">
                  <a:pos x="147" y="130"/>
                </a:cxn>
              </a:cxnLst>
              <a:rect l="0" t="0" r="r" b="b"/>
              <a:pathLst>
                <a:path w="148" h="147">
                  <a:moveTo>
                    <a:pt x="147" y="130"/>
                  </a:moveTo>
                  <a:lnTo>
                    <a:pt x="122" y="146"/>
                  </a:lnTo>
                  <a:lnTo>
                    <a:pt x="115" y="137"/>
                  </a:lnTo>
                  <a:lnTo>
                    <a:pt x="10" y="137"/>
                  </a:lnTo>
                  <a:lnTo>
                    <a:pt x="10" y="48"/>
                  </a:lnTo>
                  <a:lnTo>
                    <a:pt x="0" y="32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34" y="9"/>
                  </a:lnTo>
                  <a:lnTo>
                    <a:pt x="57" y="16"/>
                  </a:lnTo>
                  <a:lnTo>
                    <a:pt x="91" y="9"/>
                  </a:lnTo>
                  <a:lnTo>
                    <a:pt x="97" y="9"/>
                  </a:lnTo>
                  <a:lnTo>
                    <a:pt x="97" y="16"/>
                  </a:lnTo>
                  <a:lnTo>
                    <a:pt x="107" y="9"/>
                  </a:lnTo>
                  <a:lnTo>
                    <a:pt x="107" y="16"/>
                  </a:lnTo>
                  <a:lnTo>
                    <a:pt x="122" y="9"/>
                  </a:lnTo>
                  <a:lnTo>
                    <a:pt x="131" y="40"/>
                  </a:lnTo>
                  <a:lnTo>
                    <a:pt x="122" y="65"/>
                  </a:lnTo>
                  <a:lnTo>
                    <a:pt x="115" y="48"/>
                  </a:lnTo>
                  <a:lnTo>
                    <a:pt x="107" y="25"/>
                  </a:lnTo>
                  <a:lnTo>
                    <a:pt x="107" y="32"/>
                  </a:lnTo>
                  <a:lnTo>
                    <a:pt x="107" y="40"/>
                  </a:lnTo>
                  <a:lnTo>
                    <a:pt x="147" y="13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2" name="Freeform 30"/>
            <p:cNvSpPr>
              <a:spLocks/>
            </p:cNvSpPr>
            <p:nvPr/>
          </p:nvSpPr>
          <p:spPr bwMode="auto">
            <a:xfrm>
              <a:off x="2855" y="2272"/>
              <a:ext cx="191" cy="154"/>
            </a:xfrm>
            <a:custGeom>
              <a:avLst/>
              <a:gdLst/>
              <a:ahLst/>
              <a:cxnLst>
                <a:cxn ang="0">
                  <a:pos x="31" y="137"/>
                </a:cxn>
                <a:cxn ang="0">
                  <a:pos x="22" y="120"/>
                </a:cxn>
                <a:cxn ang="0">
                  <a:pos x="15" y="120"/>
                </a:cxn>
                <a:cxn ang="0">
                  <a:pos x="0" y="96"/>
                </a:cxn>
                <a:cxn ang="0">
                  <a:pos x="6" y="87"/>
                </a:cxn>
                <a:cxn ang="0">
                  <a:pos x="6" y="71"/>
                </a:cxn>
                <a:cxn ang="0">
                  <a:pos x="6" y="55"/>
                </a:cxn>
                <a:cxn ang="0">
                  <a:pos x="0" y="47"/>
                </a:cxn>
                <a:cxn ang="0">
                  <a:pos x="0" y="40"/>
                </a:cxn>
                <a:cxn ang="0">
                  <a:pos x="6" y="31"/>
                </a:cxn>
                <a:cxn ang="0">
                  <a:pos x="6" y="24"/>
                </a:cxn>
                <a:cxn ang="0">
                  <a:pos x="22" y="6"/>
                </a:cxn>
                <a:cxn ang="0">
                  <a:pos x="22" y="0"/>
                </a:cxn>
                <a:cxn ang="0">
                  <a:pos x="40" y="0"/>
                </a:cxn>
                <a:cxn ang="0">
                  <a:pos x="63" y="6"/>
                </a:cxn>
                <a:cxn ang="0">
                  <a:pos x="80" y="6"/>
                </a:cxn>
                <a:cxn ang="0">
                  <a:pos x="80" y="24"/>
                </a:cxn>
                <a:cxn ang="0">
                  <a:pos x="128" y="40"/>
                </a:cxn>
                <a:cxn ang="0">
                  <a:pos x="137" y="31"/>
                </a:cxn>
                <a:cxn ang="0">
                  <a:pos x="137" y="15"/>
                </a:cxn>
                <a:cxn ang="0">
                  <a:pos x="161" y="0"/>
                </a:cxn>
                <a:cxn ang="0">
                  <a:pos x="177" y="6"/>
                </a:cxn>
                <a:cxn ang="0">
                  <a:pos x="177" y="15"/>
                </a:cxn>
                <a:cxn ang="0">
                  <a:pos x="202" y="15"/>
                </a:cxn>
                <a:cxn ang="0">
                  <a:pos x="192" y="47"/>
                </a:cxn>
                <a:cxn ang="0">
                  <a:pos x="202" y="63"/>
                </a:cxn>
                <a:cxn ang="0">
                  <a:pos x="202" y="152"/>
                </a:cxn>
                <a:cxn ang="0">
                  <a:pos x="202" y="177"/>
                </a:cxn>
                <a:cxn ang="0">
                  <a:pos x="192" y="186"/>
                </a:cxn>
                <a:cxn ang="0">
                  <a:pos x="184" y="192"/>
                </a:cxn>
                <a:cxn ang="0">
                  <a:pos x="87" y="137"/>
                </a:cxn>
                <a:cxn ang="0">
                  <a:pos x="72" y="145"/>
                </a:cxn>
                <a:cxn ang="0">
                  <a:pos x="63" y="137"/>
                </a:cxn>
                <a:cxn ang="0">
                  <a:pos x="31" y="137"/>
                </a:cxn>
              </a:cxnLst>
              <a:rect l="0" t="0" r="r" b="b"/>
              <a:pathLst>
                <a:path w="203" h="193">
                  <a:moveTo>
                    <a:pt x="31" y="137"/>
                  </a:moveTo>
                  <a:lnTo>
                    <a:pt x="22" y="120"/>
                  </a:lnTo>
                  <a:lnTo>
                    <a:pt x="15" y="120"/>
                  </a:lnTo>
                  <a:lnTo>
                    <a:pt x="0" y="96"/>
                  </a:lnTo>
                  <a:lnTo>
                    <a:pt x="6" y="87"/>
                  </a:lnTo>
                  <a:lnTo>
                    <a:pt x="6" y="71"/>
                  </a:lnTo>
                  <a:lnTo>
                    <a:pt x="6" y="55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6" y="31"/>
                  </a:lnTo>
                  <a:lnTo>
                    <a:pt x="6" y="24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63" y="6"/>
                  </a:lnTo>
                  <a:lnTo>
                    <a:pt x="80" y="6"/>
                  </a:lnTo>
                  <a:lnTo>
                    <a:pt x="80" y="24"/>
                  </a:lnTo>
                  <a:lnTo>
                    <a:pt x="128" y="40"/>
                  </a:lnTo>
                  <a:lnTo>
                    <a:pt x="137" y="31"/>
                  </a:lnTo>
                  <a:lnTo>
                    <a:pt x="137" y="15"/>
                  </a:lnTo>
                  <a:lnTo>
                    <a:pt x="161" y="0"/>
                  </a:lnTo>
                  <a:lnTo>
                    <a:pt x="177" y="6"/>
                  </a:lnTo>
                  <a:lnTo>
                    <a:pt x="177" y="15"/>
                  </a:lnTo>
                  <a:lnTo>
                    <a:pt x="202" y="15"/>
                  </a:lnTo>
                  <a:lnTo>
                    <a:pt x="192" y="47"/>
                  </a:lnTo>
                  <a:lnTo>
                    <a:pt x="202" y="63"/>
                  </a:lnTo>
                  <a:lnTo>
                    <a:pt x="202" y="152"/>
                  </a:lnTo>
                  <a:lnTo>
                    <a:pt x="202" y="177"/>
                  </a:lnTo>
                  <a:lnTo>
                    <a:pt x="192" y="186"/>
                  </a:lnTo>
                  <a:lnTo>
                    <a:pt x="184" y="192"/>
                  </a:lnTo>
                  <a:lnTo>
                    <a:pt x="87" y="137"/>
                  </a:lnTo>
                  <a:lnTo>
                    <a:pt x="72" y="145"/>
                  </a:lnTo>
                  <a:lnTo>
                    <a:pt x="63" y="137"/>
                  </a:lnTo>
                  <a:lnTo>
                    <a:pt x="31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3" name="Freeform 31"/>
            <p:cNvSpPr>
              <a:spLocks/>
            </p:cNvSpPr>
            <p:nvPr/>
          </p:nvSpPr>
          <p:spPr bwMode="auto">
            <a:xfrm>
              <a:off x="2639" y="2219"/>
              <a:ext cx="246" cy="207"/>
            </a:xfrm>
            <a:custGeom>
              <a:avLst/>
              <a:gdLst/>
              <a:ahLst/>
              <a:cxnLst>
                <a:cxn ang="0">
                  <a:pos x="82" y="32"/>
                </a:cxn>
                <a:cxn ang="0">
                  <a:pos x="90" y="32"/>
                </a:cxn>
                <a:cxn ang="0">
                  <a:pos x="98" y="72"/>
                </a:cxn>
                <a:cxn ang="0">
                  <a:pos x="65" y="81"/>
                </a:cxn>
                <a:cxn ang="0">
                  <a:pos x="65" y="90"/>
                </a:cxn>
                <a:cxn ang="0">
                  <a:pos x="42" y="106"/>
                </a:cxn>
                <a:cxn ang="0">
                  <a:pos x="8" y="12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48" y="178"/>
                </a:cxn>
                <a:cxn ang="0">
                  <a:pos x="122" y="234"/>
                </a:cxn>
                <a:cxn ang="0">
                  <a:pos x="130" y="243"/>
                </a:cxn>
                <a:cxn ang="0">
                  <a:pos x="145" y="252"/>
                </a:cxn>
                <a:cxn ang="0">
                  <a:pos x="154" y="258"/>
                </a:cxn>
                <a:cxn ang="0">
                  <a:pos x="163" y="258"/>
                </a:cxn>
                <a:cxn ang="0">
                  <a:pos x="179" y="258"/>
                </a:cxn>
                <a:cxn ang="0">
                  <a:pos x="260" y="203"/>
                </a:cxn>
                <a:cxn ang="0">
                  <a:pos x="251" y="186"/>
                </a:cxn>
                <a:cxn ang="0">
                  <a:pos x="244" y="186"/>
                </a:cxn>
                <a:cxn ang="0">
                  <a:pos x="229" y="162"/>
                </a:cxn>
                <a:cxn ang="0">
                  <a:pos x="235" y="153"/>
                </a:cxn>
                <a:cxn ang="0">
                  <a:pos x="235" y="137"/>
                </a:cxn>
                <a:cxn ang="0">
                  <a:pos x="235" y="121"/>
                </a:cxn>
                <a:cxn ang="0">
                  <a:pos x="229" y="113"/>
                </a:cxn>
                <a:cxn ang="0">
                  <a:pos x="229" y="106"/>
                </a:cxn>
                <a:cxn ang="0">
                  <a:pos x="229" y="81"/>
                </a:cxn>
                <a:cxn ang="0">
                  <a:pos x="210" y="72"/>
                </a:cxn>
                <a:cxn ang="0">
                  <a:pos x="204" y="56"/>
                </a:cxn>
                <a:cxn ang="0">
                  <a:pos x="219" y="41"/>
                </a:cxn>
                <a:cxn ang="0">
                  <a:pos x="210" y="9"/>
                </a:cxn>
                <a:cxn ang="0">
                  <a:pos x="219" y="0"/>
                </a:cxn>
                <a:cxn ang="0">
                  <a:pos x="210" y="9"/>
                </a:cxn>
                <a:cxn ang="0">
                  <a:pos x="187" y="0"/>
                </a:cxn>
                <a:cxn ang="0">
                  <a:pos x="179" y="9"/>
                </a:cxn>
                <a:cxn ang="0">
                  <a:pos x="163" y="0"/>
                </a:cxn>
                <a:cxn ang="0">
                  <a:pos x="145" y="9"/>
                </a:cxn>
                <a:cxn ang="0">
                  <a:pos x="122" y="9"/>
                </a:cxn>
                <a:cxn ang="0">
                  <a:pos x="82" y="32"/>
                </a:cxn>
              </a:cxnLst>
              <a:rect l="0" t="0" r="r" b="b"/>
              <a:pathLst>
                <a:path w="261" h="259">
                  <a:moveTo>
                    <a:pt x="82" y="32"/>
                  </a:moveTo>
                  <a:lnTo>
                    <a:pt x="90" y="32"/>
                  </a:lnTo>
                  <a:lnTo>
                    <a:pt x="98" y="72"/>
                  </a:lnTo>
                  <a:lnTo>
                    <a:pt x="65" y="81"/>
                  </a:lnTo>
                  <a:lnTo>
                    <a:pt x="65" y="90"/>
                  </a:lnTo>
                  <a:lnTo>
                    <a:pt x="42" y="106"/>
                  </a:lnTo>
                  <a:lnTo>
                    <a:pt x="8" y="12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48" y="178"/>
                  </a:lnTo>
                  <a:lnTo>
                    <a:pt x="122" y="234"/>
                  </a:lnTo>
                  <a:lnTo>
                    <a:pt x="130" y="243"/>
                  </a:lnTo>
                  <a:lnTo>
                    <a:pt x="145" y="252"/>
                  </a:lnTo>
                  <a:lnTo>
                    <a:pt x="154" y="258"/>
                  </a:lnTo>
                  <a:lnTo>
                    <a:pt x="163" y="258"/>
                  </a:lnTo>
                  <a:lnTo>
                    <a:pt x="179" y="258"/>
                  </a:lnTo>
                  <a:lnTo>
                    <a:pt x="260" y="203"/>
                  </a:lnTo>
                  <a:lnTo>
                    <a:pt x="251" y="186"/>
                  </a:lnTo>
                  <a:lnTo>
                    <a:pt x="244" y="186"/>
                  </a:lnTo>
                  <a:lnTo>
                    <a:pt x="229" y="162"/>
                  </a:lnTo>
                  <a:lnTo>
                    <a:pt x="235" y="153"/>
                  </a:lnTo>
                  <a:lnTo>
                    <a:pt x="235" y="137"/>
                  </a:lnTo>
                  <a:lnTo>
                    <a:pt x="235" y="121"/>
                  </a:lnTo>
                  <a:lnTo>
                    <a:pt x="229" y="113"/>
                  </a:lnTo>
                  <a:lnTo>
                    <a:pt x="229" y="106"/>
                  </a:lnTo>
                  <a:lnTo>
                    <a:pt x="229" y="81"/>
                  </a:lnTo>
                  <a:lnTo>
                    <a:pt x="210" y="72"/>
                  </a:lnTo>
                  <a:lnTo>
                    <a:pt x="204" y="56"/>
                  </a:lnTo>
                  <a:lnTo>
                    <a:pt x="219" y="41"/>
                  </a:lnTo>
                  <a:lnTo>
                    <a:pt x="210" y="9"/>
                  </a:lnTo>
                  <a:lnTo>
                    <a:pt x="219" y="0"/>
                  </a:lnTo>
                  <a:lnTo>
                    <a:pt x="210" y="9"/>
                  </a:lnTo>
                  <a:lnTo>
                    <a:pt x="187" y="0"/>
                  </a:lnTo>
                  <a:lnTo>
                    <a:pt x="179" y="9"/>
                  </a:lnTo>
                  <a:lnTo>
                    <a:pt x="163" y="0"/>
                  </a:lnTo>
                  <a:lnTo>
                    <a:pt x="145" y="9"/>
                  </a:lnTo>
                  <a:lnTo>
                    <a:pt x="122" y="9"/>
                  </a:lnTo>
                  <a:lnTo>
                    <a:pt x="82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4" name="Freeform 32"/>
            <p:cNvSpPr>
              <a:spLocks/>
            </p:cNvSpPr>
            <p:nvPr/>
          </p:nvSpPr>
          <p:spPr bwMode="auto">
            <a:xfrm>
              <a:off x="2594" y="2361"/>
              <a:ext cx="199" cy="16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70" y="56"/>
                </a:cxn>
                <a:cxn ang="0">
                  <a:pos x="178" y="65"/>
                </a:cxn>
                <a:cxn ang="0">
                  <a:pos x="193" y="74"/>
                </a:cxn>
                <a:cxn ang="0">
                  <a:pos x="202" y="80"/>
                </a:cxn>
                <a:cxn ang="0">
                  <a:pos x="211" y="80"/>
                </a:cxn>
                <a:cxn ang="0">
                  <a:pos x="211" y="121"/>
                </a:cxn>
                <a:cxn ang="0">
                  <a:pos x="202" y="130"/>
                </a:cxn>
                <a:cxn ang="0">
                  <a:pos x="162" y="137"/>
                </a:cxn>
                <a:cxn ang="0">
                  <a:pos x="146" y="137"/>
                </a:cxn>
                <a:cxn ang="0">
                  <a:pos x="130" y="155"/>
                </a:cxn>
                <a:cxn ang="0">
                  <a:pos x="113" y="162"/>
                </a:cxn>
                <a:cxn ang="0">
                  <a:pos x="96" y="187"/>
                </a:cxn>
                <a:cxn ang="0">
                  <a:pos x="90" y="195"/>
                </a:cxn>
                <a:cxn ang="0">
                  <a:pos x="81" y="202"/>
                </a:cxn>
                <a:cxn ang="0">
                  <a:pos x="72" y="195"/>
                </a:cxn>
                <a:cxn ang="0">
                  <a:pos x="65" y="202"/>
                </a:cxn>
                <a:cxn ang="0">
                  <a:pos x="56" y="202"/>
                </a:cxn>
                <a:cxn ang="0">
                  <a:pos x="41" y="170"/>
                </a:cxn>
                <a:cxn ang="0">
                  <a:pos x="23" y="177"/>
                </a:cxn>
                <a:cxn ang="0">
                  <a:pos x="7" y="177"/>
                </a:cxn>
                <a:cxn ang="0">
                  <a:pos x="16" y="170"/>
                </a:cxn>
                <a:cxn ang="0">
                  <a:pos x="0" y="137"/>
                </a:cxn>
                <a:cxn ang="0">
                  <a:pos x="16" y="130"/>
                </a:cxn>
                <a:cxn ang="0">
                  <a:pos x="23" y="137"/>
                </a:cxn>
                <a:cxn ang="0">
                  <a:pos x="31" y="130"/>
                </a:cxn>
                <a:cxn ang="0">
                  <a:pos x="90" y="130"/>
                </a:cxn>
                <a:cxn ang="0">
                  <a:pos x="72" y="0"/>
                </a:cxn>
                <a:cxn ang="0">
                  <a:pos x="96" y="0"/>
                </a:cxn>
              </a:cxnLst>
              <a:rect l="0" t="0" r="r" b="b"/>
              <a:pathLst>
                <a:path w="212" h="203">
                  <a:moveTo>
                    <a:pt x="96" y="0"/>
                  </a:moveTo>
                  <a:lnTo>
                    <a:pt x="170" y="56"/>
                  </a:lnTo>
                  <a:lnTo>
                    <a:pt x="178" y="65"/>
                  </a:lnTo>
                  <a:lnTo>
                    <a:pt x="193" y="74"/>
                  </a:lnTo>
                  <a:lnTo>
                    <a:pt x="202" y="80"/>
                  </a:lnTo>
                  <a:lnTo>
                    <a:pt x="211" y="80"/>
                  </a:lnTo>
                  <a:lnTo>
                    <a:pt x="211" y="121"/>
                  </a:lnTo>
                  <a:lnTo>
                    <a:pt x="202" y="130"/>
                  </a:lnTo>
                  <a:lnTo>
                    <a:pt x="162" y="137"/>
                  </a:lnTo>
                  <a:lnTo>
                    <a:pt x="146" y="137"/>
                  </a:lnTo>
                  <a:lnTo>
                    <a:pt x="130" y="155"/>
                  </a:lnTo>
                  <a:lnTo>
                    <a:pt x="113" y="162"/>
                  </a:lnTo>
                  <a:lnTo>
                    <a:pt x="96" y="187"/>
                  </a:lnTo>
                  <a:lnTo>
                    <a:pt x="90" y="195"/>
                  </a:lnTo>
                  <a:lnTo>
                    <a:pt x="81" y="202"/>
                  </a:lnTo>
                  <a:lnTo>
                    <a:pt x="72" y="195"/>
                  </a:lnTo>
                  <a:lnTo>
                    <a:pt x="65" y="202"/>
                  </a:lnTo>
                  <a:lnTo>
                    <a:pt x="56" y="202"/>
                  </a:lnTo>
                  <a:lnTo>
                    <a:pt x="41" y="170"/>
                  </a:lnTo>
                  <a:lnTo>
                    <a:pt x="23" y="177"/>
                  </a:lnTo>
                  <a:lnTo>
                    <a:pt x="7" y="177"/>
                  </a:lnTo>
                  <a:lnTo>
                    <a:pt x="16" y="170"/>
                  </a:lnTo>
                  <a:lnTo>
                    <a:pt x="0" y="137"/>
                  </a:lnTo>
                  <a:lnTo>
                    <a:pt x="16" y="130"/>
                  </a:lnTo>
                  <a:lnTo>
                    <a:pt x="23" y="137"/>
                  </a:lnTo>
                  <a:lnTo>
                    <a:pt x="31" y="130"/>
                  </a:lnTo>
                  <a:lnTo>
                    <a:pt x="90" y="130"/>
                  </a:lnTo>
                  <a:lnTo>
                    <a:pt x="72" y="0"/>
                  </a:lnTo>
                  <a:lnTo>
                    <a:pt x="9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5" name="Freeform 33"/>
            <p:cNvSpPr>
              <a:spLocks/>
            </p:cNvSpPr>
            <p:nvPr/>
          </p:nvSpPr>
          <p:spPr bwMode="auto">
            <a:xfrm>
              <a:off x="2639" y="2516"/>
              <a:ext cx="78" cy="66"/>
            </a:xfrm>
            <a:custGeom>
              <a:avLst/>
              <a:gdLst/>
              <a:ahLst/>
              <a:cxnLst>
                <a:cxn ang="0">
                  <a:pos x="73" y="72"/>
                </a:cxn>
                <a:cxn ang="0">
                  <a:pos x="73" y="47"/>
                </a:cxn>
                <a:cxn ang="0">
                  <a:pos x="82" y="32"/>
                </a:cxn>
                <a:cxn ang="0">
                  <a:pos x="73" y="16"/>
                </a:cxn>
                <a:cxn ang="0">
                  <a:pos x="65" y="7"/>
                </a:cxn>
                <a:cxn ang="0">
                  <a:pos x="48" y="7"/>
                </a:cxn>
                <a:cxn ang="0">
                  <a:pos x="42" y="0"/>
                </a:cxn>
                <a:cxn ang="0">
                  <a:pos x="33" y="7"/>
                </a:cxn>
                <a:cxn ang="0">
                  <a:pos x="24" y="0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8" y="16"/>
                </a:cxn>
                <a:cxn ang="0">
                  <a:pos x="8" y="23"/>
                </a:cxn>
                <a:cxn ang="0">
                  <a:pos x="8" y="32"/>
                </a:cxn>
                <a:cxn ang="0">
                  <a:pos x="8" y="41"/>
                </a:cxn>
                <a:cxn ang="0">
                  <a:pos x="0" y="41"/>
                </a:cxn>
                <a:cxn ang="0">
                  <a:pos x="0" y="56"/>
                </a:cxn>
                <a:cxn ang="0">
                  <a:pos x="17" y="65"/>
                </a:cxn>
                <a:cxn ang="0">
                  <a:pos x="17" y="81"/>
                </a:cxn>
                <a:cxn ang="0">
                  <a:pos x="33" y="72"/>
                </a:cxn>
                <a:cxn ang="0">
                  <a:pos x="57" y="72"/>
                </a:cxn>
                <a:cxn ang="0">
                  <a:pos x="73" y="72"/>
                </a:cxn>
              </a:cxnLst>
              <a:rect l="0" t="0" r="r" b="b"/>
              <a:pathLst>
                <a:path w="83" h="82">
                  <a:moveTo>
                    <a:pt x="73" y="72"/>
                  </a:moveTo>
                  <a:lnTo>
                    <a:pt x="73" y="47"/>
                  </a:lnTo>
                  <a:lnTo>
                    <a:pt x="82" y="32"/>
                  </a:lnTo>
                  <a:lnTo>
                    <a:pt x="73" y="16"/>
                  </a:lnTo>
                  <a:lnTo>
                    <a:pt x="65" y="7"/>
                  </a:lnTo>
                  <a:lnTo>
                    <a:pt x="48" y="7"/>
                  </a:lnTo>
                  <a:lnTo>
                    <a:pt x="42" y="0"/>
                  </a:lnTo>
                  <a:lnTo>
                    <a:pt x="33" y="7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8" y="7"/>
                  </a:lnTo>
                  <a:lnTo>
                    <a:pt x="8" y="16"/>
                  </a:lnTo>
                  <a:lnTo>
                    <a:pt x="8" y="23"/>
                  </a:lnTo>
                  <a:lnTo>
                    <a:pt x="8" y="32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7" y="65"/>
                  </a:lnTo>
                  <a:lnTo>
                    <a:pt x="17" y="81"/>
                  </a:lnTo>
                  <a:lnTo>
                    <a:pt x="33" y="72"/>
                  </a:lnTo>
                  <a:lnTo>
                    <a:pt x="57" y="72"/>
                  </a:lnTo>
                  <a:lnTo>
                    <a:pt x="73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6" name="Freeform 34"/>
            <p:cNvSpPr>
              <a:spLocks/>
            </p:cNvSpPr>
            <p:nvPr/>
          </p:nvSpPr>
          <p:spPr bwMode="auto">
            <a:xfrm>
              <a:off x="2707" y="2510"/>
              <a:ext cx="48" cy="6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1" y="31"/>
                </a:cxn>
                <a:cxn ang="0">
                  <a:pos x="49" y="55"/>
                </a:cxn>
                <a:cxn ang="0">
                  <a:pos x="49" y="64"/>
                </a:cxn>
                <a:cxn ang="0">
                  <a:pos x="9" y="8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9" y="40"/>
                </a:cxn>
                <a:cxn ang="0">
                  <a:pos x="0" y="24"/>
                </a:cxn>
              </a:cxnLst>
              <a:rect l="0" t="0" r="r" b="b"/>
              <a:pathLst>
                <a:path w="50" h="8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1" y="31"/>
                  </a:lnTo>
                  <a:lnTo>
                    <a:pt x="49" y="55"/>
                  </a:lnTo>
                  <a:lnTo>
                    <a:pt x="49" y="64"/>
                  </a:lnTo>
                  <a:lnTo>
                    <a:pt x="9" y="8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9" y="4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7" name="Freeform 35"/>
            <p:cNvSpPr>
              <a:spLocks/>
            </p:cNvSpPr>
            <p:nvPr/>
          </p:nvSpPr>
          <p:spPr bwMode="auto">
            <a:xfrm>
              <a:off x="2845" y="2601"/>
              <a:ext cx="70" cy="65"/>
            </a:xfrm>
            <a:custGeom>
              <a:avLst/>
              <a:gdLst/>
              <a:ahLst/>
              <a:cxnLst>
                <a:cxn ang="0">
                  <a:pos x="16" y="15"/>
                </a:cxn>
                <a:cxn ang="0">
                  <a:pos x="32" y="1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57" y="15"/>
                </a:cxn>
                <a:cxn ang="0">
                  <a:pos x="65" y="6"/>
                </a:cxn>
                <a:cxn ang="0">
                  <a:pos x="73" y="15"/>
                </a:cxn>
                <a:cxn ang="0">
                  <a:pos x="73" y="23"/>
                </a:cxn>
                <a:cxn ang="0">
                  <a:pos x="73" y="56"/>
                </a:cxn>
                <a:cxn ang="0">
                  <a:pos x="50" y="56"/>
                </a:cxn>
                <a:cxn ang="0">
                  <a:pos x="41" y="63"/>
                </a:cxn>
                <a:cxn ang="0">
                  <a:pos x="41" y="72"/>
                </a:cxn>
                <a:cxn ang="0">
                  <a:pos x="32" y="72"/>
                </a:cxn>
                <a:cxn ang="0">
                  <a:pos x="32" y="80"/>
                </a:cxn>
                <a:cxn ang="0">
                  <a:pos x="16" y="63"/>
                </a:cxn>
                <a:cxn ang="0">
                  <a:pos x="0" y="40"/>
                </a:cxn>
                <a:cxn ang="0">
                  <a:pos x="10" y="31"/>
                </a:cxn>
                <a:cxn ang="0">
                  <a:pos x="10" y="23"/>
                </a:cxn>
                <a:cxn ang="0">
                  <a:pos x="16" y="15"/>
                </a:cxn>
              </a:cxnLst>
              <a:rect l="0" t="0" r="r" b="b"/>
              <a:pathLst>
                <a:path w="74" h="81">
                  <a:moveTo>
                    <a:pt x="16" y="15"/>
                  </a:moveTo>
                  <a:lnTo>
                    <a:pt x="32" y="15"/>
                  </a:lnTo>
                  <a:lnTo>
                    <a:pt x="32" y="0"/>
                  </a:lnTo>
                  <a:lnTo>
                    <a:pt x="57" y="0"/>
                  </a:lnTo>
                  <a:lnTo>
                    <a:pt x="57" y="15"/>
                  </a:lnTo>
                  <a:lnTo>
                    <a:pt x="65" y="6"/>
                  </a:lnTo>
                  <a:lnTo>
                    <a:pt x="73" y="15"/>
                  </a:lnTo>
                  <a:lnTo>
                    <a:pt x="73" y="23"/>
                  </a:lnTo>
                  <a:lnTo>
                    <a:pt x="73" y="56"/>
                  </a:lnTo>
                  <a:lnTo>
                    <a:pt x="50" y="56"/>
                  </a:lnTo>
                  <a:lnTo>
                    <a:pt x="41" y="63"/>
                  </a:lnTo>
                  <a:lnTo>
                    <a:pt x="41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16" y="63"/>
                  </a:lnTo>
                  <a:lnTo>
                    <a:pt x="0" y="40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16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8" name="Freeform 36"/>
            <p:cNvSpPr>
              <a:spLocks/>
            </p:cNvSpPr>
            <p:nvPr/>
          </p:nvSpPr>
          <p:spPr bwMode="auto">
            <a:xfrm>
              <a:off x="2845" y="2490"/>
              <a:ext cx="93" cy="117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80"/>
                </a:cxn>
                <a:cxn ang="0">
                  <a:pos x="25" y="80"/>
                </a:cxn>
                <a:cxn ang="0">
                  <a:pos x="32" y="89"/>
                </a:cxn>
                <a:cxn ang="0">
                  <a:pos x="41" y="80"/>
                </a:cxn>
                <a:cxn ang="0">
                  <a:pos x="57" y="56"/>
                </a:cxn>
                <a:cxn ang="0">
                  <a:pos x="65" y="33"/>
                </a:cxn>
                <a:cxn ang="0">
                  <a:pos x="73" y="15"/>
                </a:cxn>
                <a:cxn ang="0">
                  <a:pos x="73" y="8"/>
                </a:cxn>
                <a:cxn ang="0">
                  <a:pos x="73" y="0"/>
                </a:cxn>
                <a:cxn ang="0">
                  <a:pos x="73" y="8"/>
                </a:cxn>
                <a:cxn ang="0">
                  <a:pos x="90" y="40"/>
                </a:cxn>
                <a:cxn ang="0">
                  <a:pos x="73" y="40"/>
                </a:cxn>
                <a:cxn ang="0">
                  <a:pos x="73" y="49"/>
                </a:cxn>
                <a:cxn ang="0">
                  <a:pos x="82" y="56"/>
                </a:cxn>
                <a:cxn ang="0">
                  <a:pos x="90" y="74"/>
                </a:cxn>
                <a:cxn ang="0">
                  <a:pos x="73" y="98"/>
                </a:cxn>
                <a:cxn ang="0">
                  <a:pos x="82" y="105"/>
                </a:cxn>
                <a:cxn ang="0">
                  <a:pos x="97" y="130"/>
                </a:cxn>
                <a:cxn ang="0">
                  <a:pos x="97" y="145"/>
                </a:cxn>
                <a:cxn ang="0">
                  <a:pos x="57" y="139"/>
                </a:cxn>
                <a:cxn ang="0">
                  <a:pos x="32" y="139"/>
                </a:cxn>
                <a:cxn ang="0">
                  <a:pos x="16" y="139"/>
                </a:cxn>
                <a:cxn ang="0">
                  <a:pos x="16" y="130"/>
                </a:cxn>
                <a:cxn ang="0">
                  <a:pos x="10" y="121"/>
                </a:cxn>
                <a:cxn ang="0">
                  <a:pos x="0" y="114"/>
                </a:cxn>
                <a:cxn ang="0">
                  <a:pos x="0" y="105"/>
                </a:cxn>
              </a:cxnLst>
              <a:rect l="0" t="0" r="r" b="b"/>
              <a:pathLst>
                <a:path w="98" h="146">
                  <a:moveTo>
                    <a:pt x="0" y="105"/>
                  </a:moveTo>
                  <a:lnTo>
                    <a:pt x="16" y="80"/>
                  </a:lnTo>
                  <a:lnTo>
                    <a:pt x="25" y="80"/>
                  </a:lnTo>
                  <a:lnTo>
                    <a:pt x="32" y="89"/>
                  </a:lnTo>
                  <a:lnTo>
                    <a:pt x="41" y="80"/>
                  </a:lnTo>
                  <a:lnTo>
                    <a:pt x="57" y="56"/>
                  </a:lnTo>
                  <a:lnTo>
                    <a:pt x="65" y="33"/>
                  </a:lnTo>
                  <a:lnTo>
                    <a:pt x="73" y="15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73" y="8"/>
                  </a:lnTo>
                  <a:lnTo>
                    <a:pt x="90" y="40"/>
                  </a:lnTo>
                  <a:lnTo>
                    <a:pt x="73" y="40"/>
                  </a:lnTo>
                  <a:lnTo>
                    <a:pt x="73" y="49"/>
                  </a:lnTo>
                  <a:lnTo>
                    <a:pt x="82" y="56"/>
                  </a:lnTo>
                  <a:lnTo>
                    <a:pt x="90" y="74"/>
                  </a:lnTo>
                  <a:lnTo>
                    <a:pt x="73" y="98"/>
                  </a:lnTo>
                  <a:lnTo>
                    <a:pt x="82" y="105"/>
                  </a:lnTo>
                  <a:lnTo>
                    <a:pt x="97" y="130"/>
                  </a:lnTo>
                  <a:lnTo>
                    <a:pt x="97" y="145"/>
                  </a:lnTo>
                  <a:lnTo>
                    <a:pt x="57" y="139"/>
                  </a:lnTo>
                  <a:lnTo>
                    <a:pt x="32" y="139"/>
                  </a:lnTo>
                  <a:lnTo>
                    <a:pt x="16" y="139"/>
                  </a:lnTo>
                  <a:lnTo>
                    <a:pt x="16" y="130"/>
                  </a:lnTo>
                  <a:lnTo>
                    <a:pt x="10" y="121"/>
                  </a:lnTo>
                  <a:lnTo>
                    <a:pt x="0" y="114"/>
                  </a:lnTo>
                  <a:lnTo>
                    <a:pt x="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9" name="Freeform 37"/>
            <p:cNvSpPr>
              <a:spLocks/>
            </p:cNvSpPr>
            <p:nvPr/>
          </p:nvSpPr>
          <p:spPr bwMode="auto">
            <a:xfrm>
              <a:off x="2775" y="2485"/>
              <a:ext cx="140" cy="97"/>
            </a:xfrm>
            <a:custGeom>
              <a:avLst/>
              <a:gdLst/>
              <a:ahLst/>
              <a:cxnLst>
                <a:cxn ang="0">
                  <a:pos x="74" y="112"/>
                </a:cxn>
                <a:cxn ang="0">
                  <a:pos x="90" y="87"/>
                </a:cxn>
                <a:cxn ang="0">
                  <a:pos x="99" y="87"/>
                </a:cxn>
                <a:cxn ang="0">
                  <a:pos x="106" y="96"/>
                </a:cxn>
                <a:cxn ang="0">
                  <a:pos x="115" y="87"/>
                </a:cxn>
                <a:cxn ang="0">
                  <a:pos x="131" y="63"/>
                </a:cxn>
                <a:cxn ang="0">
                  <a:pos x="139" y="40"/>
                </a:cxn>
                <a:cxn ang="0">
                  <a:pos x="147" y="22"/>
                </a:cxn>
                <a:cxn ang="0">
                  <a:pos x="147" y="15"/>
                </a:cxn>
                <a:cxn ang="0">
                  <a:pos x="147" y="7"/>
                </a:cxn>
                <a:cxn ang="0">
                  <a:pos x="139" y="0"/>
                </a:cxn>
                <a:cxn ang="0">
                  <a:pos x="131" y="0"/>
                </a:cxn>
                <a:cxn ang="0">
                  <a:pos x="124" y="7"/>
                </a:cxn>
                <a:cxn ang="0">
                  <a:pos x="99" y="7"/>
                </a:cxn>
                <a:cxn ang="0">
                  <a:pos x="84" y="15"/>
                </a:cxn>
                <a:cxn ang="0">
                  <a:pos x="65" y="7"/>
                </a:cxn>
                <a:cxn ang="0">
                  <a:pos x="59" y="7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9" y="15"/>
                </a:cxn>
                <a:cxn ang="0">
                  <a:pos x="9" y="22"/>
                </a:cxn>
                <a:cxn ang="0">
                  <a:pos x="9" y="40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25" y="96"/>
                </a:cxn>
                <a:cxn ang="0">
                  <a:pos x="25" y="105"/>
                </a:cxn>
                <a:cxn ang="0">
                  <a:pos x="34" y="121"/>
                </a:cxn>
                <a:cxn ang="0">
                  <a:pos x="42" y="121"/>
                </a:cxn>
                <a:cxn ang="0">
                  <a:pos x="74" y="121"/>
                </a:cxn>
                <a:cxn ang="0">
                  <a:pos x="74" y="112"/>
                </a:cxn>
              </a:cxnLst>
              <a:rect l="0" t="0" r="r" b="b"/>
              <a:pathLst>
                <a:path w="148" h="122">
                  <a:moveTo>
                    <a:pt x="74" y="112"/>
                  </a:moveTo>
                  <a:lnTo>
                    <a:pt x="90" y="87"/>
                  </a:lnTo>
                  <a:lnTo>
                    <a:pt x="99" y="87"/>
                  </a:lnTo>
                  <a:lnTo>
                    <a:pt x="106" y="96"/>
                  </a:lnTo>
                  <a:lnTo>
                    <a:pt x="115" y="87"/>
                  </a:lnTo>
                  <a:lnTo>
                    <a:pt x="131" y="63"/>
                  </a:lnTo>
                  <a:lnTo>
                    <a:pt x="139" y="40"/>
                  </a:lnTo>
                  <a:lnTo>
                    <a:pt x="147" y="22"/>
                  </a:lnTo>
                  <a:lnTo>
                    <a:pt x="147" y="15"/>
                  </a:lnTo>
                  <a:lnTo>
                    <a:pt x="147" y="7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4" y="7"/>
                  </a:lnTo>
                  <a:lnTo>
                    <a:pt x="99" y="7"/>
                  </a:lnTo>
                  <a:lnTo>
                    <a:pt x="84" y="15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9" y="15"/>
                  </a:lnTo>
                  <a:lnTo>
                    <a:pt x="9" y="22"/>
                  </a:lnTo>
                  <a:lnTo>
                    <a:pt x="9" y="40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105"/>
                  </a:lnTo>
                  <a:lnTo>
                    <a:pt x="34" y="121"/>
                  </a:lnTo>
                  <a:lnTo>
                    <a:pt x="42" y="121"/>
                  </a:lnTo>
                  <a:lnTo>
                    <a:pt x="74" y="121"/>
                  </a:lnTo>
                  <a:lnTo>
                    <a:pt x="74" y="11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0" name="Freeform 38"/>
            <p:cNvSpPr>
              <a:spLocks/>
            </p:cNvSpPr>
            <p:nvPr/>
          </p:nvSpPr>
          <p:spPr bwMode="auto">
            <a:xfrm>
              <a:off x="2746" y="2381"/>
              <a:ext cx="192" cy="122"/>
            </a:xfrm>
            <a:custGeom>
              <a:avLst/>
              <a:gdLst/>
              <a:ahLst/>
              <a:cxnLst>
                <a:cxn ang="0">
                  <a:pos x="170" y="130"/>
                </a:cxn>
                <a:cxn ang="0">
                  <a:pos x="170" y="120"/>
                </a:cxn>
                <a:cxn ang="0">
                  <a:pos x="195" y="89"/>
                </a:cxn>
                <a:cxn ang="0">
                  <a:pos x="202" y="40"/>
                </a:cxn>
                <a:cxn ang="0">
                  <a:pos x="187" y="24"/>
                </a:cxn>
                <a:cxn ang="0">
                  <a:pos x="187" y="8"/>
                </a:cxn>
                <a:cxn ang="0">
                  <a:pos x="178" y="0"/>
                </a:cxn>
                <a:cxn ang="0">
                  <a:pos x="146" y="0"/>
                </a:cxn>
                <a:cxn ang="0">
                  <a:pos x="65" y="55"/>
                </a:cxn>
                <a:cxn ang="0">
                  <a:pos x="49" y="55"/>
                </a:cxn>
                <a:cxn ang="0">
                  <a:pos x="49" y="96"/>
                </a:cxn>
                <a:cxn ang="0">
                  <a:pos x="40" y="105"/>
                </a:cxn>
                <a:cxn ang="0">
                  <a:pos x="0" y="112"/>
                </a:cxn>
                <a:cxn ang="0">
                  <a:pos x="0" y="130"/>
                </a:cxn>
                <a:cxn ang="0">
                  <a:pos x="16" y="145"/>
                </a:cxn>
                <a:cxn ang="0">
                  <a:pos x="25" y="145"/>
                </a:cxn>
                <a:cxn ang="0">
                  <a:pos x="25" y="152"/>
                </a:cxn>
                <a:cxn ang="0">
                  <a:pos x="25" y="145"/>
                </a:cxn>
                <a:cxn ang="0">
                  <a:pos x="31" y="145"/>
                </a:cxn>
                <a:cxn ang="0">
                  <a:pos x="40" y="152"/>
                </a:cxn>
                <a:cxn ang="0">
                  <a:pos x="40" y="145"/>
                </a:cxn>
                <a:cxn ang="0">
                  <a:pos x="56" y="130"/>
                </a:cxn>
                <a:cxn ang="0">
                  <a:pos x="65" y="130"/>
                </a:cxn>
                <a:cxn ang="0">
                  <a:pos x="90" y="137"/>
                </a:cxn>
                <a:cxn ang="0">
                  <a:pos x="96" y="137"/>
                </a:cxn>
                <a:cxn ang="0">
                  <a:pos x="115" y="145"/>
                </a:cxn>
                <a:cxn ang="0">
                  <a:pos x="130" y="137"/>
                </a:cxn>
                <a:cxn ang="0">
                  <a:pos x="155" y="137"/>
                </a:cxn>
                <a:cxn ang="0">
                  <a:pos x="162" y="130"/>
                </a:cxn>
                <a:cxn ang="0">
                  <a:pos x="170" y="130"/>
                </a:cxn>
              </a:cxnLst>
              <a:rect l="0" t="0" r="r" b="b"/>
              <a:pathLst>
                <a:path w="203" h="153">
                  <a:moveTo>
                    <a:pt x="170" y="130"/>
                  </a:moveTo>
                  <a:lnTo>
                    <a:pt x="170" y="120"/>
                  </a:lnTo>
                  <a:lnTo>
                    <a:pt x="195" y="89"/>
                  </a:lnTo>
                  <a:lnTo>
                    <a:pt x="202" y="40"/>
                  </a:lnTo>
                  <a:lnTo>
                    <a:pt x="187" y="24"/>
                  </a:lnTo>
                  <a:lnTo>
                    <a:pt x="187" y="8"/>
                  </a:lnTo>
                  <a:lnTo>
                    <a:pt x="178" y="0"/>
                  </a:lnTo>
                  <a:lnTo>
                    <a:pt x="146" y="0"/>
                  </a:lnTo>
                  <a:lnTo>
                    <a:pt x="65" y="55"/>
                  </a:lnTo>
                  <a:lnTo>
                    <a:pt x="49" y="55"/>
                  </a:lnTo>
                  <a:lnTo>
                    <a:pt x="49" y="96"/>
                  </a:lnTo>
                  <a:lnTo>
                    <a:pt x="40" y="105"/>
                  </a:lnTo>
                  <a:lnTo>
                    <a:pt x="0" y="112"/>
                  </a:lnTo>
                  <a:lnTo>
                    <a:pt x="0" y="130"/>
                  </a:lnTo>
                  <a:lnTo>
                    <a:pt x="16" y="145"/>
                  </a:lnTo>
                  <a:lnTo>
                    <a:pt x="25" y="145"/>
                  </a:lnTo>
                  <a:lnTo>
                    <a:pt x="25" y="152"/>
                  </a:lnTo>
                  <a:lnTo>
                    <a:pt x="25" y="145"/>
                  </a:lnTo>
                  <a:lnTo>
                    <a:pt x="31" y="145"/>
                  </a:lnTo>
                  <a:lnTo>
                    <a:pt x="40" y="152"/>
                  </a:lnTo>
                  <a:lnTo>
                    <a:pt x="40" y="145"/>
                  </a:lnTo>
                  <a:lnTo>
                    <a:pt x="56" y="130"/>
                  </a:lnTo>
                  <a:lnTo>
                    <a:pt x="65" y="130"/>
                  </a:lnTo>
                  <a:lnTo>
                    <a:pt x="90" y="137"/>
                  </a:lnTo>
                  <a:lnTo>
                    <a:pt x="96" y="137"/>
                  </a:lnTo>
                  <a:lnTo>
                    <a:pt x="115" y="145"/>
                  </a:lnTo>
                  <a:lnTo>
                    <a:pt x="130" y="137"/>
                  </a:lnTo>
                  <a:lnTo>
                    <a:pt x="155" y="137"/>
                  </a:lnTo>
                  <a:lnTo>
                    <a:pt x="162" y="130"/>
                  </a:lnTo>
                  <a:lnTo>
                    <a:pt x="170" y="13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1" name="Freeform 39"/>
            <p:cNvSpPr>
              <a:spLocks/>
            </p:cNvSpPr>
            <p:nvPr/>
          </p:nvSpPr>
          <p:spPr bwMode="auto">
            <a:xfrm>
              <a:off x="3006" y="2388"/>
              <a:ext cx="201" cy="200"/>
            </a:xfrm>
            <a:custGeom>
              <a:avLst/>
              <a:gdLst/>
              <a:ahLst/>
              <a:cxnLst>
                <a:cxn ang="0">
                  <a:pos x="7" y="154"/>
                </a:cxn>
                <a:cxn ang="0">
                  <a:pos x="23" y="169"/>
                </a:cxn>
                <a:cxn ang="0">
                  <a:pos x="23" y="185"/>
                </a:cxn>
                <a:cxn ang="0">
                  <a:pos x="41" y="194"/>
                </a:cxn>
                <a:cxn ang="0">
                  <a:pos x="73" y="234"/>
                </a:cxn>
                <a:cxn ang="0">
                  <a:pos x="81" y="243"/>
                </a:cxn>
                <a:cxn ang="0">
                  <a:pos x="106" y="243"/>
                </a:cxn>
                <a:cxn ang="0">
                  <a:pos x="113" y="250"/>
                </a:cxn>
                <a:cxn ang="0">
                  <a:pos x="128" y="250"/>
                </a:cxn>
                <a:cxn ang="0">
                  <a:pos x="153" y="243"/>
                </a:cxn>
                <a:cxn ang="0">
                  <a:pos x="162" y="243"/>
                </a:cxn>
                <a:cxn ang="0">
                  <a:pos x="178" y="243"/>
                </a:cxn>
                <a:cxn ang="0">
                  <a:pos x="178" y="227"/>
                </a:cxn>
                <a:cxn ang="0">
                  <a:pos x="170" y="227"/>
                </a:cxn>
                <a:cxn ang="0">
                  <a:pos x="153" y="203"/>
                </a:cxn>
                <a:cxn ang="0">
                  <a:pos x="146" y="194"/>
                </a:cxn>
                <a:cxn ang="0">
                  <a:pos x="153" y="185"/>
                </a:cxn>
                <a:cxn ang="0">
                  <a:pos x="162" y="162"/>
                </a:cxn>
                <a:cxn ang="0">
                  <a:pos x="187" y="129"/>
                </a:cxn>
                <a:cxn ang="0">
                  <a:pos x="193" y="81"/>
                </a:cxn>
                <a:cxn ang="0">
                  <a:pos x="212" y="72"/>
                </a:cxn>
                <a:cxn ang="0">
                  <a:pos x="212" y="64"/>
                </a:cxn>
                <a:cxn ang="0">
                  <a:pos x="203" y="57"/>
                </a:cxn>
                <a:cxn ang="0">
                  <a:pos x="193" y="7"/>
                </a:cxn>
                <a:cxn ang="0">
                  <a:pos x="178" y="0"/>
                </a:cxn>
                <a:cxn ang="0">
                  <a:pos x="153" y="16"/>
                </a:cxn>
                <a:cxn ang="0">
                  <a:pos x="146" y="7"/>
                </a:cxn>
                <a:cxn ang="0">
                  <a:pos x="41" y="7"/>
                </a:cxn>
                <a:cxn ang="0">
                  <a:pos x="41" y="32"/>
                </a:cxn>
                <a:cxn ang="0">
                  <a:pos x="31" y="41"/>
                </a:cxn>
                <a:cxn ang="0">
                  <a:pos x="23" y="47"/>
                </a:cxn>
                <a:cxn ang="0">
                  <a:pos x="23" y="88"/>
                </a:cxn>
                <a:cxn ang="0">
                  <a:pos x="23" y="97"/>
                </a:cxn>
                <a:cxn ang="0">
                  <a:pos x="16" y="97"/>
                </a:cxn>
                <a:cxn ang="0">
                  <a:pos x="0" y="129"/>
                </a:cxn>
                <a:cxn ang="0">
                  <a:pos x="16" y="154"/>
                </a:cxn>
                <a:cxn ang="0">
                  <a:pos x="7" y="154"/>
                </a:cxn>
              </a:cxnLst>
              <a:rect l="0" t="0" r="r" b="b"/>
              <a:pathLst>
                <a:path w="213" h="251">
                  <a:moveTo>
                    <a:pt x="7" y="154"/>
                  </a:moveTo>
                  <a:lnTo>
                    <a:pt x="23" y="169"/>
                  </a:lnTo>
                  <a:lnTo>
                    <a:pt x="23" y="185"/>
                  </a:lnTo>
                  <a:lnTo>
                    <a:pt x="41" y="194"/>
                  </a:lnTo>
                  <a:lnTo>
                    <a:pt x="73" y="234"/>
                  </a:lnTo>
                  <a:lnTo>
                    <a:pt x="81" y="243"/>
                  </a:lnTo>
                  <a:lnTo>
                    <a:pt x="106" y="243"/>
                  </a:lnTo>
                  <a:lnTo>
                    <a:pt x="113" y="250"/>
                  </a:lnTo>
                  <a:lnTo>
                    <a:pt x="128" y="250"/>
                  </a:lnTo>
                  <a:lnTo>
                    <a:pt x="153" y="243"/>
                  </a:lnTo>
                  <a:lnTo>
                    <a:pt x="162" y="243"/>
                  </a:lnTo>
                  <a:lnTo>
                    <a:pt x="178" y="243"/>
                  </a:lnTo>
                  <a:lnTo>
                    <a:pt x="178" y="227"/>
                  </a:lnTo>
                  <a:lnTo>
                    <a:pt x="170" y="227"/>
                  </a:lnTo>
                  <a:lnTo>
                    <a:pt x="153" y="203"/>
                  </a:lnTo>
                  <a:lnTo>
                    <a:pt x="146" y="194"/>
                  </a:lnTo>
                  <a:lnTo>
                    <a:pt x="153" y="185"/>
                  </a:lnTo>
                  <a:lnTo>
                    <a:pt x="162" y="162"/>
                  </a:lnTo>
                  <a:lnTo>
                    <a:pt x="187" y="129"/>
                  </a:lnTo>
                  <a:lnTo>
                    <a:pt x="193" y="81"/>
                  </a:lnTo>
                  <a:lnTo>
                    <a:pt x="212" y="72"/>
                  </a:lnTo>
                  <a:lnTo>
                    <a:pt x="212" y="64"/>
                  </a:lnTo>
                  <a:lnTo>
                    <a:pt x="203" y="57"/>
                  </a:lnTo>
                  <a:lnTo>
                    <a:pt x="193" y="7"/>
                  </a:lnTo>
                  <a:lnTo>
                    <a:pt x="178" y="0"/>
                  </a:lnTo>
                  <a:lnTo>
                    <a:pt x="153" y="16"/>
                  </a:lnTo>
                  <a:lnTo>
                    <a:pt x="146" y="7"/>
                  </a:lnTo>
                  <a:lnTo>
                    <a:pt x="41" y="7"/>
                  </a:lnTo>
                  <a:lnTo>
                    <a:pt x="41" y="32"/>
                  </a:lnTo>
                  <a:lnTo>
                    <a:pt x="31" y="41"/>
                  </a:lnTo>
                  <a:lnTo>
                    <a:pt x="23" y="47"/>
                  </a:lnTo>
                  <a:lnTo>
                    <a:pt x="23" y="88"/>
                  </a:lnTo>
                  <a:lnTo>
                    <a:pt x="23" y="97"/>
                  </a:lnTo>
                  <a:lnTo>
                    <a:pt x="16" y="97"/>
                  </a:lnTo>
                  <a:lnTo>
                    <a:pt x="0" y="129"/>
                  </a:lnTo>
                  <a:lnTo>
                    <a:pt x="16" y="154"/>
                  </a:lnTo>
                  <a:lnTo>
                    <a:pt x="7" y="15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2" name="Freeform 40"/>
            <p:cNvSpPr>
              <a:spLocks/>
            </p:cNvSpPr>
            <p:nvPr/>
          </p:nvSpPr>
          <p:spPr bwMode="auto">
            <a:xfrm>
              <a:off x="2914" y="2510"/>
              <a:ext cx="162" cy="8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1" y="15"/>
                </a:cxn>
                <a:cxn ang="0">
                  <a:pos x="121" y="31"/>
                </a:cxn>
                <a:cxn ang="0">
                  <a:pos x="139" y="40"/>
                </a:cxn>
                <a:cxn ang="0">
                  <a:pos x="171" y="80"/>
                </a:cxn>
                <a:cxn ang="0">
                  <a:pos x="114" y="80"/>
                </a:cxn>
                <a:cxn ang="0">
                  <a:pos x="105" y="89"/>
                </a:cxn>
                <a:cxn ang="0">
                  <a:pos x="80" y="89"/>
                </a:cxn>
                <a:cxn ang="0">
                  <a:pos x="74" y="80"/>
                </a:cxn>
                <a:cxn ang="0">
                  <a:pos x="65" y="80"/>
                </a:cxn>
                <a:cxn ang="0">
                  <a:pos x="57" y="96"/>
                </a:cxn>
                <a:cxn ang="0">
                  <a:pos x="34" y="105"/>
                </a:cxn>
                <a:cxn ang="0">
                  <a:pos x="24" y="105"/>
                </a:cxn>
                <a:cxn ang="0">
                  <a:pos x="9" y="80"/>
                </a:cxn>
                <a:cxn ang="0">
                  <a:pos x="0" y="73"/>
                </a:cxn>
                <a:cxn ang="0">
                  <a:pos x="17" y="49"/>
                </a:cxn>
                <a:cxn ang="0">
                  <a:pos x="57" y="40"/>
                </a:cxn>
                <a:cxn ang="0">
                  <a:pos x="65" y="31"/>
                </a:cxn>
                <a:cxn ang="0">
                  <a:pos x="57" y="31"/>
                </a:cxn>
                <a:cxn ang="0">
                  <a:pos x="80" y="24"/>
                </a:cxn>
                <a:cxn ang="0">
                  <a:pos x="98" y="8"/>
                </a:cxn>
                <a:cxn ang="0">
                  <a:pos x="105" y="0"/>
                </a:cxn>
              </a:cxnLst>
              <a:rect l="0" t="0" r="r" b="b"/>
              <a:pathLst>
                <a:path w="172" h="106">
                  <a:moveTo>
                    <a:pt x="105" y="0"/>
                  </a:moveTo>
                  <a:lnTo>
                    <a:pt x="121" y="15"/>
                  </a:lnTo>
                  <a:lnTo>
                    <a:pt x="121" y="31"/>
                  </a:lnTo>
                  <a:lnTo>
                    <a:pt x="139" y="40"/>
                  </a:lnTo>
                  <a:lnTo>
                    <a:pt x="171" y="80"/>
                  </a:lnTo>
                  <a:lnTo>
                    <a:pt x="114" y="80"/>
                  </a:lnTo>
                  <a:lnTo>
                    <a:pt x="105" y="89"/>
                  </a:lnTo>
                  <a:lnTo>
                    <a:pt x="80" y="89"/>
                  </a:lnTo>
                  <a:lnTo>
                    <a:pt x="74" y="80"/>
                  </a:lnTo>
                  <a:lnTo>
                    <a:pt x="65" y="80"/>
                  </a:lnTo>
                  <a:lnTo>
                    <a:pt x="57" y="96"/>
                  </a:lnTo>
                  <a:lnTo>
                    <a:pt x="34" y="105"/>
                  </a:lnTo>
                  <a:lnTo>
                    <a:pt x="24" y="105"/>
                  </a:lnTo>
                  <a:lnTo>
                    <a:pt x="9" y="80"/>
                  </a:lnTo>
                  <a:lnTo>
                    <a:pt x="0" y="73"/>
                  </a:lnTo>
                  <a:lnTo>
                    <a:pt x="17" y="49"/>
                  </a:lnTo>
                  <a:lnTo>
                    <a:pt x="57" y="40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80" y="24"/>
                  </a:lnTo>
                  <a:lnTo>
                    <a:pt x="98" y="8"/>
                  </a:lnTo>
                  <a:lnTo>
                    <a:pt x="105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3" name="Freeform 41"/>
            <p:cNvSpPr>
              <a:spLocks/>
            </p:cNvSpPr>
            <p:nvPr/>
          </p:nvSpPr>
          <p:spPr bwMode="auto">
            <a:xfrm>
              <a:off x="3151" y="2581"/>
              <a:ext cx="101" cy="91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90" y="0"/>
                </a:cxn>
                <a:cxn ang="0">
                  <a:pos x="65" y="7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7"/>
                </a:cxn>
                <a:cxn ang="0">
                  <a:pos x="17" y="31"/>
                </a:cxn>
                <a:cxn ang="0">
                  <a:pos x="0" y="56"/>
                </a:cxn>
                <a:cxn ang="0">
                  <a:pos x="0" y="65"/>
                </a:cxn>
                <a:cxn ang="0">
                  <a:pos x="9" y="65"/>
                </a:cxn>
                <a:cxn ang="0">
                  <a:pos x="50" y="88"/>
                </a:cxn>
                <a:cxn ang="0">
                  <a:pos x="50" y="105"/>
                </a:cxn>
                <a:cxn ang="0">
                  <a:pos x="74" y="113"/>
                </a:cxn>
                <a:cxn ang="0">
                  <a:pos x="82" y="88"/>
                </a:cxn>
                <a:cxn ang="0">
                  <a:pos x="90" y="88"/>
                </a:cxn>
                <a:cxn ang="0">
                  <a:pos x="99" y="72"/>
                </a:cxn>
                <a:cxn ang="0">
                  <a:pos x="90" y="65"/>
                </a:cxn>
                <a:cxn ang="0">
                  <a:pos x="90" y="25"/>
                </a:cxn>
                <a:cxn ang="0">
                  <a:pos x="106" y="7"/>
                </a:cxn>
              </a:cxnLst>
              <a:rect l="0" t="0" r="r" b="b"/>
              <a:pathLst>
                <a:path w="107" h="114">
                  <a:moveTo>
                    <a:pt x="106" y="7"/>
                  </a:moveTo>
                  <a:lnTo>
                    <a:pt x="90" y="0"/>
                  </a:lnTo>
                  <a:lnTo>
                    <a:pt x="65" y="7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7"/>
                  </a:lnTo>
                  <a:lnTo>
                    <a:pt x="17" y="31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50" y="88"/>
                  </a:lnTo>
                  <a:lnTo>
                    <a:pt x="50" y="105"/>
                  </a:lnTo>
                  <a:lnTo>
                    <a:pt x="74" y="113"/>
                  </a:lnTo>
                  <a:lnTo>
                    <a:pt x="82" y="88"/>
                  </a:lnTo>
                  <a:lnTo>
                    <a:pt x="90" y="88"/>
                  </a:lnTo>
                  <a:lnTo>
                    <a:pt x="99" y="72"/>
                  </a:lnTo>
                  <a:lnTo>
                    <a:pt x="90" y="65"/>
                  </a:lnTo>
                  <a:lnTo>
                    <a:pt x="90" y="25"/>
                  </a:lnTo>
                  <a:lnTo>
                    <a:pt x="106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4" name="Freeform 42"/>
            <p:cNvSpPr>
              <a:spLocks/>
            </p:cNvSpPr>
            <p:nvPr/>
          </p:nvSpPr>
          <p:spPr bwMode="auto">
            <a:xfrm>
              <a:off x="3098" y="2581"/>
              <a:ext cx="70" cy="5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5" y="7"/>
                </a:cxn>
                <a:cxn ang="0">
                  <a:pos x="73" y="31"/>
                </a:cxn>
                <a:cxn ang="0">
                  <a:pos x="56" y="56"/>
                </a:cxn>
                <a:cxn ang="0">
                  <a:pos x="56" y="65"/>
                </a:cxn>
                <a:cxn ang="0">
                  <a:pos x="31" y="65"/>
                </a:cxn>
                <a:cxn ang="0">
                  <a:pos x="16" y="65"/>
                </a:cxn>
                <a:cxn ang="0">
                  <a:pos x="0" y="72"/>
                </a:cxn>
                <a:cxn ang="0">
                  <a:pos x="9" y="48"/>
                </a:cxn>
                <a:cxn ang="0">
                  <a:pos x="16" y="4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31" y="7"/>
                </a:cxn>
                <a:cxn ang="0">
                  <a:pos x="56" y="0"/>
                </a:cxn>
              </a:cxnLst>
              <a:rect l="0" t="0" r="r" b="b"/>
              <a:pathLst>
                <a:path w="74" h="73">
                  <a:moveTo>
                    <a:pt x="56" y="0"/>
                  </a:moveTo>
                  <a:lnTo>
                    <a:pt x="65" y="7"/>
                  </a:lnTo>
                  <a:lnTo>
                    <a:pt x="73" y="31"/>
                  </a:lnTo>
                  <a:lnTo>
                    <a:pt x="56" y="56"/>
                  </a:lnTo>
                  <a:lnTo>
                    <a:pt x="56" y="65"/>
                  </a:lnTo>
                  <a:lnTo>
                    <a:pt x="31" y="65"/>
                  </a:lnTo>
                  <a:lnTo>
                    <a:pt x="16" y="65"/>
                  </a:lnTo>
                  <a:lnTo>
                    <a:pt x="0" y="72"/>
                  </a:lnTo>
                  <a:lnTo>
                    <a:pt x="9" y="48"/>
                  </a:lnTo>
                  <a:lnTo>
                    <a:pt x="16" y="4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31" y="7"/>
                  </a:lnTo>
                  <a:lnTo>
                    <a:pt x="5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5" name="Freeform 43"/>
            <p:cNvSpPr>
              <a:spLocks/>
            </p:cNvSpPr>
            <p:nvPr/>
          </p:nvSpPr>
          <p:spPr bwMode="auto">
            <a:xfrm>
              <a:off x="3098" y="2633"/>
              <a:ext cx="131" cy="110"/>
            </a:xfrm>
            <a:custGeom>
              <a:avLst/>
              <a:gdLst/>
              <a:ahLst/>
              <a:cxnLst>
                <a:cxn ang="0">
                  <a:pos x="49" y="113"/>
                </a:cxn>
                <a:cxn ang="0">
                  <a:pos x="25" y="97"/>
                </a:cxn>
                <a:cxn ang="0">
                  <a:pos x="16" y="97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23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1" y="0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106" y="23"/>
                </a:cxn>
                <a:cxn ang="0">
                  <a:pos x="106" y="40"/>
                </a:cxn>
                <a:cxn ang="0">
                  <a:pos x="130" y="48"/>
                </a:cxn>
                <a:cxn ang="0">
                  <a:pos x="121" y="63"/>
                </a:cxn>
                <a:cxn ang="0">
                  <a:pos x="130" y="80"/>
                </a:cxn>
                <a:cxn ang="0">
                  <a:pos x="130" y="103"/>
                </a:cxn>
                <a:cxn ang="0">
                  <a:pos x="130" y="113"/>
                </a:cxn>
                <a:cxn ang="0">
                  <a:pos x="138" y="122"/>
                </a:cxn>
                <a:cxn ang="0">
                  <a:pos x="121" y="137"/>
                </a:cxn>
                <a:cxn ang="0">
                  <a:pos x="90" y="137"/>
                </a:cxn>
                <a:cxn ang="0">
                  <a:pos x="73" y="137"/>
                </a:cxn>
                <a:cxn ang="0">
                  <a:pos x="65" y="113"/>
                </a:cxn>
                <a:cxn ang="0">
                  <a:pos x="56" y="113"/>
                </a:cxn>
                <a:cxn ang="0">
                  <a:pos x="49" y="113"/>
                </a:cxn>
              </a:cxnLst>
              <a:rect l="0" t="0" r="r" b="b"/>
              <a:pathLst>
                <a:path w="139" h="138">
                  <a:moveTo>
                    <a:pt x="49" y="113"/>
                  </a:moveTo>
                  <a:lnTo>
                    <a:pt x="25" y="97"/>
                  </a:lnTo>
                  <a:lnTo>
                    <a:pt x="16" y="97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23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106" y="23"/>
                  </a:lnTo>
                  <a:lnTo>
                    <a:pt x="106" y="40"/>
                  </a:lnTo>
                  <a:lnTo>
                    <a:pt x="130" y="48"/>
                  </a:lnTo>
                  <a:lnTo>
                    <a:pt x="121" y="63"/>
                  </a:lnTo>
                  <a:lnTo>
                    <a:pt x="130" y="80"/>
                  </a:lnTo>
                  <a:lnTo>
                    <a:pt x="130" y="103"/>
                  </a:lnTo>
                  <a:lnTo>
                    <a:pt x="130" y="113"/>
                  </a:lnTo>
                  <a:lnTo>
                    <a:pt x="138" y="122"/>
                  </a:lnTo>
                  <a:lnTo>
                    <a:pt x="121" y="137"/>
                  </a:lnTo>
                  <a:lnTo>
                    <a:pt x="90" y="137"/>
                  </a:lnTo>
                  <a:lnTo>
                    <a:pt x="73" y="137"/>
                  </a:lnTo>
                  <a:lnTo>
                    <a:pt x="65" y="113"/>
                  </a:lnTo>
                  <a:lnTo>
                    <a:pt x="56" y="113"/>
                  </a:lnTo>
                  <a:lnTo>
                    <a:pt x="49" y="11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6" name="Freeform 44"/>
            <p:cNvSpPr>
              <a:spLocks/>
            </p:cNvSpPr>
            <p:nvPr/>
          </p:nvSpPr>
          <p:spPr bwMode="auto">
            <a:xfrm>
              <a:off x="2893" y="2574"/>
              <a:ext cx="229" cy="189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37" y="0"/>
                </a:cxn>
                <a:cxn ang="0">
                  <a:pos x="128" y="9"/>
                </a:cxn>
                <a:cxn ang="0">
                  <a:pos x="103" y="9"/>
                </a:cxn>
                <a:cxn ang="0">
                  <a:pos x="97" y="0"/>
                </a:cxn>
                <a:cxn ang="0">
                  <a:pos x="88" y="0"/>
                </a:cxn>
                <a:cxn ang="0">
                  <a:pos x="80" y="16"/>
                </a:cxn>
                <a:cxn ang="0">
                  <a:pos x="63" y="74"/>
                </a:cxn>
                <a:cxn ang="0">
                  <a:pos x="47" y="90"/>
                </a:cxn>
                <a:cxn ang="0">
                  <a:pos x="40" y="114"/>
                </a:cxn>
                <a:cxn ang="0">
                  <a:pos x="23" y="122"/>
                </a:cxn>
                <a:cxn ang="0">
                  <a:pos x="7" y="122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15" y="137"/>
                </a:cxn>
                <a:cxn ang="0">
                  <a:pos x="47" y="137"/>
                </a:cxn>
                <a:cxn ang="0">
                  <a:pos x="57" y="137"/>
                </a:cxn>
                <a:cxn ang="0">
                  <a:pos x="57" y="154"/>
                </a:cxn>
                <a:cxn ang="0">
                  <a:pos x="72" y="171"/>
                </a:cxn>
                <a:cxn ang="0">
                  <a:pos x="88" y="162"/>
                </a:cxn>
                <a:cxn ang="0">
                  <a:pos x="88" y="154"/>
                </a:cxn>
                <a:cxn ang="0">
                  <a:pos x="103" y="154"/>
                </a:cxn>
                <a:cxn ang="0">
                  <a:pos x="121" y="162"/>
                </a:cxn>
                <a:cxn ang="0">
                  <a:pos x="121" y="187"/>
                </a:cxn>
                <a:cxn ang="0">
                  <a:pos x="128" y="196"/>
                </a:cxn>
                <a:cxn ang="0">
                  <a:pos x="121" y="202"/>
                </a:cxn>
                <a:cxn ang="0">
                  <a:pos x="121" y="211"/>
                </a:cxn>
                <a:cxn ang="0">
                  <a:pos x="144" y="202"/>
                </a:cxn>
                <a:cxn ang="0">
                  <a:pos x="177" y="219"/>
                </a:cxn>
                <a:cxn ang="0">
                  <a:pos x="186" y="211"/>
                </a:cxn>
                <a:cxn ang="0">
                  <a:pos x="209" y="227"/>
                </a:cxn>
                <a:cxn ang="0">
                  <a:pos x="218" y="236"/>
                </a:cxn>
                <a:cxn ang="0">
                  <a:pos x="218" y="219"/>
                </a:cxn>
                <a:cxn ang="0">
                  <a:pos x="209" y="219"/>
                </a:cxn>
                <a:cxn ang="0">
                  <a:pos x="209" y="211"/>
                </a:cxn>
                <a:cxn ang="0">
                  <a:pos x="209" y="177"/>
                </a:cxn>
                <a:cxn ang="0">
                  <a:pos x="209" y="171"/>
                </a:cxn>
                <a:cxn ang="0">
                  <a:pos x="234" y="171"/>
                </a:cxn>
                <a:cxn ang="0">
                  <a:pos x="218" y="146"/>
                </a:cxn>
                <a:cxn ang="0">
                  <a:pos x="218" y="122"/>
                </a:cxn>
                <a:cxn ang="0">
                  <a:pos x="218" y="106"/>
                </a:cxn>
                <a:cxn ang="0">
                  <a:pos x="218" y="97"/>
                </a:cxn>
                <a:cxn ang="0">
                  <a:pos x="209" y="97"/>
                </a:cxn>
                <a:cxn ang="0">
                  <a:pos x="218" y="81"/>
                </a:cxn>
                <a:cxn ang="0">
                  <a:pos x="227" y="57"/>
                </a:cxn>
                <a:cxn ang="0">
                  <a:pos x="234" y="49"/>
                </a:cxn>
                <a:cxn ang="0">
                  <a:pos x="243" y="34"/>
                </a:cxn>
                <a:cxn ang="0">
                  <a:pos x="234" y="34"/>
                </a:cxn>
                <a:cxn ang="0">
                  <a:pos x="234" y="16"/>
                </a:cxn>
                <a:cxn ang="0">
                  <a:pos x="227" y="9"/>
                </a:cxn>
                <a:cxn ang="0">
                  <a:pos x="202" y="9"/>
                </a:cxn>
                <a:cxn ang="0">
                  <a:pos x="194" y="0"/>
                </a:cxn>
              </a:cxnLst>
              <a:rect l="0" t="0" r="r" b="b"/>
              <a:pathLst>
                <a:path w="244" h="237">
                  <a:moveTo>
                    <a:pt x="194" y="0"/>
                  </a:moveTo>
                  <a:lnTo>
                    <a:pt x="137" y="0"/>
                  </a:lnTo>
                  <a:lnTo>
                    <a:pt x="128" y="9"/>
                  </a:lnTo>
                  <a:lnTo>
                    <a:pt x="103" y="9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0" y="16"/>
                  </a:lnTo>
                  <a:lnTo>
                    <a:pt x="63" y="74"/>
                  </a:lnTo>
                  <a:lnTo>
                    <a:pt x="47" y="90"/>
                  </a:lnTo>
                  <a:lnTo>
                    <a:pt x="40" y="114"/>
                  </a:lnTo>
                  <a:lnTo>
                    <a:pt x="23" y="122"/>
                  </a:lnTo>
                  <a:lnTo>
                    <a:pt x="7" y="122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15" y="137"/>
                  </a:lnTo>
                  <a:lnTo>
                    <a:pt x="47" y="137"/>
                  </a:lnTo>
                  <a:lnTo>
                    <a:pt x="57" y="137"/>
                  </a:lnTo>
                  <a:lnTo>
                    <a:pt x="57" y="154"/>
                  </a:lnTo>
                  <a:lnTo>
                    <a:pt x="72" y="171"/>
                  </a:lnTo>
                  <a:lnTo>
                    <a:pt x="88" y="162"/>
                  </a:lnTo>
                  <a:lnTo>
                    <a:pt x="88" y="154"/>
                  </a:lnTo>
                  <a:lnTo>
                    <a:pt x="103" y="154"/>
                  </a:lnTo>
                  <a:lnTo>
                    <a:pt x="121" y="162"/>
                  </a:lnTo>
                  <a:lnTo>
                    <a:pt x="121" y="187"/>
                  </a:lnTo>
                  <a:lnTo>
                    <a:pt x="128" y="196"/>
                  </a:lnTo>
                  <a:lnTo>
                    <a:pt x="121" y="202"/>
                  </a:lnTo>
                  <a:lnTo>
                    <a:pt x="121" y="211"/>
                  </a:lnTo>
                  <a:lnTo>
                    <a:pt x="144" y="202"/>
                  </a:lnTo>
                  <a:lnTo>
                    <a:pt x="177" y="219"/>
                  </a:lnTo>
                  <a:lnTo>
                    <a:pt x="186" y="211"/>
                  </a:lnTo>
                  <a:lnTo>
                    <a:pt x="209" y="227"/>
                  </a:lnTo>
                  <a:lnTo>
                    <a:pt x="218" y="236"/>
                  </a:lnTo>
                  <a:lnTo>
                    <a:pt x="218" y="219"/>
                  </a:lnTo>
                  <a:lnTo>
                    <a:pt x="209" y="219"/>
                  </a:lnTo>
                  <a:lnTo>
                    <a:pt x="209" y="211"/>
                  </a:lnTo>
                  <a:lnTo>
                    <a:pt x="209" y="177"/>
                  </a:lnTo>
                  <a:lnTo>
                    <a:pt x="209" y="171"/>
                  </a:lnTo>
                  <a:lnTo>
                    <a:pt x="234" y="171"/>
                  </a:lnTo>
                  <a:lnTo>
                    <a:pt x="218" y="146"/>
                  </a:lnTo>
                  <a:lnTo>
                    <a:pt x="218" y="122"/>
                  </a:lnTo>
                  <a:lnTo>
                    <a:pt x="218" y="106"/>
                  </a:lnTo>
                  <a:lnTo>
                    <a:pt x="218" y="97"/>
                  </a:lnTo>
                  <a:lnTo>
                    <a:pt x="209" y="97"/>
                  </a:lnTo>
                  <a:lnTo>
                    <a:pt x="218" y="81"/>
                  </a:lnTo>
                  <a:lnTo>
                    <a:pt x="227" y="57"/>
                  </a:lnTo>
                  <a:lnTo>
                    <a:pt x="234" y="49"/>
                  </a:lnTo>
                  <a:lnTo>
                    <a:pt x="243" y="34"/>
                  </a:lnTo>
                  <a:lnTo>
                    <a:pt x="234" y="34"/>
                  </a:lnTo>
                  <a:lnTo>
                    <a:pt x="234" y="16"/>
                  </a:lnTo>
                  <a:lnTo>
                    <a:pt x="227" y="9"/>
                  </a:lnTo>
                  <a:lnTo>
                    <a:pt x="202" y="9"/>
                  </a:lnTo>
                  <a:lnTo>
                    <a:pt x="194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7" name="Freeform 45"/>
            <p:cNvSpPr>
              <a:spLocks/>
            </p:cNvSpPr>
            <p:nvPr/>
          </p:nvSpPr>
          <p:spPr bwMode="auto">
            <a:xfrm>
              <a:off x="3006" y="2711"/>
              <a:ext cx="145" cy="97"/>
            </a:xfrm>
            <a:custGeom>
              <a:avLst/>
              <a:gdLst/>
              <a:ahLst/>
              <a:cxnLst>
                <a:cxn ang="0">
                  <a:pos x="23" y="31"/>
                </a:cxn>
                <a:cxn ang="0">
                  <a:pos x="56" y="48"/>
                </a:cxn>
                <a:cxn ang="0">
                  <a:pos x="65" y="40"/>
                </a:cxn>
                <a:cxn ang="0">
                  <a:pos x="88" y="56"/>
                </a:cxn>
                <a:cxn ang="0">
                  <a:pos x="97" y="65"/>
                </a:cxn>
                <a:cxn ang="0">
                  <a:pos x="97" y="48"/>
                </a:cxn>
                <a:cxn ang="0">
                  <a:pos x="88" y="48"/>
                </a:cxn>
                <a:cxn ang="0">
                  <a:pos x="88" y="40"/>
                </a:cxn>
                <a:cxn ang="0">
                  <a:pos x="88" y="6"/>
                </a:cxn>
                <a:cxn ang="0">
                  <a:pos x="88" y="0"/>
                </a:cxn>
                <a:cxn ang="0">
                  <a:pos x="113" y="0"/>
                </a:cxn>
                <a:cxn ang="0">
                  <a:pos x="122" y="0"/>
                </a:cxn>
                <a:cxn ang="0">
                  <a:pos x="146" y="16"/>
                </a:cxn>
                <a:cxn ang="0">
                  <a:pos x="153" y="31"/>
                </a:cxn>
                <a:cxn ang="0">
                  <a:pos x="146" y="40"/>
                </a:cxn>
                <a:cxn ang="0">
                  <a:pos x="146" y="48"/>
                </a:cxn>
                <a:cxn ang="0">
                  <a:pos x="138" y="65"/>
                </a:cxn>
                <a:cxn ang="0">
                  <a:pos x="146" y="72"/>
                </a:cxn>
                <a:cxn ang="0">
                  <a:pos x="106" y="88"/>
                </a:cxn>
                <a:cxn ang="0">
                  <a:pos x="106" y="97"/>
                </a:cxn>
                <a:cxn ang="0">
                  <a:pos x="88" y="97"/>
                </a:cxn>
                <a:cxn ang="0">
                  <a:pos x="88" y="105"/>
                </a:cxn>
                <a:cxn ang="0">
                  <a:pos x="65" y="121"/>
                </a:cxn>
                <a:cxn ang="0">
                  <a:pos x="41" y="121"/>
                </a:cxn>
                <a:cxn ang="0">
                  <a:pos x="23" y="112"/>
                </a:cxn>
                <a:cxn ang="0">
                  <a:pos x="16" y="121"/>
                </a:cxn>
                <a:cxn ang="0">
                  <a:pos x="0" y="105"/>
                </a:cxn>
                <a:cxn ang="0">
                  <a:pos x="0" y="65"/>
                </a:cxn>
                <a:cxn ang="0">
                  <a:pos x="31" y="56"/>
                </a:cxn>
                <a:cxn ang="0">
                  <a:pos x="23" y="31"/>
                </a:cxn>
              </a:cxnLst>
              <a:rect l="0" t="0" r="r" b="b"/>
              <a:pathLst>
                <a:path w="154" h="122">
                  <a:moveTo>
                    <a:pt x="23" y="31"/>
                  </a:moveTo>
                  <a:lnTo>
                    <a:pt x="56" y="48"/>
                  </a:lnTo>
                  <a:lnTo>
                    <a:pt x="65" y="40"/>
                  </a:lnTo>
                  <a:lnTo>
                    <a:pt x="88" y="56"/>
                  </a:lnTo>
                  <a:lnTo>
                    <a:pt x="97" y="65"/>
                  </a:lnTo>
                  <a:lnTo>
                    <a:pt x="97" y="48"/>
                  </a:lnTo>
                  <a:lnTo>
                    <a:pt x="88" y="48"/>
                  </a:lnTo>
                  <a:lnTo>
                    <a:pt x="88" y="40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113" y="0"/>
                  </a:lnTo>
                  <a:lnTo>
                    <a:pt x="122" y="0"/>
                  </a:lnTo>
                  <a:lnTo>
                    <a:pt x="146" y="16"/>
                  </a:lnTo>
                  <a:lnTo>
                    <a:pt x="153" y="31"/>
                  </a:lnTo>
                  <a:lnTo>
                    <a:pt x="146" y="40"/>
                  </a:lnTo>
                  <a:lnTo>
                    <a:pt x="146" y="48"/>
                  </a:lnTo>
                  <a:lnTo>
                    <a:pt x="138" y="65"/>
                  </a:lnTo>
                  <a:lnTo>
                    <a:pt x="146" y="72"/>
                  </a:lnTo>
                  <a:lnTo>
                    <a:pt x="106" y="88"/>
                  </a:lnTo>
                  <a:lnTo>
                    <a:pt x="106" y="97"/>
                  </a:lnTo>
                  <a:lnTo>
                    <a:pt x="88" y="97"/>
                  </a:lnTo>
                  <a:lnTo>
                    <a:pt x="88" y="105"/>
                  </a:lnTo>
                  <a:lnTo>
                    <a:pt x="65" y="121"/>
                  </a:lnTo>
                  <a:lnTo>
                    <a:pt x="41" y="121"/>
                  </a:lnTo>
                  <a:lnTo>
                    <a:pt x="23" y="112"/>
                  </a:lnTo>
                  <a:lnTo>
                    <a:pt x="16" y="121"/>
                  </a:lnTo>
                  <a:lnTo>
                    <a:pt x="0" y="105"/>
                  </a:lnTo>
                  <a:lnTo>
                    <a:pt x="0" y="65"/>
                  </a:lnTo>
                  <a:lnTo>
                    <a:pt x="31" y="56"/>
                  </a:lnTo>
                  <a:lnTo>
                    <a:pt x="23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8" name="Freeform 46"/>
            <p:cNvSpPr>
              <a:spLocks/>
            </p:cNvSpPr>
            <p:nvPr/>
          </p:nvSpPr>
          <p:spPr bwMode="auto">
            <a:xfrm>
              <a:off x="3136" y="2723"/>
              <a:ext cx="39" cy="7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0" y="49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15" y="15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0"/>
                </a:cxn>
                <a:cxn ang="0">
                  <a:pos x="32" y="24"/>
                </a:cxn>
                <a:cxn ang="0">
                  <a:pos x="24" y="32"/>
                </a:cxn>
                <a:cxn ang="0">
                  <a:pos x="32" y="49"/>
                </a:cxn>
                <a:cxn ang="0">
                  <a:pos x="40" y="64"/>
                </a:cxn>
                <a:cxn ang="0">
                  <a:pos x="40" y="81"/>
                </a:cxn>
                <a:cxn ang="0">
                  <a:pos x="32" y="96"/>
                </a:cxn>
                <a:cxn ang="0">
                  <a:pos x="24" y="81"/>
                </a:cxn>
                <a:cxn ang="0">
                  <a:pos x="24" y="64"/>
                </a:cxn>
                <a:cxn ang="0">
                  <a:pos x="15" y="64"/>
                </a:cxn>
                <a:cxn ang="0">
                  <a:pos x="8" y="56"/>
                </a:cxn>
              </a:cxnLst>
              <a:rect l="0" t="0" r="r" b="b"/>
              <a:pathLst>
                <a:path w="41" h="97">
                  <a:moveTo>
                    <a:pt x="8" y="56"/>
                  </a:moveTo>
                  <a:lnTo>
                    <a:pt x="0" y="49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5" y="1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32" y="49"/>
                  </a:lnTo>
                  <a:lnTo>
                    <a:pt x="40" y="64"/>
                  </a:lnTo>
                  <a:lnTo>
                    <a:pt x="40" y="81"/>
                  </a:lnTo>
                  <a:lnTo>
                    <a:pt x="32" y="96"/>
                  </a:lnTo>
                  <a:lnTo>
                    <a:pt x="24" y="81"/>
                  </a:lnTo>
                  <a:lnTo>
                    <a:pt x="24" y="64"/>
                  </a:lnTo>
                  <a:lnTo>
                    <a:pt x="15" y="64"/>
                  </a:lnTo>
                  <a:lnTo>
                    <a:pt x="8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9" name="Freeform 47"/>
            <p:cNvSpPr>
              <a:spLocks/>
            </p:cNvSpPr>
            <p:nvPr/>
          </p:nvSpPr>
          <p:spPr bwMode="auto">
            <a:xfrm>
              <a:off x="2899" y="2477"/>
              <a:ext cx="32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5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16" y="10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16" y="25"/>
                  </a:lnTo>
                  <a:lnTo>
                    <a:pt x="25" y="17"/>
                  </a:lnTo>
                  <a:lnTo>
                    <a:pt x="33" y="17"/>
                  </a:lnTo>
                  <a:lnTo>
                    <a:pt x="16" y="1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0" name="Freeform 48"/>
            <p:cNvSpPr>
              <a:spLocks/>
            </p:cNvSpPr>
            <p:nvPr/>
          </p:nvSpPr>
          <p:spPr bwMode="auto">
            <a:xfrm>
              <a:off x="2899" y="2477"/>
              <a:ext cx="32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5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16" y="10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16" y="25"/>
                  </a:lnTo>
                  <a:lnTo>
                    <a:pt x="25" y="17"/>
                  </a:lnTo>
                  <a:lnTo>
                    <a:pt x="33" y="17"/>
                  </a:lnTo>
                  <a:lnTo>
                    <a:pt x="16" y="1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1" name="Line 49"/>
            <p:cNvSpPr>
              <a:spLocks noChangeShapeType="1"/>
            </p:cNvSpPr>
            <p:nvPr/>
          </p:nvSpPr>
          <p:spPr bwMode="auto">
            <a:xfrm>
              <a:off x="841" y="2406"/>
              <a:ext cx="7" cy="0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2" name="Line 50"/>
            <p:cNvSpPr>
              <a:spLocks noChangeShapeType="1"/>
            </p:cNvSpPr>
            <p:nvPr/>
          </p:nvSpPr>
          <p:spPr bwMode="auto">
            <a:xfrm>
              <a:off x="3059" y="2200"/>
              <a:ext cx="0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3" name="Line 51"/>
            <p:cNvSpPr>
              <a:spLocks noChangeShapeType="1"/>
            </p:cNvSpPr>
            <p:nvPr/>
          </p:nvSpPr>
          <p:spPr bwMode="auto">
            <a:xfrm flipV="1">
              <a:off x="1827" y="2238"/>
              <a:ext cx="8" cy="7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4" name="Freeform 52"/>
            <p:cNvSpPr>
              <a:spLocks/>
            </p:cNvSpPr>
            <p:nvPr/>
          </p:nvSpPr>
          <p:spPr bwMode="auto">
            <a:xfrm>
              <a:off x="3075" y="2077"/>
              <a:ext cx="170" cy="91"/>
            </a:xfrm>
            <a:custGeom>
              <a:avLst/>
              <a:gdLst/>
              <a:ahLst/>
              <a:cxnLst>
                <a:cxn ang="0">
                  <a:pos x="114" y="41"/>
                </a:cxn>
                <a:cxn ang="0">
                  <a:pos x="105" y="41"/>
                </a:cxn>
                <a:cxn ang="0">
                  <a:pos x="89" y="32"/>
                </a:cxn>
                <a:cxn ang="0">
                  <a:pos x="130" y="8"/>
                </a:cxn>
                <a:cxn ang="0">
                  <a:pos x="145" y="0"/>
                </a:cxn>
                <a:cxn ang="0">
                  <a:pos x="154" y="8"/>
                </a:cxn>
                <a:cxn ang="0">
                  <a:pos x="130" y="16"/>
                </a:cxn>
                <a:cxn ang="0">
                  <a:pos x="139" y="23"/>
                </a:cxn>
                <a:cxn ang="0">
                  <a:pos x="120" y="41"/>
                </a:cxn>
                <a:cxn ang="0">
                  <a:pos x="114" y="41"/>
                </a:cxn>
                <a:cxn ang="0">
                  <a:pos x="120" y="41"/>
                </a:cxn>
                <a:cxn ang="0">
                  <a:pos x="179" y="88"/>
                </a:cxn>
                <a:cxn ang="0">
                  <a:pos x="179" y="97"/>
                </a:cxn>
                <a:cxn ang="0">
                  <a:pos x="179" y="105"/>
                </a:cxn>
                <a:cxn ang="0">
                  <a:pos x="154" y="113"/>
                </a:cxn>
                <a:cxn ang="0">
                  <a:pos x="120" y="113"/>
                </a:cxn>
                <a:cxn ang="0">
                  <a:pos x="97" y="97"/>
                </a:cxn>
                <a:cxn ang="0">
                  <a:pos x="73" y="97"/>
                </a:cxn>
                <a:cxn ang="0">
                  <a:pos x="49" y="113"/>
                </a:cxn>
                <a:cxn ang="0">
                  <a:pos x="33" y="113"/>
                </a:cxn>
                <a:cxn ang="0">
                  <a:pos x="15" y="113"/>
                </a:cxn>
                <a:cxn ang="0">
                  <a:pos x="8" y="97"/>
                </a:cxn>
                <a:cxn ang="0">
                  <a:pos x="0" y="88"/>
                </a:cxn>
                <a:cxn ang="0">
                  <a:pos x="8" y="73"/>
                </a:cxn>
                <a:cxn ang="0">
                  <a:pos x="15" y="73"/>
                </a:cxn>
                <a:cxn ang="0">
                  <a:pos x="15" y="63"/>
                </a:cxn>
                <a:cxn ang="0">
                  <a:pos x="15" y="57"/>
                </a:cxn>
                <a:cxn ang="0">
                  <a:pos x="24" y="48"/>
                </a:cxn>
                <a:cxn ang="0">
                  <a:pos x="24" y="41"/>
                </a:cxn>
                <a:cxn ang="0">
                  <a:pos x="24" y="32"/>
                </a:cxn>
                <a:cxn ang="0">
                  <a:pos x="33" y="32"/>
                </a:cxn>
                <a:cxn ang="0">
                  <a:pos x="40" y="16"/>
                </a:cxn>
                <a:cxn ang="0">
                  <a:pos x="55" y="16"/>
                </a:cxn>
                <a:cxn ang="0">
                  <a:pos x="55" y="23"/>
                </a:cxn>
                <a:cxn ang="0">
                  <a:pos x="80" y="32"/>
                </a:cxn>
                <a:cxn ang="0">
                  <a:pos x="65" y="41"/>
                </a:cxn>
                <a:cxn ang="0">
                  <a:pos x="73" y="48"/>
                </a:cxn>
                <a:cxn ang="0">
                  <a:pos x="73" y="57"/>
                </a:cxn>
                <a:cxn ang="0">
                  <a:pos x="80" y="57"/>
                </a:cxn>
                <a:cxn ang="0">
                  <a:pos x="105" y="41"/>
                </a:cxn>
                <a:cxn ang="0">
                  <a:pos x="114" y="41"/>
                </a:cxn>
              </a:cxnLst>
              <a:rect l="0" t="0" r="r" b="b"/>
              <a:pathLst>
                <a:path w="180" h="114">
                  <a:moveTo>
                    <a:pt x="114" y="41"/>
                  </a:moveTo>
                  <a:lnTo>
                    <a:pt x="105" y="41"/>
                  </a:lnTo>
                  <a:lnTo>
                    <a:pt x="89" y="32"/>
                  </a:lnTo>
                  <a:lnTo>
                    <a:pt x="130" y="8"/>
                  </a:lnTo>
                  <a:lnTo>
                    <a:pt x="145" y="0"/>
                  </a:lnTo>
                  <a:lnTo>
                    <a:pt x="154" y="8"/>
                  </a:lnTo>
                  <a:lnTo>
                    <a:pt x="130" y="16"/>
                  </a:lnTo>
                  <a:lnTo>
                    <a:pt x="139" y="23"/>
                  </a:lnTo>
                  <a:lnTo>
                    <a:pt x="120" y="41"/>
                  </a:lnTo>
                  <a:lnTo>
                    <a:pt x="114" y="41"/>
                  </a:lnTo>
                  <a:lnTo>
                    <a:pt x="120" y="41"/>
                  </a:lnTo>
                  <a:lnTo>
                    <a:pt x="179" y="88"/>
                  </a:lnTo>
                  <a:lnTo>
                    <a:pt x="179" y="97"/>
                  </a:lnTo>
                  <a:lnTo>
                    <a:pt x="179" y="105"/>
                  </a:lnTo>
                  <a:lnTo>
                    <a:pt x="154" y="113"/>
                  </a:lnTo>
                  <a:lnTo>
                    <a:pt x="120" y="113"/>
                  </a:lnTo>
                  <a:lnTo>
                    <a:pt x="97" y="97"/>
                  </a:lnTo>
                  <a:lnTo>
                    <a:pt x="73" y="97"/>
                  </a:lnTo>
                  <a:lnTo>
                    <a:pt x="49" y="113"/>
                  </a:lnTo>
                  <a:lnTo>
                    <a:pt x="33" y="113"/>
                  </a:lnTo>
                  <a:lnTo>
                    <a:pt x="15" y="113"/>
                  </a:lnTo>
                  <a:lnTo>
                    <a:pt x="8" y="97"/>
                  </a:lnTo>
                  <a:lnTo>
                    <a:pt x="0" y="88"/>
                  </a:lnTo>
                  <a:lnTo>
                    <a:pt x="8" y="73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15" y="57"/>
                  </a:lnTo>
                  <a:lnTo>
                    <a:pt x="24" y="48"/>
                  </a:lnTo>
                  <a:lnTo>
                    <a:pt x="24" y="41"/>
                  </a:lnTo>
                  <a:lnTo>
                    <a:pt x="24" y="32"/>
                  </a:lnTo>
                  <a:lnTo>
                    <a:pt x="33" y="32"/>
                  </a:lnTo>
                  <a:lnTo>
                    <a:pt x="40" y="16"/>
                  </a:lnTo>
                  <a:lnTo>
                    <a:pt x="55" y="16"/>
                  </a:lnTo>
                  <a:lnTo>
                    <a:pt x="55" y="23"/>
                  </a:lnTo>
                  <a:lnTo>
                    <a:pt x="80" y="32"/>
                  </a:lnTo>
                  <a:lnTo>
                    <a:pt x="65" y="41"/>
                  </a:lnTo>
                  <a:lnTo>
                    <a:pt x="73" y="48"/>
                  </a:lnTo>
                  <a:lnTo>
                    <a:pt x="73" y="57"/>
                  </a:lnTo>
                  <a:lnTo>
                    <a:pt x="80" y="57"/>
                  </a:lnTo>
                  <a:lnTo>
                    <a:pt x="105" y="41"/>
                  </a:lnTo>
                  <a:lnTo>
                    <a:pt x="114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6" name="Freeform 54"/>
            <p:cNvSpPr>
              <a:spLocks/>
            </p:cNvSpPr>
            <p:nvPr/>
          </p:nvSpPr>
          <p:spPr bwMode="auto">
            <a:xfrm>
              <a:off x="3995" y="1941"/>
              <a:ext cx="77" cy="7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6" y="96"/>
                </a:cxn>
                <a:cxn ang="0">
                  <a:pos x="31" y="90"/>
                </a:cxn>
                <a:cxn ang="0">
                  <a:pos x="31" y="81"/>
                </a:cxn>
                <a:cxn ang="0">
                  <a:pos x="55" y="65"/>
                </a:cxn>
                <a:cxn ang="0">
                  <a:pos x="72" y="41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55" y="41"/>
                </a:cxn>
                <a:cxn ang="0">
                  <a:pos x="22" y="81"/>
                </a:cxn>
                <a:cxn ang="0">
                  <a:pos x="0" y="90"/>
                </a:cxn>
              </a:cxnLst>
              <a:rect l="0" t="0" r="r" b="b"/>
              <a:pathLst>
                <a:path w="81" h="97">
                  <a:moveTo>
                    <a:pt x="0" y="90"/>
                  </a:moveTo>
                  <a:lnTo>
                    <a:pt x="6" y="96"/>
                  </a:lnTo>
                  <a:lnTo>
                    <a:pt x="31" y="90"/>
                  </a:lnTo>
                  <a:lnTo>
                    <a:pt x="31" y="81"/>
                  </a:lnTo>
                  <a:lnTo>
                    <a:pt x="55" y="65"/>
                  </a:lnTo>
                  <a:lnTo>
                    <a:pt x="72" y="4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5" y="41"/>
                  </a:lnTo>
                  <a:lnTo>
                    <a:pt x="22" y="81"/>
                  </a:lnTo>
                  <a:lnTo>
                    <a:pt x="0" y="9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7" name="Freeform 55"/>
            <p:cNvSpPr>
              <a:spLocks/>
            </p:cNvSpPr>
            <p:nvPr/>
          </p:nvSpPr>
          <p:spPr bwMode="auto">
            <a:xfrm>
              <a:off x="3995" y="1941"/>
              <a:ext cx="77" cy="7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6" y="96"/>
                </a:cxn>
                <a:cxn ang="0">
                  <a:pos x="31" y="90"/>
                </a:cxn>
                <a:cxn ang="0">
                  <a:pos x="31" y="81"/>
                </a:cxn>
                <a:cxn ang="0">
                  <a:pos x="55" y="65"/>
                </a:cxn>
                <a:cxn ang="0">
                  <a:pos x="72" y="41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55" y="41"/>
                </a:cxn>
                <a:cxn ang="0">
                  <a:pos x="22" y="81"/>
                </a:cxn>
                <a:cxn ang="0">
                  <a:pos x="0" y="90"/>
                </a:cxn>
              </a:cxnLst>
              <a:rect l="0" t="0" r="r" b="b"/>
              <a:pathLst>
                <a:path w="81" h="97">
                  <a:moveTo>
                    <a:pt x="0" y="90"/>
                  </a:moveTo>
                  <a:lnTo>
                    <a:pt x="6" y="96"/>
                  </a:lnTo>
                  <a:lnTo>
                    <a:pt x="31" y="90"/>
                  </a:lnTo>
                  <a:lnTo>
                    <a:pt x="31" y="81"/>
                  </a:lnTo>
                  <a:lnTo>
                    <a:pt x="55" y="65"/>
                  </a:lnTo>
                  <a:lnTo>
                    <a:pt x="72" y="4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5" y="41"/>
                  </a:lnTo>
                  <a:lnTo>
                    <a:pt x="22" y="81"/>
                  </a:lnTo>
                  <a:lnTo>
                    <a:pt x="0" y="9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8" name="Freeform 56"/>
            <p:cNvSpPr>
              <a:spLocks/>
            </p:cNvSpPr>
            <p:nvPr/>
          </p:nvSpPr>
          <p:spPr bwMode="auto">
            <a:xfrm>
              <a:off x="3106" y="1825"/>
              <a:ext cx="3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25"/>
                </a:cxn>
                <a:cxn ang="0">
                  <a:pos x="16" y="49"/>
                </a:cxn>
                <a:cxn ang="0">
                  <a:pos x="22" y="40"/>
                </a:cxn>
                <a:cxn ang="0">
                  <a:pos x="32" y="40"/>
                </a:cxn>
                <a:cxn ang="0">
                  <a:pos x="32" y="25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3" h="50">
                  <a:moveTo>
                    <a:pt x="0" y="16"/>
                  </a:moveTo>
                  <a:lnTo>
                    <a:pt x="7" y="25"/>
                  </a:lnTo>
                  <a:lnTo>
                    <a:pt x="16" y="49"/>
                  </a:lnTo>
                  <a:lnTo>
                    <a:pt x="22" y="40"/>
                  </a:lnTo>
                  <a:lnTo>
                    <a:pt x="32" y="40"/>
                  </a:lnTo>
                  <a:lnTo>
                    <a:pt x="32" y="25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9" name="Freeform 57"/>
            <p:cNvSpPr>
              <a:spLocks/>
            </p:cNvSpPr>
            <p:nvPr/>
          </p:nvSpPr>
          <p:spPr bwMode="auto">
            <a:xfrm>
              <a:off x="3106" y="1825"/>
              <a:ext cx="3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25"/>
                </a:cxn>
                <a:cxn ang="0">
                  <a:pos x="16" y="49"/>
                </a:cxn>
                <a:cxn ang="0">
                  <a:pos x="22" y="40"/>
                </a:cxn>
                <a:cxn ang="0">
                  <a:pos x="32" y="40"/>
                </a:cxn>
                <a:cxn ang="0">
                  <a:pos x="32" y="25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3" h="50">
                  <a:moveTo>
                    <a:pt x="0" y="16"/>
                  </a:moveTo>
                  <a:lnTo>
                    <a:pt x="7" y="25"/>
                  </a:lnTo>
                  <a:lnTo>
                    <a:pt x="16" y="49"/>
                  </a:lnTo>
                  <a:lnTo>
                    <a:pt x="22" y="40"/>
                  </a:lnTo>
                  <a:lnTo>
                    <a:pt x="32" y="40"/>
                  </a:lnTo>
                  <a:lnTo>
                    <a:pt x="32" y="25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0" name="Freeform 58"/>
            <p:cNvSpPr>
              <a:spLocks/>
            </p:cNvSpPr>
            <p:nvPr/>
          </p:nvSpPr>
          <p:spPr bwMode="auto">
            <a:xfrm>
              <a:off x="3159" y="1800"/>
              <a:ext cx="25" cy="3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41"/>
                </a:cxn>
                <a:cxn ang="0">
                  <a:pos x="16" y="48"/>
                </a:cxn>
                <a:cxn ang="0">
                  <a:pos x="25" y="48"/>
                </a:cxn>
                <a:cxn ang="0">
                  <a:pos x="16" y="23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32"/>
                </a:cxn>
              </a:cxnLst>
              <a:rect l="0" t="0" r="r" b="b"/>
              <a:pathLst>
                <a:path w="26" h="49">
                  <a:moveTo>
                    <a:pt x="0" y="32"/>
                  </a:moveTo>
                  <a:lnTo>
                    <a:pt x="16" y="41"/>
                  </a:lnTo>
                  <a:lnTo>
                    <a:pt x="16" y="48"/>
                  </a:lnTo>
                  <a:lnTo>
                    <a:pt x="25" y="48"/>
                  </a:lnTo>
                  <a:lnTo>
                    <a:pt x="16" y="23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1" name="Freeform 59"/>
            <p:cNvSpPr>
              <a:spLocks/>
            </p:cNvSpPr>
            <p:nvPr/>
          </p:nvSpPr>
          <p:spPr bwMode="auto">
            <a:xfrm>
              <a:off x="3159" y="1800"/>
              <a:ext cx="25" cy="3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41"/>
                </a:cxn>
                <a:cxn ang="0">
                  <a:pos x="16" y="48"/>
                </a:cxn>
                <a:cxn ang="0">
                  <a:pos x="25" y="48"/>
                </a:cxn>
                <a:cxn ang="0">
                  <a:pos x="16" y="23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32"/>
                </a:cxn>
              </a:cxnLst>
              <a:rect l="0" t="0" r="r" b="b"/>
              <a:pathLst>
                <a:path w="26" h="49">
                  <a:moveTo>
                    <a:pt x="0" y="32"/>
                  </a:moveTo>
                  <a:lnTo>
                    <a:pt x="16" y="41"/>
                  </a:lnTo>
                  <a:lnTo>
                    <a:pt x="16" y="48"/>
                  </a:lnTo>
                  <a:lnTo>
                    <a:pt x="25" y="48"/>
                  </a:lnTo>
                  <a:lnTo>
                    <a:pt x="16" y="23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2" name="Freeform 60"/>
            <p:cNvSpPr>
              <a:spLocks/>
            </p:cNvSpPr>
            <p:nvPr/>
          </p:nvSpPr>
          <p:spPr bwMode="auto">
            <a:xfrm>
              <a:off x="1682" y="2095"/>
              <a:ext cx="101" cy="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9"/>
                </a:cxn>
                <a:cxn ang="0">
                  <a:pos x="9" y="9"/>
                </a:cxn>
                <a:cxn ang="0">
                  <a:pos x="0" y="34"/>
                </a:cxn>
                <a:cxn ang="0">
                  <a:pos x="9" y="25"/>
                </a:cxn>
                <a:cxn ang="0">
                  <a:pos x="0" y="59"/>
                </a:cxn>
                <a:cxn ang="0">
                  <a:pos x="0" y="74"/>
                </a:cxn>
                <a:cxn ang="0">
                  <a:pos x="0" y="82"/>
                </a:cxn>
                <a:cxn ang="0">
                  <a:pos x="9" y="82"/>
                </a:cxn>
                <a:cxn ang="0">
                  <a:pos x="15" y="74"/>
                </a:cxn>
                <a:cxn ang="0">
                  <a:pos x="15" y="40"/>
                </a:cxn>
                <a:cxn ang="0">
                  <a:pos x="24" y="25"/>
                </a:cxn>
                <a:cxn ang="0">
                  <a:pos x="34" y="18"/>
                </a:cxn>
                <a:cxn ang="0">
                  <a:pos x="34" y="9"/>
                </a:cxn>
                <a:cxn ang="0">
                  <a:pos x="56" y="18"/>
                </a:cxn>
                <a:cxn ang="0">
                  <a:pos x="56" y="34"/>
                </a:cxn>
                <a:cxn ang="0">
                  <a:pos x="49" y="50"/>
                </a:cxn>
                <a:cxn ang="0">
                  <a:pos x="65" y="40"/>
                </a:cxn>
                <a:cxn ang="0">
                  <a:pos x="65" y="59"/>
                </a:cxn>
                <a:cxn ang="0">
                  <a:pos x="81" y="50"/>
                </a:cxn>
                <a:cxn ang="0">
                  <a:pos x="81" y="18"/>
                </a:cxn>
                <a:cxn ang="0">
                  <a:pos x="97" y="34"/>
                </a:cxn>
                <a:cxn ang="0">
                  <a:pos x="106" y="25"/>
                </a:cxn>
                <a:cxn ang="0">
                  <a:pos x="89" y="9"/>
                </a:cxn>
                <a:cxn ang="0">
                  <a:pos x="49" y="0"/>
                </a:cxn>
              </a:cxnLst>
              <a:rect l="0" t="0" r="r" b="b"/>
              <a:pathLst>
                <a:path w="107" h="83">
                  <a:moveTo>
                    <a:pt x="49" y="0"/>
                  </a:moveTo>
                  <a:lnTo>
                    <a:pt x="49" y="9"/>
                  </a:lnTo>
                  <a:lnTo>
                    <a:pt x="9" y="9"/>
                  </a:lnTo>
                  <a:lnTo>
                    <a:pt x="0" y="34"/>
                  </a:lnTo>
                  <a:lnTo>
                    <a:pt x="9" y="25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15" y="74"/>
                  </a:lnTo>
                  <a:lnTo>
                    <a:pt x="15" y="40"/>
                  </a:lnTo>
                  <a:lnTo>
                    <a:pt x="24" y="2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56" y="18"/>
                  </a:lnTo>
                  <a:lnTo>
                    <a:pt x="56" y="34"/>
                  </a:lnTo>
                  <a:lnTo>
                    <a:pt x="49" y="50"/>
                  </a:lnTo>
                  <a:lnTo>
                    <a:pt x="65" y="40"/>
                  </a:lnTo>
                  <a:lnTo>
                    <a:pt x="65" y="59"/>
                  </a:lnTo>
                  <a:lnTo>
                    <a:pt x="81" y="50"/>
                  </a:lnTo>
                  <a:lnTo>
                    <a:pt x="81" y="18"/>
                  </a:lnTo>
                  <a:lnTo>
                    <a:pt x="97" y="34"/>
                  </a:lnTo>
                  <a:lnTo>
                    <a:pt x="106" y="25"/>
                  </a:lnTo>
                  <a:lnTo>
                    <a:pt x="89" y="9"/>
                  </a:lnTo>
                  <a:lnTo>
                    <a:pt x="49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3" name="Freeform 61"/>
            <p:cNvSpPr>
              <a:spLocks/>
            </p:cNvSpPr>
            <p:nvPr/>
          </p:nvSpPr>
          <p:spPr bwMode="auto">
            <a:xfrm>
              <a:off x="1682" y="2095"/>
              <a:ext cx="101" cy="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9"/>
                </a:cxn>
                <a:cxn ang="0">
                  <a:pos x="9" y="9"/>
                </a:cxn>
                <a:cxn ang="0">
                  <a:pos x="0" y="34"/>
                </a:cxn>
                <a:cxn ang="0">
                  <a:pos x="9" y="25"/>
                </a:cxn>
                <a:cxn ang="0">
                  <a:pos x="0" y="59"/>
                </a:cxn>
                <a:cxn ang="0">
                  <a:pos x="0" y="74"/>
                </a:cxn>
                <a:cxn ang="0">
                  <a:pos x="0" y="82"/>
                </a:cxn>
                <a:cxn ang="0">
                  <a:pos x="9" y="82"/>
                </a:cxn>
                <a:cxn ang="0">
                  <a:pos x="15" y="74"/>
                </a:cxn>
                <a:cxn ang="0">
                  <a:pos x="15" y="40"/>
                </a:cxn>
                <a:cxn ang="0">
                  <a:pos x="24" y="25"/>
                </a:cxn>
                <a:cxn ang="0">
                  <a:pos x="34" y="18"/>
                </a:cxn>
                <a:cxn ang="0">
                  <a:pos x="34" y="9"/>
                </a:cxn>
                <a:cxn ang="0">
                  <a:pos x="56" y="18"/>
                </a:cxn>
                <a:cxn ang="0">
                  <a:pos x="56" y="34"/>
                </a:cxn>
                <a:cxn ang="0">
                  <a:pos x="49" y="50"/>
                </a:cxn>
                <a:cxn ang="0">
                  <a:pos x="65" y="40"/>
                </a:cxn>
                <a:cxn ang="0">
                  <a:pos x="65" y="59"/>
                </a:cxn>
                <a:cxn ang="0">
                  <a:pos x="81" y="50"/>
                </a:cxn>
                <a:cxn ang="0">
                  <a:pos x="81" y="18"/>
                </a:cxn>
                <a:cxn ang="0">
                  <a:pos x="97" y="34"/>
                </a:cxn>
                <a:cxn ang="0">
                  <a:pos x="106" y="25"/>
                </a:cxn>
                <a:cxn ang="0">
                  <a:pos x="89" y="9"/>
                </a:cxn>
                <a:cxn ang="0">
                  <a:pos x="49" y="0"/>
                </a:cxn>
              </a:cxnLst>
              <a:rect l="0" t="0" r="r" b="b"/>
              <a:pathLst>
                <a:path w="107" h="83">
                  <a:moveTo>
                    <a:pt x="49" y="0"/>
                  </a:moveTo>
                  <a:lnTo>
                    <a:pt x="49" y="9"/>
                  </a:lnTo>
                  <a:lnTo>
                    <a:pt x="9" y="9"/>
                  </a:lnTo>
                  <a:lnTo>
                    <a:pt x="0" y="34"/>
                  </a:lnTo>
                  <a:lnTo>
                    <a:pt x="9" y="25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15" y="74"/>
                  </a:lnTo>
                  <a:lnTo>
                    <a:pt x="15" y="40"/>
                  </a:lnTo>
                  <a:lnTo>
                    <a:pt x="24" y="2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56" y="18"/>
                  </a:lnTo>
                  <a:lnTo>
                    <a:pt x="56" y="34"/>
                  </a:lnTo>
                  <a:lnTo>
                    <a:pt x="49" y="50"/>
                  </a:lnTo>
                  <a:lnTo>
                    <a:pt x="65" y="40"/>
                  </a:lnTo>
                  <a:lnTo>
                    <a:pt x="65" y="59"/>
                  </a:lnTo>
                  <a:lnTo>
                    <a:pt x="81" y="50"/>
                  </a:lnTo>
                  <a:lnTo>
                    <a:pt x="81" y="18"/>
                  </a:lnTo>
                  <a:lnTo>
                    <a:pt x="97" y="34"/>
                  </a:lnTo>
                  <a:lnTo>
                    <a:pt x="106" y="25"/>
                  </a:lnTo>
                  <a:lnTo>
                    <a:pt x="89" y="9"/>
                  </a:lnTo>
                  <a:lnTo>
                    <a:pt x="49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4" name="Freeform 62"/>
            <p:cNvSpPr>
              <a:spLocks/>
            </p:cNvSpPr>
            <p:nvPr/>
          </p:nvSpPr>
          <p:spPr bwMode="auto">
            <a:xfrm>
              <a:off x="1629" y="2051"/>
              <a:ext cx="92" cy="40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0" y="48"/>
                </a:cxn>
                <a:cxn ang="0">
                  <a:pos x="65" y="48"/>
                </a:cxn>
                <a:cxn ang="0">
                  <a:pos x="56" y="40"/>
                </a:cxn>
                <a:cxn ang="0">
                  <a:pos x="47" y="48"/>
                </a:cxn>
                <a:cxn ang="0">
                  <a:pos x="47" y="40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0" y="48"/>
                </a:cxn>
                <a:cxn ang="0">
                  <a:pos x="31" y="24"/>
                </a:cxn>
                <a:cxn ang="0">
                  <a:pos x="56" y="0"/>
                </a:cxn>
                <a:cxn ang="0">
                  <a:pos x="71" y="8"/>
                </a:cxn>
                <a:cxn ang="0">
                  <a:pos x="80" y="24"/>
                </a:cxn>
                <a:cxn ang="0">
                  <a:pos x="90" y="24"/>
                </a:cxn>
                <a:cxn ang="0">
                  <a:pos x="96" y="48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90" y="48"/>
                  </a:lnTo>
                  <a:lnTo>
                    <a:pt x="65" y="48"/>
                  </a:lnTo>
                  <a:lnTo>
                    <a:pt x="56" y="40"/>
                  </a:lnTo>
                  <a:lnTo>
                    <a:pt x="47" y="48"/>
                  </a:lnTo>
                  <a:lnTo>
                    <a:pt x="47" y="40"/>
                  </a:lnTo>
                  <a:lnTo>
                    <a:pt x="24" y="48"/>
                  </a:lnTo>
                  <a:lnTo>
                    <a:pt x="15" y="40"/>
                  </a:lnTo>
                  <a:lnTo>
                    <a:pt x="0" y="48"/>
                  </a:lnTo>
                  <a:lnTo>
                    <a:pt x="31" y="24"/>
                  </a:lnTo>
                  <a:lnTo>
                    <a:pt x="56" y="0"/>
                  </a:lnTo>
                  <a:lnTo>
                    <a:pt x="71" y="8"/>
                  </a:lnTo>
                  <a:lnTo>
                    <a:pt x="80" y="24"/>
                  </a:lnTo>
                  <a:lnTo>
                    <a:pt x="90" y="24"/>
                  </a:lnTo>
                  <a:lnTo>
                    <a:pt x="9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5" name="Freeform 63"/>
            <p:cNvSpPr>
              <a:spLocks/>
            </p:cNvSpPr>
            <p:nvPr/>
          </p:nvSpPr>
          <p:spPr bwMode="auto">
            <a:xfrm>
              <a:off x="1629" y="2051"/>
              <a:ext cx="92" cy="40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0" y="48"/>
                </a:cxn>
                <a:cxn ang="0">
                  <a:pos x="65" y="48"/>
                </a:cxn>
                <a:cxn ang="0">
                  <a:pos x="56" y="40"/>
                </a:cxn>
                <a:cxn ang="0">
                  <a:pos x="47" y="48"/>
                </a:cxn>
                <a:cxn ang="0">
                  <a:pos x="47" y="40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0" y="48"/>
                </a:cxn>
                <a:cxn ang="0">
                  <a:pos x="31" y="24"/>
                </a:cxn>
                <a:cxn ang="0">
                  <a:pos x="56" y="0"/>
                </a:cxn>
                <a:cxn ang="0">
                  <a:pos x="71" y="8"/>
                </a:cxn>
                <a:cxn ang="0">
                  <a:pos x="80" y="24"/>
                </a:cxn>
                <a:cxn ang="0">
                  <a:pos x="90" y="24"/>
                </a:cxn>
                <a:cxn ang="0">
                  <a:pos x="96" y="48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90" y="48"/>
                  </a:lnTo>
                  <a:lnTo>
                    <a:pt x="65" y="48"/>
                  </a:lnTo>
                  <a:lnTo>
                    <a:pt x="56" y="40"/>
                  </a:lnTo>
                  <a:lnTo>
                    <a:pt x="47" y="48"/>
                  </a:lnTo>
                  <a:lnTo>
                    <a:pt x="47" y="40"/>
                  </a:lnTo>
                  <a:lnTo>
                    <a:pt x="24" y="48"/>
                  </a:lnTo>
                  <a:lnTo>
                    <a:pt x="15" y="40"/>
                  </a:lnTo>
                  <a:lnTo>
                    <a:pt x="0" y="48"/>
                  </a:lnTo>
                  <a:lnTo>
                    <a:pt x="31" y="24"/>
                  </a:lnTo>
                  <a:lnTo>
                    <a:pt x="56" y="0"/>
                  </a:lnTo>
                  <a:lnTo>
                    <a:pt x="71" y="8"/>
                  </a:lnTo>
                  <a:lnTo>
                    <a:pt x="80" y="24"/>
                  </a:lnTo>
                  <a:lnTo>
                    <a:pt x="90" y="24"/>
                  </a:lnTo>
                  <a:lnTo>
                    <a:pt x="9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6" name="Freeform 64"/>
            <p:cNvSpPr>
              <a:spLocks/>
            </p:cNvSpPr>
            <p:nvPr/>
          </p:nvSpPr>
          <p:spPr bwMode="auto">
            <a:xfrm>
              <a:off x="1735" y="2143"/>
              <a:ext cx="55" cy="1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8" y="15"/>
                </a:cxn>
                <a:cxn ang="0">
                  <a:pos x="25" y="6"/>
                </a:cxn>
                <a:cxn ang="0">
                  <a:pos x="58" y="0"/>
                </a:cxn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</a:cxnLst>
              <a:rect l="0" t="0" r="r" b="b"/>
              <a:pathLst>
                <a:path w="59" h="24">
                  <a:moveTo>
                    <a:pt x="0" y="23"/>
                  </a:moveTo>
                  <a:lnTo>
                    <a:pt x="18" y="15"/>
                  </a:lnTo>
                  <a:lnTo>
                    <a:pt x="25" y="6"/>
                  </a:lnTo>
                  <a:lnTo>
                    <a:pt x="58" y="0"/>
                  </a:lnTo>
                  <a:lnTo>
                    <a:pt x="25" y="23"/>
                  </a:lnTo>
                  <a:lnTo>
                    <a:pt x="9" y="23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7" name="Freeform 65"/>
            <p:cNvSpPr>
              <a:spLocks/>
            </p:cNvSpPr>
            <p:nvPr/>
          </p:nvSpPr>
          <p:spPr bwMode="auto">
            <a:xfrm>
              <a:off x="1735" y="2143"/>
              <a:ext cx="55" cy="1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8" y="15"/>
                </a:cxn>
                <a:cxn ang="0">
                  <a:pos x="25" y="6"/>
                </a:cxn>
                <a:cxn ang="0">
                  <a:pos x="58" y="0"/>
                </a:cxn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</a:cxnLst>
              <a:rect l="0" t="0" r="r" b="b"/>
              <a:pathLst>
                <a:path w="59" h="24">
                  <a:moveTo>
                    <a:pt x="0" y="23"/>
                  </a:moveTo>
                  <a:lnTo>
                    <a:pt x="18" y="15"/>
                  </a:lnTo>
                  <a:lnTo>
                    <a:pt x="25" y="6"/>
                  </a:lnTo>
                  <a:lnTo>
                    <a:pt x="58" y="0"/>
                  </a:lnTo>
                  <a:lnTo>
                    <a:pt x="25" y="23"/>
                  </a:lnTo>
                  <a:lnTo>
                    <a:pt x="9" y="23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8" name="Freeform 66"/>
            <p:cNvSpPr>
              <a:spLocks/>
            </p:cNvSpPr>
            <p:nvPr/>
          </p:nvSpPr>
          <p:spPr bwMode="auto">
            <a:xfrm>
              <a:off x="1789" y="2123"/>
              <a:ext cx="32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6"/>
                </a:cxn>
                <a:cxn ang="0">
                  <a:pos x="23" y="6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9" name="Freeform 67"/>
            <p:cNvSpPr>
              <a:spLocks/>
            </p:cNvSpPr>
            <p:nvPr/>
          </p:nvSpPr>
          <p:spPr bwMode="auto">
            <a:xfrm>
              <a:off x="1789" y="2123"/>
              <a:ext cx="32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6"/>
                </a:cxn>
                <a:cxn ang="0">
                  <a:pos x="23" y="6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0" name="Freeform 68"/>
            <p:cNvSpPr>
              <a:spLocks/>
            </p:cNvSpPr>
            <p:nvPr/>
          </p:nvSpPr>
          <p:spPr bwMode="auto">
            <a:xfrm>
              <a:off x="2946" y="2045"/>
              <a:ext cx="68" cy="26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55" y="0"/>
                </a:cxn>
                <a:cxn ang="0">
                  <a:pos x="40" y="8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46" y="16"/>
                </a:cxn>
                <a:cxn ang="0">
                  <a:pos x="64" y="23"/>
                </a:cxn>
                <a:cxn ang="0">
                  <a:pos x="71" y="8"/>
                </a:cxn>
              </a:cxnLst>
              <a:rect l="0" t="0" r="r" b="b"/>
              <a:pathLst>
                <a:path w="72" h="33">
                  <a:moveTo>
                    <a:pt x="71" y="8"/>
                  </a:moveTo>
                  <a:lnTo>
                    <a:pt x="55" y="0"/>
                  </a:lnTo>
                  <a:lnTo>
                    <a:pt x="40" y="8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46" y="16"/>
                  </a:lnTo>
                  <a:lnTo>
                    <a:pt x="64" y="23"/>
                  </a:lnTo>
                  <a:lnTo>
                    <a:pt x="71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1" name="Freeform 69"/>
            <p:cNvSpPr>
              <a:spLocks/>
            </p:cNvSpPr>
            <p:nvPr/>
          </p:nvSpPr>
          <p:spPr bwMode="auto">
            <a:xfrm>
              <a:off x="2946" y="2045"/>
              <a:ext cx="68" cy="26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55" y="0"/>
                </a:cxn>
                <a:cxn ang="0">
                  <a:pos x="40" y="8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46" y="16"/>
                </a:cxn>
                <a:cxn ang="0">
                  <a:pos x="64" y="23"/>
                </a:cxn>
                <a:cxn ang="0">
                  <a:pos x="71" y="8"/>
                </a:cxn>
              </a:cxnLst>
              <a:rect l="0" t="0" r="r" b="b"/>
              <a:pathLst>
                <a:path w="72" h="33">
                  <a:moveTo>
                    <a:pt x="71" y="8"/>
                  </a:moveTo>
                  <a:lnTo>
                    <a:pt x="55" y="0"/>
                  </a:lnTo>
                  <a:lnTo>
                    <a:pt x="40" y="8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46" y="16"/>
                  </a:lnTo>
                  <a:lnTo>
                    <a:pt x="64" y="23"/>
                  </a:lnTo>
                  <a:lnTo>
                    <a:pt x="71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2" name="Freeform 70"/>
            <p:cNvSpPr>
              <a:spLocks/>
            </p:cNvSpPr>
            <p:nvPr/>
          </p:nvSpPr>
          <p:spPr bwMode="auto">
            <a:xfrm>
              <a:off x="3068" y="1328"/>
              <a:ext cx="1974" cy="833"/>
            </a:xfrm>
            <a:custGeom>
              <a:avLst/>
              <a:gdLst/>
              <a:ahLst/>
              <a:cxnLst>
                <a:cxn ang="0">
                  <a:pos x="1030" y="210"/>
                </a:cxn>
                <a:cxn ang="0">
                  <a:pos x="1014" y="73"/>
                </a:cxn>
                <a:cxn ang="0">
                  <a:pos x="949" y="73"/>
                </a:cxn>
                <a:cxn ang="0">
                  <a:pos x="682" y="218"/>
                </a:cxn>
                <a:cxn ang="0">
                  <a:pos x="640" y="266"/>
                </a:cxn>
                <a:cxn ang="0">
                  <a:pos x="608" y="340"/>
                </a:cxn>
                <a:cxn ang="0">
                  <a:pos x="560" y="477"/>
                </a:cxn>
                <a:cxn ang="0">
                  <a:pos x="585" y="250"/>
                </a:cxn>
                <a:cxn ang="0">
                  <a:pos x="511" y="372"/>
                </a:cxn>
                <a:cxn ang="0">
                  <a:pos x="438" y="396"/>
                </a:cxn>
                <a:cxn ang="0">
                  <a:pos x="349" y="396"/>
                </a:cxn>
                <a:cxn ang="0">
                  <a:pos x="243" y="412"/>
                </a:cxn>
                <a:cxn ang="0">
                  <a:pos x="194" y="486"/>
                </a:cxn>
                <a:cxn ang="0">
                  <a:pos x="122" y="558"/>
                </a:cxn>
                <a:cxn ang="0">
                  <a:pos x="147" y="493"/>
                </a:cxn>
                <a:cxn ang="0">
                  <a:pos x="63" y="364"/>
                </a:cxn>
                <a:cxn ang="0">
                  <a:pos x="41" y="501"/>
                </a:cxn>
                <a:cxn ang="0">
                  <a:pos x="32" y="632"/>
                </a:cxn>
                <a:cxn ang="0">
                  <a:pos x="0" y="688"/>
                </a:cxn>
                <a:cxn ang="0">
                  <a:pos x="48" y="769"/>
                </a:cxn>
                <a:cxn ang="0">
                  <a:pos x="57" y="825"/>
                </a:cxn>
                <a:cxn ang="0">
                  <a:pos x="105" y="859"/>
                </a:cxn>
                <a:cxn ang="0">
                  <a:pos x="153" y="922"/>
                </a:cxn>
                <a:cxn ang="0">
                  <a:pos x="147" y="962"/>
                </a:cxn>
                <a:cxn ang="0">
                  <a:pos x="234" y="1021"/>
                </a:cxn>
                <a:cxn ang="0">
                  <a:pos x="259" y="1002"/>
                </a:cxn>
                <a:cxn ang="0">
                  <a:pos x="275" y="955"/>
                </a:cxn>
                <a:cxn ang="0">
                  <a:pos x="275" y="890"/>
                </a:cxn>
                <a:cxn ang="0">
                  <a:pos x="340" y="859"/>
                </a:cxn>
                <a:cxn ang="0">
                  <a:pos x="446" y="859"/>
                </a:cxn>
                <a:cxn ang="0">
                  <a:pos x="454" y="810"/>
                </a:cxn>
                <a:cxn ang="0">
                  <a:pos x="567" y="800"/>
                </a:cxn>
                <a:cxn ang="0">
                  <a:pos x="640" y="794"/>
                </a:cxn>
                <a:cxn ang="0">
                  <a:pos x="747" y="890"/>
                </a:cxn>
                <a:cxn ang="0">
                  <a:pos x="859" y="882"/>
                </a:cxn>
                <a:cxn ang="0">
                  <a:pos x="973" y="882"/>
                </a:cxn>
                <a:cxn ang="0">
                  <a:pos x="1120" y="882"/>
                </a:cxn>
                <a:cxn ang="0">
                  <a:pos x="1200" y="841"/>
                </a:cxn>
                <a:cxn ang="0">
                  <a:pos x="1290" y="899"/>
                </a:cxn>
                <a:cxn ang="0">
                  <a:pos x="1379" y="939"/>
                </a:cxn>
                <a:cxn ang="0">
                  <a:pos x="1347" y="1012"/>
                </a:cxn>
                <a:cxn ang="0">
                  <a:pos x="1461" y="850"/>
                </a:cxn>
                <a:cxn ang="0">
                  <a:pos x="1419" y="800"/>
                </a:cxn>
                <a:cxn ang="0">
                  <a:pos x="1518" y="679"/>
                </a:cxn>
                <a:cxn ang="0">
                  <a:pos x="1598" y="679"/>
                </a:cxn>
                <a:cxn ang="0">
                  <a:pos x="1704" y="614"/>
                </a:cxn>
                <a:cxn ang="0">
                  <a:pos x="1754" y="608"/>
                </a:cxn>
                <a:cxn ang="0">
                  <a:pos x="1663" y="874"/>
                </a:cxn>
                <a:cxn ang="0">
                  <a:pos x="1729" y="769"/>
                </a:cxn>
                <a:cxn ang="0">
                  <a:pos x="1744" y="688"/>
                </a:cxn>
                <a:cxn ang="0">
                  <a:pos x="1817" y="655"/>
                </a:cxn>
                <a:cxn ang="0">
                  <a:pos x="1938" y="551"/>
                </a:cxn>
                <a:cxn ang="0">
                  <a:pos x="1963" y="493"/>
                </a:cxn>
                <a:cxn ang="0">
                  <a:pos x="2061" y="526"/>
                </a:cxn>
                <a:cxn ang="0">
                  <a:pos x="1956" y="396"/>
                </a:cxn>
                <a:cxn ang="0">
                  <a:pos x="1809" y="372"/>
                </a:cxn>
                <a:cxn ang="0">
                  <a:pos x="1711" y="372"/>
                </a:cxn>
                <a:cxn ang="0">
                  <a:pos x="1598" y="307"/>
                </a:cxn>
                <a:cxn ang="0">
                  <a:pos x="1436" y="275"/>
                </a:cxn>
                <a:cxn ang="0">
                  <a:pos x="1322" y="324"/>
                </a:cxn>
                <a:cxn ang="0">
                  <a:pos x="1225" y="225"/>
                </a:cxn>
                <a:cxn ang="0">
                  <a:pos x="1063" y="194"/>
                </a:cxn>
              </a:cxnLst>
              <a:rect l="0" t="0" r="r" b="b"/>
              <a:pathLst>
                <a:path w="2093" h="1044">
                  <a:moveTo>
                    <a:pt x="1063" y="194"/>
                  </a:moveTo>
                  <a:lnTo>
                    <a:pt x="1055" y="201"/>
                  </a:lnTo>
                  <a:lnTo>
                    <a:pt x="1063" y="218"/>
                  </a:lnTo>
                  <a:lnTo>
                    <a:pt x="1030" y="235"/>
                  </a:lnTo>
                  <a:lnTo>
                    <a:pt x="1023" y="235"/>
                  </a:lnTo>
                  <a:lnTo>
                    <a:pt x="1030" y="210"/>
                  </a:lnTo>
                  <a:lnTo>
                    <a:pt x="1111" y="138"/>
                  </a:lnTo>
                  <a:lnTo>
                    <a:pt x="1111" y="88"/>
                  </a:lnTo>
                  <a:lnTo>
                    <a:pt x="1080" y="57"/>
                  </a:lnTo>
                  <a:lnTo>
                    <a:pt x="1038" y="57"/>
                  </a:lnTo>
                  <a:lnTo>
                    <a:pt x="1038" y="73"/>
                  </a:lnTo>
                  <a:lnTo>
                    <a:pt x="1014" y="73"/>
                  </a:lnTo>
                  <a:lnTo>
                    <a:pt x="1030" y="41"/>
                  </a:lnTo>
                  <a:lnTo>
                    <a:pt x="989" y="33"/>
                  </a:lnTo>
                  <a:lnTo>
                    <a:pt x="1014" y="16"/>
                  </a:lnTo>
                  <a:lnTo>
                    <a:pt x="989" y="0"/>
                  </a:lnTo>
                  <a:lnTo>
                    <a:pt x="949" y="41"/>
                  </a:lnTo>
                  <a:lnTo>
                    <a:pt x="949" y="73"/>
                  </a:lnTo>
                  <a:lnTo>
                    <a:pt x="924" y="73"/>
                  </a:lnTo>
                  <a:lnTo>
                    <a:pt x="852" y="88"/>
                  </a:lnTo>
                  <a:lnTo>
                    <a:pt x="787" y="128"/>
                  </a:lnTo>
                  <a:lnTo>
                    <a:pt x="762" y="162"/>
                  </a:lnTo>
                  <a:lnTo>
                    <a:pt x="769" y="201"/>
                  </a:lnTo>
                  <a:lnTo>
                    <a:pt x="682" y="218"/>
                  </a:lnTo>
                  <a:lnTo>
                    <a:pt x="688" y="266"/>
                  </a:lnTo>
                  <a:lnTo>
                    <a:pt x="713" y="290"/>
                  </a:lnTo>
                  <a:lnTo>
                    <a:pt x="697" y="299"/>
                  </a:lnTo>
                  <a:lnTo>
                    <a:pt x="673" y="266"/>
                  </a:lnTo>
                  <a:lnTo>
                    <a:pt x="648" y="259"/>
                  </a:lnTo>
                  <a:lnTo>
                    <a:pt x="640" y="266"/>
                  </a:lnTo>
                  <a:lnTo>
                    <a:pt x="625" y="250"/>
                  </a:lnTo>
                  <a:lnTo>
                    <a:pt x="608" y="235"/>
                  </a:lnTo>
                  <a:lnTo>
                    <a:pt x="608" y="243"/>
                  </a:lnTo>
                  <a:lnTo>
                    <a:pt x="616" y="266"/>
                  </a:lnTo>
                  <a:lnTo>
                    <a:pt x="591" y="307"/>
                  </a:lnTo>
                  <a:lnTo>
                    <a:pt x="608" y="340"/>
                  </a:lnTo>
                  <a:lnTo>
                    <a:pt x="600" y="372"/>
                  </a:lnTo>
                  <a:lnTo>
                    <a:pt x="600" y="396"/>
                  </a:lnTo>
                  <a:lnTo>
                    <a:pt x="608" y="405"/>
                  </a:lnTo>
                  <a:lnTo>
                    <a:pt x="616" y="446"/>
                  </a:lnTo>
                  <a:lnTo>
                    <a:pt x="567" y="486"/>
                  </a:lnTo>
                  <a:lnTo>
                    <a:pt x="560" y="477"/>
                  </a:lnTo>
                  <a:lnTo>
                    <a:pt x="591" y="437"/>
                  </a:lnTo>
                  <a:lnTo>
                    <a:pt x="600" y="412"/>
                  </a:lnTo>
                  <a:lnTo>
                    <a:pt x="585" y="396"/>
                  </a:lnTo>
                  <a:lnTo>
                    <a:pt x="585" y="315"/>
                  </a:lnTo>
                  <a:lnTo>
                    <a:pt x="576" y="299"/>
                  </a:lnTo>
                  <a:lnTo>
                    <a:pt x="585" y="250"/>
                  </a:lnTo>
                  <a:lnTo>
                    <a:pt x="567" y="243"/>
                  </a:lnTo>
                  <a:lnTo>
                    <a:pt x="576" y="235"/>
                  </a:lnTo>
                  <a:lnTo>
                    <a:pt x="567" y="218"/>
                  </a:lnTo>
                  <a:lnTo>
                    <a:pt x="551" y="225"/>
                  </a:lnTo>
                  <a:lnTo>
                    <a:pt x="511" y="331"/>
                  </a:lnTo>
                  <a:lnTo>
                    <a:pt x="511" y="372"/>
                  </a:lnTo>
                  <a:lnTo>
                    <a:pt x="535" y="405"/>
                  </a:lnTo>
                  <a:lnTo>
                    <a:pt x="535" y="421"/>
                  </a:lnTo>
                  <a:lnTo>
                    <a:pt x="511" y="405"/>
                  </a:lnTo>
                  <a:lnTo>
                    <a:pt x="414" y="340"/>
                  </a:lnTo>
                  <a:lnTo>
                    <a:pt x="405" y="356"/>
                  </a:lnTo>
                  <a:lnTo>
                    <a:pt x="438" y="396"/>
                  </a:lnTo>
                  <a:lnTo>
                    <a:pt x="421" y="405"/>
                  </a:lnTo>
                  <a:lnTo>
                    <a:pt x="414" y="396"/>
                  </a:lnTo>
                  <a:lnTo>
                    <a:pt x="364" y="412"/>
                  </a:lnTo>
                  <a:lnTo>
                    <a:pt x="356" y="427"/>
                  </a:lnTo>
                  <a:lnTo>
                    <a:pt x="349" y="412"/>
                  </a:lnTo>
                  <a:lnTo>
                    <a:pt x="349" y="396"/>
                  </a:lnTo>
                  <a:lnTo>
                    <a:pt x="267" y="446"/>
                  </a:lnTo>
                  <a:lnTo>
                    <a:pt x="267" y="461"/>
                  </a:lnTo>
                  <a:lnTo>
                    <a:pt x="250" y="469"/>
                  </a:lnTo>
                  <a:lnTo>
                    <a:pt x="227" y="452"/>
                  </a:lnTo>
                  <a:lnTo>
                    <a:pt x="250" y="437"/>
                  </a:lnTo>
                  <a:lnTo>
                    <a:pt x="243" y="412"/>
                  </a:lnTo>
                  <a:lnTo>
                    <a:pt x="210" y="405"/>
                  </a:lnTo>
                  <a:lnTo>
                    <a:pt x="219" y="421"/>
                  </a:lnTo>
                  <a:lnTo>
                    <a:pt x="219" y="461"/>
                  </a:lnTo>
                  <a:lnTo>
                    <a:pt x="227" y="477"/>
                  </a:lnTo>
                  <a:lnTo>
                    <a:pt x="219" y="493"/>
                  </a:lnTo>
                  <a:lnTo>
                    <a:pt x="194" y="486"/>
                  </a:lnTo>
                  <a:lnTo>
                    <a:pt x="162" y="509"/>
                  </a:lnTo>
                  <a:lnTo>
                    <a:pt x="178" y="542"/>
                  </a:lnTo>
                  <a:lnTo>
                    <a:pt x="128" y="526"/>
                  </a:lnTo>
                  <a:lnTo>
                    <a:pt x="122" y="533"/>
                  </a:lnTo>
                  <a:lnTo>
                    <a:pt x="138" y="558"/>
                  </a:lnTo>
                  <a:lnTo>
                    <a:pt x="122" y="558"/>
                  </a:lnTo>
                  <a:lnTo>
                    <a:pt x="97" y="542"/>
                  </a:lnTo>
                  <a:lnTo>
                    <a:pt x="97" y="493"/>
                  </a:lnTo>
                  <a:lnTo>
                    <a:pt x="73" y="477"/>
                  </a:lnTo>
                  <a:lnTo>
                    <a:pt x="63" y="461"/>
                  </a:lnTo>
                  <a:lnTo>
                    <a:pt x="81" y="469"/>
                  </a:lnTo>
                  <a:lnTo>
                    <a:pt x="147" y="493"/>
                  </a:lnTo>
                  <a:lnTo>
                    <a:pt x="187" y="469"/>
                  </a:lnTo>
                  <a:lnTo>
                    <a:pt x="178" y="446"/>
                  </a:lnTo>
                  <a:lnTo>
                    <a:pt x="128" y="396"/>
                  </a:lnTo>
                  <a:lnTo>
                    <a:pt x="81" y="380"/>
                  </a:lnTo>
                  <a:lnTo>
                    <a:pt x="81" y="372"/>
                  </a:lnTo>
                  <a:lnTo>
                    <a:pt x="63" y="364"/>
                  </a:lnTo>
                  <a:lnTo>
                    <a:pt x="48" y="372"/>
                  </a:lnTo>
                  <a:lnTo>
                    <a:pt x="23" y="396"/>
                  </a:lnTo>
                  <a:lnTo>
                    <a:pt x="23" y="421"/>
                  </a:lnTo>
                  <a:lnTo>
                    <a:pt x="41" y="437"/>
                  </a:lnTo>
                  <a:lnTo>
                    <a:pt x="32" y="461"/>
                  </a:lnTo>
                  <a:lnTo>
                    <a:pt x="41" y="501"/>
                  </a:lnTo>
                  <a:lnTo>
                    <a:pt x="32" y="526"/>
                  </a:lnTo>
                  <a:lnTo>
                    <a:pt x="48" y="551"/>
                  </a:lnTo>
                  <a:lnTo>
                    <a:pt x="41" y="566"/>
                  </a:lnTo>
                  <a:lnTo>
                    <a:pt x="57" y="583"/>
                  </a:lnTo>
                  <a:lnTo>
                    <a:pt x="57" y="591"/>
                  </a:lnTo>
                  <a:lnTo>
                    <a:pt x="32" y="632"/>
                  </a:lnTo>
                  <a:lnTo>
                    <a:pt x="8" y="648"/>
                  </a:lnTo>
                  <a:lnTo>
                    <a:pt x="16" y="648"/>
                  </a:lnTo>
                  <a:lnTo>
                    <a:pt x="32" y="663"/>
                  </a:lnTo>
                  <a:lnTo>
                    <a:pt x="16" y="679"/>
                  </a:lnTo>
                  <a:lnTo>
                    <a:pt x="8" y="688"/>
                  </a:lnTo>
                  <a:lnTo>
                    <a:pt x="0" y="688"/>
                  </a:lnTo>
                  <a:lnTo>
                    <a:pt x="8" y="713"/>
                  </a:lnTo>
                  <a:lnTo>
                    <a:pt x="8" y="720"/>
                  </a:lnTo>
                  <a:lnTo>
                    <a:pt x="8" y="736"/>
                  </a:lnTo>
                  <a:lnTo>
                    <a:pt x="16" y="753"/>
                  </a:lnTo>
                  <a:lnTo>
                    <a:pt x="41" y="760"/>
                  </a:lnTo>
                  <a:lnTo>
                    <a:pt x="48" y="769"/>
                  </a:lnTo>
                  <a:lnTo>
                    <a:pt x="48" y="785"/>
                  </a:lnTo>
                  <a:lnTo>
                    <a:pt x="63" y="810"/>
                  </a:lnTo>
                  <a:lnTo>
                    <a:pt x="73" y="810"/>
                  </a:lnTo>
                  <a:lnTo>
                    <a:pt x="63" y="825"/>
                  </a:lnTo>
                  <a:lnTo>
                    <a:pt x="57" y="818"/>
                  </a:lnTo>
                  <a:lnTo>
                    <a:pt x="57" y="825"/>
                  </a:lnTo>
                  <a:lnTo>
                    <a:pt x="63" y="841"/>
                  </a:lnTo>
                  <a:lnTo>
                    <a:pt x="88" y="841"/>
                  </a:lnTo>
                  <a:lnTo>
                    <a:pt x="97" y="850"/>
                  </a:lnTo>
                  <a:lnTo>
                    <a:pt x="88" y="850"/>
                  </a:lnTo>
                  <a:lnTo>
                    <a:pt x="97" y="859"/>
                  </a:lnTo>
                  <a:lnTo>
                    <a:pt x="105" y="859"/>
                  </a:lnTo>
                  <a:lnTo>
                    <a:pt x="113" y="874"/>
                  </a:lnTo>
                  <a:lnTo>
                    <a:pt x="122" y="882"/>
                  </a:lnTo>
                  <a:lnTo>
                    <a:pt x="128" y="874"/>
                  </a:lnTo>
                  <a:lnTo>
                    <a:pt x="170" y="899"/>
                  </a:lnTo>
                  <a:lnTo>
                    <a:pt x="162" y="931"/>
                  </a:lnTo>
                  <a:lnTo>
                    <a:pt x="153" y="922"/>
                  </a:lnTo>
                  <a:lnTo>
                    <a:pt x="147" y="931"/>
                  </a:lnTo>
                  <a:lnTo>
                    <a:pt x="147" y="947"/>
                  </a:lnTo>
                  <a:lnTo>
                    <a:pt x="153" y="939"/>
                  </a:lnTo>
                  <a:lnTo>
                    <a:pt x="162" y="947"/>
                  </a:lnTo>
                  <a:lnTo>
                    <a:pt x="138" y="955"/>
                  </a:lnTo>
                  <a:lnTo>
                    <a:pt x="147" y="962"/>
                  </a:lnTo>
                  <a:lnTo>
                    <a:pt x="128" y="980"/>
                  </a:lnTo>
                  <a:lnTo>
                    <a:pt x="128" y="980"/>
                  </a:lnTo>
                  <a:lnTo>
                    <a:pt x="162" y="1012"/>
                  </a:lnTo>
                  <a:lnTo>
                    <a:pt x="202" y="1012"/>
                  </a:lnTo>
                  <a:lnTo>
                    <a:pt x="219" y="1021"/>
                  </a:lnTo>
                  <a:lnTo>
                    <a:pt x="234" y="1021"/>
                  </a:lnTo>
                  <a:lnTo>
                    <a:pt x="250" y="1036"/>
                  </a:lnTo>
                  <a:lnTo>
                    <a:pt x="259" y="1044"/>
                  </a:lnTo>
                  <a:lnTo>
                    <a:pt x="267" y="1044"/>
                  </a:lnTo>
                  <a:lnTo>
                    <a:pt x="275" y="1036"/>
                  </a:lnTo>
                  <a:lnTo>
                    <a:pt x="259" y="1021"/>
                  </a:lnTo>
                  <a:lnTo>
                    <a:pt x="259" y="1002"/>
                  </a:lnTo>
                  <a:lnTo>
                    <a:pt x="250" y="987"/>
                  </a:lnTo>
                  <a:lnTo>
                    <a:pt x="267" y="962"/>
                  </a:lnTo>
                  <a:lnTo>
                    <a:pt x="275" y="971"/>
                  </a:lnTo>
                  <a:lnTo>
                    <a:pt x="284" y="962"/>
                  </a:lnTo>
                  <a:lnTo>
                    <a:pt x="284" y="955"/>
                  </a:lnTo>
                  <a:lnTo>
                    <a:pt x="275" y="955"/>
                  </a:lnTo>
                  <a:lnTo>
                    <a:pt x="284" y="947"/>
                  </a:lnTo>
                  <a:lnTo>
                    <a:pt x="275" y="931"/>
                  </a:lnTo>
                  <a:lnTo>
                    <a:pt x="259" y="931"/>
                  </a:lnTo>
                  <a:lnTo>
                    <a:pt x="250" y="915"/>
                  </a:lnTo>
                  <a:lnTo>
                    <a:pt x="259" y="874"/>
                  </a:lnTo>
                  <a:lnTo>
                    <a:pt x="275" y="890"/>
                  </a:lnTo>
                  <a:lnTo>
                    <a:pt x="284" y="890"/>
                  </a:lnTo>
                  <a:lnTo>
                    <a:pt x="275" y="874"/>
                  </a:lnTo>
                  <a:lnTo>
                    <a:pt x="299" y="850"/>
                  </a:lnTo>
                  <a:lnTo>
                    <a:pt x="315" y="859"/>
                  </a:lnTo>
                  <a:lnTo>
                    <a:pt x="324" y="850"/>
                  </a:lnTo>
                  <a:lnTo>
                    <a:pt x="340" y="859"/>
                  </a:lnTo>
                  <a:lnTo>
                    <a:pt x="364" y="874"/>
                  </a:lnTo>
                  <a:lnTo>
                    <a:pt x="381" y="865"/>
                  </a:lnTo>
                  <a:lnTo>
                    <a:pt x="398" y="865"/>
                  </a:lnTo>
                  <a:lnTo>
                    <a:pt x="405" y="874"/>
                  </a:lnTo>
                  <a:lnTo>
                    <a:pt x="438" y="874"/>
                  </a:lnTo>
                  <a:lnTo>
                    <a:pt x="446" y="859"/>
                  </a:lnTo>
                  <a:lnTo>
                    <a:pt x="421" y="850"/>
                  </a:lnTo>
                  <a:lnTo>
                    <a:pt x="438" y="841"/>
                  </a:lnTo>
                  <a:lnTo>
                    <a:pt x="429" y="834"/>
                  </a:lnTo>
                  <a:lnTo>
                    <a:pt x="438" y="825"/>
                  </a:lnTo>
                  <a:lnTo>
                    <a:pt x="438" y="800"/>
                  </a:lnTo>
                  <a:lnTo>
                    <a:pt x="454" y="810"/>
                  </a:lnTo>
                  <a:lnTo>
                    <a:pt x="526" y="785"/>
                  </a:lnTo>
                  <a:lnTo>
                    <a:pt x="526" y="778"/>
                  </a:lnTo>
                  <a:lnTo>
                    <a:pt x="535" y="778"/>
                  </a:lnTo>
                  <a:lnTo>
                    <a:pt x="560" y="778"/>
                  </a:lnTo>
                  <a:lnTo>
                    <a:pt x="567" y="794"/>
                  </a:lnTo>
                  <a:lnTo>
                    <a:pt x="567" y="800"/>
                  </a:lnTo>
                  <a:lnTo>
                    <a:pt x="576" y="800"/>
                  </a:lnTo>
                  <a:lnTo>
                    <a:pt x="591" y="810"/>
                  </a:lnTo>
                  <a:lnTo>
                    <a:pt x="591" y="818"/>
                  </a:lnTo>
                  <a:lnTo>
                    <a:pt x="608" y="818"/>
                  </a:lnTo>
                  <a:lnTo>
                    <a:pt x="625" y="800"/>
                  </a:lnTo>
                  <a:lnTo>
                    <a:pt x="640" y="794"/>
                  </a:lnTo>
                  <a:lnTo>
                    <a:pt x="648" y="818"/>
                  </a:lnTo>
                  <a:lnTo>
                    <a:pt x="682" y="874"/>
                  </a:lnTo>
                  <a:lnTo>
                    <a:pt x="688" y="859"/>
                  </a:lnTo>
                  <a:lnTo>
                    <a:pt x="697" y="874"/>
                  </a:lnTo>
                  <a:lnTo>
                    <a:pt x="722" y="865"/>
                  </a:lnTo>
                  <a:lnTo>
                    <a:pt x="747" y="890"/>
                  </a:lnTo>
                  <a:lnTo>
                    <a:pt x="762" y="899"/>
                  </a:lnTo>
                  <a:lnTo>
                    <a:pt x="762" y="890"/>
                  </a:lnTo>
                  <a:lnTo>
                    <a:pt x="778" y="907"/>
                  </a:lnTo>
                  <a:lnTo>
                    <a:pt x="787" y="899"/>
                  </a:lnTo>
                  <a:lnTo>
                    <a:pt x="827" y="874"/>
                  </a:lnTo>
                  <a:lnTo>
                    <a:pt x="859" y="882"/>
                  </a:lnTo>
                  <a:lnTo>
                    <a:pt x="875" y="890"/>
                  </a:lnTo>
                  <a:lnTo>
                    <a:pt x="908" y="890"/>
                  </a:lnTo>
                  <a:lnTo>
                    <a:pt x="908" y="859"/>
                  </a:lnTo>
                  <a:lnTo>
                    <a:pt x="924" y="850"/>
                  </a:lnTo>
                  <a:lnTo>
                    <a:pt x="958" y="859"/>
                  </a:lnTo>
                  <a:lnTo>
                    <a:pt x="973" y="882"/>
                  </a:lnTo>
                  <a:lnTo>
                    <a:pt x="983" y="882"/>
                  </a:lnTo>
                  <a:lnTo>
                    <a:pt x="998" y="874"/>
                  </a:lnTo>
                  <a:lnTo>
                    <a:pt x="1046" y="899"/>
                  </a:lnTo>
                  <a:lnTo>
                    <a:pt x="1070" y="907"/>
                  </a:lnTo>
                  <a:lnTo>
                    <a:pt x="1103" y="899"/>
                  </a:lnTo>
                  <a:lnTo>
                    <a:pt x="1120" y="882"/>
                  </a:lnTo>
                  <a:lnTo>
                    <a:pt x="1144" y="890"/>
                  </a:lnTo>
                  <a:lnTo>
                    <a:pt x="1160" y="899"/>
                  </a:lnTo>
                  <a:lnTo>
                    <a:pt x="1185" y="890"/>
                  </a:lnTo>
                  <a:lnTo>
                    <a:pt x="1192" y="859"/>
                  </a:lnTo>
                  <a:lnTo>
                    <a:pt x="1200" y="850"/>
                  </a:lnTo>
                  <a:lnTo>
                    <a:pt x="1200" y="841"/>
                  </a:lnTo>
                  <a:lnTo>
                    <a:pt x="1192" y="841"/>
                  </a:lnTo>
                  <a:lnTo>
                    <a:pt x="1200" y="825"/>
                  </a:lnTo>
                  <a:lnTo>
                    <a:pt x="1232" y="818"/>
                  </a:lnTo>
                  <a:lnTo>
                    <a:pt x="1257" y="825"/>
                  </a:lnTo>
                  <a:lnTo>
                    <a:pt x="1272" y="841"/>
                  </a:lnTo>
                  <a:lnTo>
                    <a:pt x="1290" y="899"/>
                  </a:lnTo>
                  <a:lnTo>
                    <a:pt x="1306" y="899"/>
                  </a:lnTo>
                  <a:lnTo>
                    <a:pt x="1331" y="915"/>
                  </a:lnTo>
                  <a:lnTo>
                    <a:pt x="1331" y="931"/>
                  </a:lnTo>
                  <a:lnTo>
                    <a:pt x="1347" y="931"/>
                  </a:lnTo>
                  <a:lnTo>
                    <a:pt x="1379" y="922"/>
                  </a:lnTo>
                  <a:lnTo>
                    <a:pt x="1379" y="939"/>
                  </a:lnTo>
                  <a:lnTo>
                    <a:pt x="1356" y="987"/>
                  </a:lnTo>
                  <a:lnTo>
                    <a:pt x="1347" y="980"/>
                  </a:lnTo>
                  <a:lnTo>
                    <a:pt x="1331" y="987"/>
                  </a:lnTo>
                  <a:lnTo>
                    <a:pt x="1331" y="1027"/>
                  </a:lnTo>
                  <a:lnTo>
                    <a:pt x="1337" y="1012"/>
                  </a:lnTo>
                  <a:lnTo>
                    <a:pt x="1347" y="1012"/>
                  </a:lnTo>
                  <a:lnTo>
                    <a:pt x="1347" y="1021"/>
                  </a:lnTo>
                  <a:lnTo>
                    <a:pt x="1356" y="1027"/>
                  </a:lnTo>
                  <a:lnTo>
                    <a:pt x="1379" y="1012"/>
                  </a:lnTo>
                  <a:lnTo>
                    <a:pt x="1452" y="922"/>
                  </a:lnTo>
                  <a:lnTo>
                    <a:pt x="1452" y="865"/>
                  </a:lnTo>
                  <a:lnTo>
                    <a:pt x="1461" y="850"/>
                  </a:lnTo>
                  <a:lnTo>
                    <a:pt x="1461" y="825"/>
                  </a:lnTo>
                  <a:lnTo>
                    <a:pt x="1443" y="800"/>
                  </a:lnTo>
                  <a:lnTo>
                    <a:pt x="1436" y="800"/>
                  </a:lnTo>
                  <a:lnTo>
                    <a:pt x="1428" y="818"/>
                  </a:lnTo>
                  <a:lnTo>
                    <a:pt x="1411" y="818"/>
                  </a:lnTo>
                  <a:lnTo>
                    <a:pt x="1419" y="800"/>
                  </a:lnTo>
                  <a:lnTo>
                    <a:pt x="1411" y="800"/>
                  </a:lnTo>
                  <a:lnTo>
                    <a:pt x="1403" y="794"/>
                  </a:lnTo>
                  <a:lnTo>
                    <a:pt x="1387" y="794"/>
                  </a:lnTo>
                  <a:lnTo>
                    <a:pt x="1387" y="785"/>
                  </a:lnTo>
                  <a:lnTo>
                    <a:pt x="1484" y="688"/>
                  </a:lnTo>
                  <a:lnTo>
                    <a:pt x="1518" y="679"/>
                  </a:lnTo>
                  <a:lnTo>
                    <a:pt x="1524" y="688"/>
                  </a:lnTo>
                  <a:lnTo>
                    <a:pt x="1533" y="679"/>
                  </a:lnTo>
                  <a:lnTo>
                    <a:pt x="1558" y="688"/>
                  </a:lnTo>
                  <a:lnTo>
                    <a:pt x="1565" y="672"/>
                  </a:lnTo>
                  <a:lnTo>
                    <a:pt x="1590" y="679"/>
                  </a:lnTo>
                  <a:lnTo>
                    <a:pt x="1598" y="679"/>
                  </a:lnTo>
                  <a:lnTo>
                    <a:pt x="1590" y="688"/>
                  </a:lnTo>
                  <a:lnTo>
                    <a:pt x="1590" y="695"/>
                  </a:lnTo>
                  <a:lnTo>
                    <a:pt x="1638" y="688"/>
                  </a:lnTo>
                  <a:lnTo>
                    <a:pt x="1630" y="679"/>
                  </a:lnTo>
                  <a:lnTo>
                    <a:pt x="1663" y="623"/>
                  </a:lnTo>
                  <a:lnTo>
                    <a:pt x="1704" y="614"/>
                  </a:lnTo>
                  <a:lnTo>
                    <a:pt x="1704" y="632"/>
                  </a:lnTo>
                  <a:lnTo>
                    <a:pt x="1704" y="648"/>
                  </a:lnTo>
                  <a:lnTo>
                    <a:pt x="1744" y="623"/>
                  </a:lnTo>
                  <a:lnTo>
                    <a:pt x="1744" y="598"/>
                  </a:lnTo>
                  <a:lnTo>
                    <a:pt x="1760" y="598"/>
                  </a:lnTo>
                  <a:lnTo>
                    <a:pt x="1754" y="608"/>
                  </a:lnTo>
                  <a:lnTo>
                    <a:pt x="1744" y="648"/>
                  </a:lnTo>
                  <a:lnTo>
                    <a:pt x="1729" y="655"/>
                  </a:lnTo>
                  <a:lnTo>
                    <a:pt x="1679" y="713"/>
                  </a:lnTo>
                  <a:lnTo>
                    <a:pt x="1663" y="720"/>
                  </a:lnTo>
                  <a:lnTo>
                    <a:pt x="1646" y="778"/>
                  </a:lnTo>
                  <a:lnTo>
                    <a:pt x="1663" y="874"/>
                  </a:lnTo>
                  <a:lnTo>
                    <a:pt x="1679" y="859"/>
                  </a:lnTo>
                  <a:lnTo>
                    <a:pt x="1704" y="825"/>
                  </a:lnTo>
                  <a:lnTo>
                    <a:pt x="1704" y="800"/>
                  </a:lnTo>
                  <a:lnTo>
                    <a:pt x="1711" y="800"/>
                  </a:lnTo>
                  <a:lnTo>
                    <a:pt x="1729" y="794"/>
                  </a:lnTo>
                  <a:lnTo>
                    <a:pt x="1729" y="769"/>
                  </a:lnTo>
                  <a:lnTo>
                    <a:pt x="1735" y="760"/>
                  </a:lnTo>
                  <a:lnTo>
                    <a:pt x="1744" y="760"/>
                  </a:lnTo>
                  <a:lnTo>
                    <a:pt x="1744" y="745"/>
                  </a:lnTo>
                  <a:lnTo>
                    <a:pt x="1744" y="728"/>
                  </a:lnTo>
                  <a:lnTo>
                    <a:pt x="1729" y="713"/>
                  </a:lnTo>
                  <a:lnTo>
                    <a:pt x="1744" y="688"/>
                  </a:lnTo>
                  <a:lnTo>
                    <a:pt x="1744" y="672"/>
                  </a:lnTo>
                  <a:lnTo>
                    <a:pt x="1760" y="672"/>
                  </a:lnTo>
                  <a:lnTo>
                    <a:pt x="1785" y="655"/>
                  </a:lnTo>
                  <a:lnTo>
                    <a:pt x="1785" y="672"/>
                  </a:lnTo>
                  <a:lnTo>
                    <a:pt x="1794" y="663"/>
                  </a:lnTo>
                  <a:lnTo>
                    <a:pt x="1817" y="655"/>
                  </a:lnTo>
                  <a:lnTo>
                    <a:pt x="1834" y="672"/>
                  </a:lnTo>
                  <a:lnTo>
                    <a:pt x="1841" y="655"/>
                  </a:lnTo>
                  <a:lnTo>
                    <a:pt x="1922" y="598"/>
                  </a:lnTo>
                  <a:lnTo>
                    <a:pt x="1946" y="608"/>
                  </a:lnTo>
                  <a:lnTo>
                    <a:pt x="1956" y="598"/>
                  </a:lnTo>
                  <a:lnTo>
                    <a:pt x="1938" y="551"/>
                  </a:lnTo>
                  <a:lnTo>
                    <a:pt x="1931" y="551"/>
                  </a:lnTo>
                  <a:lnTo>
                    <a:pt x="1931" y="533"/>
                  </a:lnTo>
                  <a:lnTo>
                    <a:pt x="1938" y="533"/>
                  </a:lnTo>
                  <a:lnTo>
                    <a:pt x="1956" y="526"/>
                  </a:lnTo>
                  <a:lnTo>
                    <a:pt x="1971" y="509"/>
                  </a:lnTo>
                  <a:lnTo>
                    <a:pt x="1963" y="493"/>
                  </a:lnTo>
                  <a:lnTo>
                    <a:pt x="1971" y="486"/>
                  </a:lnTo>
                  <a:lnTo>
                    <a:pt x="1980" y="509"/>
                  </a:lnTo>
                  <a:lnTo>
                    <a:pt x="1996" y="509"/>
                  </a:lnTo>
                  <a:lnTo>
                    <a:pt x="2011" y="526"/>
                  </a:lnTo>
                  <a:lnTo>
                    <a:pt x="2053" y="551"/>
                  </a:lnTo>
                  <a:lnTo>
                    <a:pt x="2061" y="526"/>
                  </a:lnTo>
                  <a:lnTo>
                    <a:pt x="2061" y="509"/>
                  </a:lnTo>
                  <a:lnTo>
                    <a:pt x="2077" y="509"/>
                  </a:lnTo>
                  <a:lnTo>
                    <a:pt x="2093" y="493"/>
                  </a:lnTo>
                  <a:lnTo>
                    <a:pt x="2068" y="469"/>
                  </a:lnTo>
                  <a:lnTo>
                    <a:pt x="2028" y="461"/>
                  </a:lnTo>
                  <a:lnTo>
                    <a:pt x="1956" y="396"/>
                  </a:lnTo>
                  <a:lnTo>
                    <a:pt x="1906" y="364"/>
                  </a:lnTo>
                  <a:lnTo>
                    <a:pt x="1841" y="356"/>
                  </a:lnTo>
                  <a:lnTo>
                    <a:pt x="1841" y="396"/>
                  </a:lnTo>
                  <a:lnTo>
                    <a:pt x="1825" y="405"/>
                  </a:lnTo>
                  <a:lnTo>
                    <a:pt x="1809" y="387"/>
                  </a:lnTo>
                  <a:lnTo>
                    <a:pt x="1809" y="372"/>
                  </a:lnTo>
                  <a:lnTo>
                    <a:pt x="1817" y="372"/>
                  </a:lnTo>
                  <a:lnTo>
                    <a:pt x="1825" y="364"/>
                  </a:lnTo>
                  <a:lnTo>
                    <a:pt x="1809" y="364"/>
                  </a:lnTo>
                  <a:lnTo>
                    <a:pt x="1794" y="380"/>
                  </a:lnTo>
                  <a:lnTo>
                    <a:pt x="1754" y="372"/>
                  </a:lnTo>
                  <a:lnTo>
                    <a:pt x="1711" y="372"/>
                  </a:lnTo>
                  <a:lnTo>
                    <a:pt x="1695" y="364"/>
                  </a:lnTo>
                  <a:lnTo>
                    <a:pt x="1704" y="349"/>
                  </a:lnTo>
                  <a:lnTo>
                    <a:pt x="1688" y="324"/>
                  </a:lnTo>
                  <a:lnTo>
                    <a:pt x="1655" y="315"/>
                  </a:lnTo>
                  <a:lnTo>
                    <a:pt x="1605" y="331"/>
                  </a:lnTo>
                  <a:lnTo>
                    <a:pt x="1598" y="307"/>
                  </a:lnTo>
                  <a:lnTo>
                    <a:pt x="1583" y="307"/>
                  </a:lnTo>
                  <a:lnTo>
                    <a:pt x="1573" y="299"/>
                  </a:lnTo>
                  <a:lnTo>
                    <a:pt x="1573" y="275"/>
                  </a:lnTo>
                  <a:lnTo>
                    <a:pt x="1518" y="259"/>
                  </a:lnTo>
                  <a:lnTo>
                    <a:pt x="1452" y="243"/>
                  </a:lnTo>
                  <a:lnTo>
                    <a:pt x="1436" y="275"/>
                  </a:lnTo>
                  <a:lnTo>
                    <a:pt x="1452" y="299"/>
                  </a:lnTo>
                  <a:lnTo>
                    <a:pt x="1396" y="299"/>
                  </a:lnTo>
                  <a:lnTo>
                    <a:pt x="1379" y="307"/>
                  </a:lnTo>
                  <a:lnTo>
                    <a:pt x="1356" y="284"/>
                  </a:lnTo>
                  <a:lnTo>
                    <a:pt x="1337" y="331"/>
                  </a:lnTo>
                  <a:lnTo>
                    <a:pt x="1322" y="324"/>
                  </a:lnTo>
                  <a:lnTo>
                    <a:pt x="1306" y="290"/>
                  </a:lnTo>
                  <a:lnTo>
                    <a:pt x="1315" y="250"/>
                  </a:lnTo>
                  <a:lnTo>
                    <a:pt x="1297" y="225"/>
                  </a:lnTo>
                  <a:lnTo>
                    <a:pt x="1250" y="210"/>
                  </a:lnTo>
                  <a:lnTo>
                    <a:pt x="1232" y="210"/>
                  </a:lnTo>
                  <a:lnTo>
                    <a:pt x="1225" y="225"/>
                  </a:lnTo>
                  <a:lnTo>
                    <a:pt x="1232" y="243"/>
                  </a:lnTo>
                  <a:lnTo>
                    <a:pt x="1167" y="235"/>
                  </a:lnTo>
                  <a:lnTo>
                    <a:pt x="1175" y="210"/>
                  </a:lnTo>
                  <a:lnTo>
                    <a:pt x="1135" y="201"/>
                  </a:lnTo>
                  <a:lnTo>
                    <a:pt x="1111" y="218"/>
                  </a:lnTo>
                  <a:lnTo>
                    <a:pt x="1063" y="19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3" name="Freeform 71"/>
            <p:cNvSpPr>
              <a:spLocks/>
            </p:cNvSpPr>
            <p:nvPr/>
          </p:nvSpPr>
          <p:spPr bwMode="auto">
            <a:xfrm>
              <a:off x="2799" y="1580"/>
              <a:ext cx="323" cy="318"/>
            </a:xfrm>
            <a:custGeom>
              <a:avLst/>
              <a:gdLst/>
              <a:ahLst/>
              <a:cxnLst>
                <a:cxn ang="0">
                  <a:pos x="81" y="373"/>
                </a:cxn>
                <a:cxn ang="0">
                  <a:pos x="74" y="373"/>
                </a:cxn>
                <a:cxn ang="0">
                  <a:pos x="40" y="398"/>
                </a:cxn>
                <a:cxn ang="0">
                  <a:pos x="9" y="388"/>
                </a:cxn>
                <a:cxn ang="0">
                  <a:pos x="0" y="324"/>
                </a:cxn>
                <a:cxn ang="0">
                  <a:pos x="0" y="299"/>
                </a:cxn>
                <a:cxn ang="0">
                  <a:pos x="40" y="268"/>
                </a:cxn>
                <a:cxn ang="0">
                  <a:pos x="81" y="218"/>
                </a:cxn>
                <a:cxn ang="0">
                  <a:pos x="114" y="162"/>
                </a:cxn>
                <a:cxn ang="0">
                  <a:pos x="146" y="106"/>
                </a:cxn>
                <a:cxn ang="0">
                  <a:pos x="106" y="122"/>
                </a:cxn>
                <a:cxn ang="0">
                  <a:pos x="122" y="90"/>
                </a:cxn>
                <a:cxn ang="0">
                  <a:pos x="146" y="90"/>
                </a:cxn>
                <a:cxn ang="0">
                  <a:pos x="156" y="65"/>
                </a:cxn>
                <a:cxn ang="0">
                  <a:pos x="179" y="41"/>
                </a:cxn>
                <a:cxn ang="0">
                  <a:pos x="211" y="34"/>
                </a:cxn>
                <a:cxn ang="0">
                  <a:pos x="251" y="16"/>
                </a:cxn>
                <a:cxn ang="0">
                  <a:pos x="293" y="0"/>
                </a:cxn>
                <a:cxn ang="0">
                  <a:pos x="342" y="34"/>
                </a:cxn>
                <a:cxn ang="0">
                  <a:pos x="308" y="41"/>
                </a:cxn>
                <a:cxn ang="0">
                  <a:pos x="333" y="57"/>
                </a:cxn>
                <a:cxn ang="0">
                  <a:pos x="317" y="57"/>
                </a:cxn>
                <a:cxn ang="0">
                  <a:pos x="276" y="49"/>
                </a:cxn>
                <a:cxn ang="0">
                  <a:pos x="261" y="90"/>
                </a:cxn>
                <a:cxn ang="0">
                  <a:pos x="211" y="72"/>
                </a:cxn>
                <a:cxn ang="0">
                  <a:pos x="196" y="81"/>
                </a:cxn>
                <a:cxn ang="0">
                  <a:pos x="179" y="97"/>
                </a:cxn>
                <a:cxn ang="0">
                  <a:pos x="171" y="112"/>
                </a:cxn>
                <a:cxn ang="0">
                  <a:pos x="156" y="122"/>
                </a:cxn>
                <a:cxn ang="0">
                  <a:pos x="146" y="154"/>
                </a:cxn>
                <a:cxn ang="0">
                  <a:pos x="122" y="203"/>
                </a:cxn>
                <a:cxn ang="0">
                  <a:pos x="122" y="236"/>
                </a:cxn>
                <a:cxn ang="0">
                  <a:pos x="99" y="251"/>
                </a:cxn>
                <a:cxn ang="0">
                  <a:pos x="99" y="317"/>
                </a:cxn>
                <a:cxn ang="0">
                  <a:pos x="90" y="357"/>
                </a:cxn>
                <a:cxn ang="0">
                  <a:pos x="81" y="380"/>
                </a:cxn>
              </a:cxnLst>
              <a:rect l="0" t="0" r="r" b="b"/>
              <a:pathLst>
                <a:path w="343" h="399">
                  <a:moveTo>
                    <a:pt x="81" y="380"/>
                  </a:moveTo>
                  <a:lnTo>
                    <a:pt x="81" y="373"/>
                  </a:lnTo>
                  <a:lnTo>
                    <a:pt x="74" y="364"/>
                  </a:lnTo>
                  <a:lnTo>
                    <a:pt x="74" y="373"/>
                  </a:lnTo>
                  <a:lnTo>
                    <a:pt x="65" y="373"/>
                  </a:lnTo>
                  <a:lnTo>
                    <a:pt x="40" y="398"/>
                  </a:lnTo>
                  <a:lnTo>
                    <a:pt x="25" y="398"/>
                  </a:lnTo>
                  <a:lnTo>
                    <a:pt x="9" y="388"/>
                  </a:lnTo>
                  <a:lnTo>
                    <a:pt x="9" y="340"/>
                  </a:lnTo>
                  <a:lnTo>
                    <a:pt x="0" y="324"/>
                  </a:lnTo>
                  <a:lnTo>
                    <a:pt x="9" y="308"/>
                  </a:lnTo>
                  <a:lnTo>
                    <a:pt x="0" y="299"/>
                  </a:lnTo>
                  <a:lnTo>
                    <a:pt x="34" y="276"/>
                  </a:lnTo>
                  <a:lnTo>
                    <a:pt x="40" y="268"/>
                  </a:lnTo>
                  <a:lnTo>
                    <a:pt x="59" y="259"/>
                  </a:lnTo>
                  <a:lnTo>
                    <a:pt x="81" y="218"/>
                  </a:lnTo>
                  <a:lnTo>
                    <a:pt x="99" y="203"/>
                  </a:lnTo>
                  <a:lnTo>
                    <a:pt x="114" y="162"/>
                  </a:lnTo>
                  <a:lnTo>
                    <a:pt x="131" y="122"/>
                  </a:lnTo>
                  <a:lnTo>
                    <a:pt x="146" y="106"/>
                  </a:lnTo>
                  <a:lnTo>
                    <a:pt x="122" y="112"/>
                  </a:lnTo>
                  <a:lnTo>
                    <a:pt x="106" y="122"/>
                  </a:lnTo>
                  <a:lnTo>
                    <a:pt x="114" y="106"/>
                  </a:lnTo>
                  <a:lnTo>
                    <a:pt x="122" y="90"/>
                  </a:lnTo>
                  <a:lnTo>
                    <a:pt x="146" y="72"/>
                  </a:lnTo>
                  <a:lnTo>
                    <a:pt x="146" y="90"/>
                  </a:lnTo>
                  <a:lnTo>
                    <a:pt x="156" y="81"/>
                  </a:lnTo>
                  <a:lnTo>
                    <a:pt x="156" y="65"/>
                  </a:lnTo>
                  <a:lnTo>
                    <a:pt x="171" y="57"/>
                  </a:lnTo>
                  <a:lnTo>
                    <a:pt x="179" y="41"/>
                  </a:lnTo>
                  <a:lnTo>
                    <a:pt x="196" y="41"/>
                  </a:lnTo>
                  <a:lnTo>
                    <a:pt x="211" y="34"/>
                  </a:lnTo>
                  <a:lnTo>
                    <a:pt x="236" y="9"/>
                  </a:lnTo>
                  <a:lnTo>
                    <a:pt x="251" y="16"/>
                  </a:lnTo>
                  <a:lnTo>
                    <a:pt x="268" y="0"/>
                  </a:lnTo>
                  <a:lnTo>
                    <a:pt x="293" y="0"/>
                  </a:lnTo>
                  <a:lnTo>
                    <a:pt x="308" y="9"/>
                  </a:lnTo>
                  <a:lnTo>
                    <a:pt x="342" y="34"/>
                  </a:lnTo>
                  <a:lnTo>
                    <a:pt x="326" y="41"/>
                  </a:lnTo>
                  <a:lnTo>
                    <a:pt x="308" y="41"/>
                  </a:lnTo>
                  <a:lnTo>
                    <a:pt x="326" y="49"/>
                  </a:lnTo>
                  <a:lnTo>
                    <a:pt x="333" y="57"/>
                  </a:lnTo>
                  <a:lnTo>
                    <a:pt x="308" y="81"/>
                  </a:lnTo>
                  <a:lnTo>
                    <a:pt x="317" y="57"/>
                  </a:lnTo>
                  <a:lnTo>
                    <a:pt x="293" y="41"/>
                  </a:lnTo>
                  <a:lnTo>
                    <a:pt x="276" y="49"/>
                  </a:lnTo>
                  <a:lnTo>
                    <a:pt x="268" y="81"/>
                  </a:lnTo>
                  <a:lnTo>
                    <a:pt x="261" y="90"/>
                  </a:lnTo>
                  <a:lnTo>
                    <a:pt x="227" y="90"/>
                  </a:lnTo>
                  <a:lnTo>
                    <a:pt x="211" y="72"/>
                  </a:lnTo>
                  <a:lnTo>
                    <a:pt x="202" y="81"/>
                  </a:lnTo>
                  <a:lnTo>
                    <a:pt x="196" y="81"/>
                  </a:lnTo>
                  <a:lnTo>
                    <a:pt x="196" y="97"/>
                  </a:lnTo>
                  <a:lnTo>
                    <a:pt x="179" y="97"/>
                  </a:lnTo>
                  <a:lnTo>
                    <a:pt x="171" y="97"/>
                  </a:lnTo>
                  <a:lnTo>
                    <a:pt x="171" y="112"/>
                  </a:lnTo>
                  <a:lnTo>
                    <a:pt x="162" y="112"/>
                  </a:lnTo>
                  <a:lnTo>
                    <a:pt x="156" y="122"/>
                  </a:lnTo>
                  <a:lnTo>
                    <a:pt x="146" y="137"/>
                  </a:lnTo>
                  <a:lnTo>
                    <a:pt x="146" y="154"/>
                  </a:lnTo>
                  <a:lnTo>
                    <a:pt x="131" y="178"/>
                  </a:lnTo>
                  <a:lnTo>
                    <a:pt x="122" y="203"/>
                  </a:lnTo>
                  <a:lnTo>
                    <a:pt x="114" y="218"/>
                  </a:lnTo>
                  <a:lnTo>
                    <a:pt x="122" y="236"/>
                  </a:lnTo>
                  <a:lnTo>
                    <a:pt x="106" y="243"/>
                  </a:lnTo>
                  <a:lnTo>
                    <a:pt x="99" y="251"/>
                  </a:lnTo>
                  <a:lnTo>
                    <a:pt x="90" y="283"/>
                  </a:lnTo>
                  <a:lnTo>
                    <a:pt x="99" y="317"/>
                  </a:lnTo>
                  <a:lnTo>
                    <a:pt x="99" y="348"/>
                  </a:lnTo>
                  <a:lnTo>
                    <a:pt x="90" y="357"/>
                  </a:lnTo>
                  <a:lnTo>
                    <a:pt x="90" y="380"/>
                  </a:lnTo>
                  <a:lnTo>
                    <a:pt x="81" y="3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4" name="Freeform 72"/>
            <p:cNvSpPr>
              <a:spLocks/>
            </p:cNvSpPr>
            <p:nvPr/>
          </p:nvSpPr>
          <p:spPr bwMode="auto">
            <a:xfrm>
              <a:off x="3052" y="2155"/>
              <a:ext cx="230" cy="78"/>
            </a:xfrm>
            <a:custGeom>
              <a:avLst/>
              <a:gdLst/>
              <a:ahLst/>
              <a:cxnLst>
                <a:cxn ang="0">
                  <a:pos x="244" y="32"/>
                </a:cxn>
                <a:cxn ang="0">
                  <a:pos x="236" y="32"/>
                </a:cxn>
                <a:cxn ang="0">
                  <a:pos x="227" y="8"/>
                </a:cxn>
                <a:cxn ang="0">
                  <a:pos x="204" y="8"/>
                </a:cxn>
                <a:cxn ang="0">
                  <a:pos x="179" y="16"/>
                </a:cxn>
                <a:cxn ang="0">
                  <a:pos x="145" y="16"/>
                </a:cxn>
                <a:cxn ang="0">
                  <a:pos x="122" y="0"/>
                </a:cxn>
                <a:cxn ang="0">
                  <a:pos x="98" y="0"/>
                </a:cxn>
                <a:cxn ang="0">
                  <a:pos x="74" y="16"/>
                </a:cxn>
                <a:cxn ang="0">
                  <a:pos x="58" y="16"/>
                </a:cxn>
                <a:cxn ang="0">
                  <a:pos x="40" y="16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8" y="8"/>
                </a:cxn>
                <a:cxn ang="0">
                  <a:pos x="0" y="25"/>
                </a:cxn>
                <a:cxn ang="0">
                  <a:pos x="8" y="25"/>
                </a:cxn>
                <a:cxn ang="0">
                  <a:pos x="8" y="32"/>
                </a:cxn>
                <a:cxn ang="0">
                  <a:pos x="25" y="16"/>
                </a:cxn>
                <a:cxn ang="0">
                  <a:pos x="40" y="16"/>
                </a:cxn>
                <a:cxn ang="0">
                  <a:pos x="49" y="25"/>
                </a:cxn>
                <a:cxn ang="0">
                  <a:pos x="40" y="25"/>
                </a:cxn>
                <a:cxn ang="0">
                  <a:pos x="40" y="32"/>
                </a:cxn>
                <a:cxn ang="0">
                  <a:pos x="17" y="32"/>
                </a:cxn>
                <a:cxn ang="0">
                  <a:pos x="8" y="41"/>
                </a:cxn>
                <a:cxn ang="0">
                  <a:pos x="8" y="48"/>
                </a:cxn>
                <a:cxn ang="0">
                  <a:pos x="17" y="41"/>
                </a:cxn>
                <a:cxn ang="0">
                  <a:pos x="17" y="48"/>
                </a:cxn>
                <a:cxn ang="0">
                  <a:pos x="8" y="57"/>
                </a:cxn>
                <a:cxn ang="0">
                  <a:pos x="8" y="65"/>
                </a:cxn>
                <a:cxn ang="0">
                  <a:pos x="17" y="73"/>
                </a:cxn>
                <a:cxn ang="0">
                  <a:pos x="25" y="81"/>
                </a:cxn>
                <a:cxn ang="0">
                  <a:pos x="33" y="81"/>
                </a:cxn>
                <a:cxn ang="0">
                  <a:pos x="33" y="90"/>
                </a:cxn>
                <a:cxn ang="0">
                  <a:pos x="49" y="97"/>
                </a:cxn>
                <a:cxn ang="0">
                  <a:pos x="65" y="90"/>
                </a:cxn>
                <a:cxn ang="0">
                  <a:pos x="74" y="90"/>
                </a:cxn>
                <a:cxn ang="0">
                  <a:pos x="90" y="97"/>
                </a:cxn>
                <a:cxn ang="0">
                  <a:pos x="98" y="97"/>
                </a:cxn>
                <a:cxn ang="0">
                  <a:pos x="114" y="90"/>
                </a:cxn>
                <a:cxn ang="0">
                  <a:pos x="130" y="90"/>
                </a:cxn>
                <a:cxn ang="0">
                  <a:pos x="130" y="97"/>
                </a:cxn>
                <a:cxn ang="0">
                  <a:pos x="139" y="97"/>
                </a:cxn>
                <a:cxn ang="0">
                  <a:pos x="139" y="90"/>
                </a:cxn>
                <a:cxn ang="0">
                  <a:pos x="164" y="81"/>
                </a:cxn>
                <a:cxn ang="0">
                  <a:pos x="170" y="90"/>
                </a:cxn>
                <a:cxn ang="0">
                  <a:pos x="195" y="81"/>
                </a:cxn>
                <a:cxn ang="0">
                  <a:pos x="219" y="81"/>
                </a:cxn>
                <a:cxn ang="0">
                  <a:pos x="219" y="73"/>
                </a:cxn>
                <a:cxn ang="0">
                  <a:pos x="244" y="81"/>
                </a:cxn>
                <a:cxn ang="0">
                  <a:pos x="236" y="41"/>
                </a:cxn>
                <a:cxn ang="0">
                  <a:pos x="244" y="32"/>
                </a:cxn>
              </a:cxnLst>
              <a:rect l="0" t="0" r="r" b="b"/>
              <a:pathLst>
                <a:path w="245" h="98">
                  <a:moveTo>
                    <a:pt x="244" y="32"/>
                  </a:moveTo>
                  <a:lnTo>
                    <a:pt x="236" y="32"/>
                  </a:lnTo>
                  <a:lnTo>
                    <a:pt x="227" y="8"/>
                  </a:lnTo>
                  <a:lnTo>
                    <a:pt x="204" y="8"/>
                  </a:lnTo>
                  <a:lnTo>
                    <a:pt x="179" y="16"/>
                  </a:lnTo>
                  <a:lnTo>
                    <a:pt x="145" y="16"/>
                  </a:lnTo>
                  <a:lnTo>
                    <a:pt x="122" y="0"/>
                  </a:lnTo>
                  <a:lnTo>
                    <a:pt x="98" y="0"/>
                  </a:lnTo>
                  <a:lnTo>
                    <a:pt x="74" y="16"/>
                  </a:lnTo>
                  <a:lnTo>
                    <a:pt x="58" y="16"/>
                  </a:lnTo>
                  <a:lnTo>
                    <a:pt x="40" y="16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8" y="8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32"/>
                  </a:lnTo>
                  <a:lnTo>
                    <a:pt x="25" y="16"/>
                  </a:lnTo>
                  <a:lnTo>
                    <a:pt x="40" y="16"/>
                  </a:lnTo>
                  <a:lnTo>
                    <a:pt x="49" y="25"/>
                  </a:lnTo>
                  <a:lnTo>
                    <a:pt x="40" y="25"/>
                  </a:lnTo>
                  <a:lnTo>
                    <a:pt x="40" y="32"/>
                  </a:lnTo>
                  <a:lnTo>
                    <a:pt x="17" y="32"/>
                  </a:lnTo>
                  <a:lnTo>
                    <a:pt x="8" y="41"/>
                  </a:lnTo>
                  <a:lnTo>
                    <a:pt x="8" y="48"/>
                  </a:lnTo>
                  <a:lnTo>
                    <a:pt x="17" y="41"/>
                  </a:lnTo>
                  <a:lnTo>
                    <a:pt x="17" y="48"/>
                  </a:lnTo>
                  <a:lnTo>
                    <a:pt x="8" y="57"/>
                  </a:lnTo>
                  <a:lnTo>
                    <a:pt x="8" y="65"/>
                  </a:lnTo>
                  <a:lnTo>
                    <a:pt x="17" y="73"/>
                  </a:lnTo>
                  <a:lnTo>
                    <a:pt x="25" y="81"/>
                  </a:lnTo>
                  <a:lnTo>
                    <a:pt x="33" y="81"/>
                  </a:lnTo>
                  <a:lnTo>
                    <a:pt x="33" y="90"/>
                  </a:lnTo>
                  <a:lnTo>
                    <a:pt x="49" y="97"/>
                  </a:lnTo>
                  <a:lnTo>
                    <a:pt x="65" y="90"/>
                  </a:lnTo>
                  <a:lnTo>
                    <a:pt x="74" y="90"/>
                  </a:lnTo>
                  <a:lnTo>
                    <a:pt x="90" y="97"/>
                  </a:lnTo>
                  <a:lnTo>
                    <a:pt x="98" y="97"/>
                  </a:lnTo>
                  <a:lnTo>
                    <a:pt x="114" y="90"/>
                  </a:lnTo>
                  <a:lnTo>
                    <a:pt x="130" y="90"/>
                  </a:lnTo>
                  <a:lnTo>
                    <a:pt x="130" y="97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64" y="81"/>
                  </a:lnTo>
                  <a:lnTo>
                    <a:pt x="170" y="90"/>
                  </a:lnTo>
                  <a:lnTo>
                    <a:pt x="195" y="81"/>
                  </a:lnTo>
                  <a:lnTo>
                    <a:pt x="219" y="81"/>
                  </a:lnTo>
                  <a:lnTo>
                    <a:pt x="219" y="73"/>
                  </a:lnTo>
                  <a:lnTo>
                    <a:pt x="244" y="81"/>
                  </a:lnTo>
                  <a:lnTo>
                    <a:pt x="236" y="41"/>
                  </a:lnTo>
                  <a:lnTo>
                    <a:pt x="244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5" name="Freeform 73"/>
            <p:cNvSpPr>
              <a:spLocks/>
            </p:cNvSpPr>
            <p:nvPr/>
          </p:nvSpPr>
          <p:spPr bwMode="auto">
            <a:xfrm>
              <a:off x="1827" y="2807"/>
              <a:ext cx="101" cy="46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9" y="32"/>
                </a:cxn>
                <a:cxn ang="0">
                  <a:pos x="106" y="72"/>
                </a:cxn>
                <a:cxn ang="0">
                  <a:pos x="89" y="97"/>
                </a:cxn>
                <a:cxn ang="0">
                  <a:pos x="82" y="146"/>
                </a:cxn>
                <a:cxn ang="0">
                  <a:pos x="72" y="227"/>
                </a:cxn>
                <a:cxn ang="0">
                  <a:pos x="66" y="268"/>
                </a:cxn>
                <a:cxn ang="0">
                  <a:pos x="57" y="308"/>
                </a:cxn>
                <a:cxn ang="0">
                  <a:pos x="48" y="357"/>
                </a:cxn>
                <a:cxn ang="0">
                  <a:pos x="48" y="405"/>
                </a:cxn>
                <a:cxn ang="0">
                  <a:pos x="57" y="414"/>
                </a:cxn>
                <a:cxn ang="0">
                  <a:pos x="41" y="460"/>
                </a:cxn>
                <a:cxn ang="0">
                  <a:pos x="32" y="502"/>
                </a:cxn>
                <a:cxn ang="0">
                  <a:pos x="32" y="526"/>
                </a:cxn>
                <a:cxn ang="0">
                  <a:pos x="41" y="542"/>
                </a:cxn>
                <a:cxn ang="0">
                  <a:pos x="72" y="551"/>
                </a:cxn>
                <a:cxn ang="0">
                  <a:pos x="89" y="559"/>
                </a:cxn>
                <a:cxn ang="0">
                  <a:pos x="66" y="566"/>
                </a:cxn>
                <a:cxn ang="0">
                  <a:pos x="57" y="582"/>
                </a:cxn>
                <a:cxn ang="0">
                  <a:pos x="57" y="575"/>
                </a:cxn>
                <a:cxn ang="0">
                  <a:pos x="41" y="575"/>
                </a:cxn>
                <a:cxn ang="0">
                  <a:pos x="32" y="559"/>
                </a:cxn>
                <a:cxn ang="0">
                  <a:pos x="17" y="551"/>
                </a:cxn>
                <a:cxn ang="0">
                  <a:pos x="8" y="551"/>
                </a:cxn>
                <a:cxn ang="0">
                  <a:pos x="17" y="534"/>
                </a:cxn>
                <a:cxn ang="0">
                  <a:pos x="17" y="534"/>
                </a:cxn>
                <a:cxn ang="0">
                  <a:pos x="17" y="534"/>
                </a:cxn>
                <a:cxn ang="0">
                  <a:pos x="17" y="510"/>
                </a:cxn>
                <a:cxn ang="0">
                  <a:pos x="0" y="502"/>
                </a:cxn>
                <a:cxn ang="0">
                  <a:pos x="8" y="470"/>
                </a:cxn>
                <a:cxn ang="0">
                  <a:pos x="17" y="477"/>
                </a:cxn>
                <a:cxn ang="0">
                  <a:pos x="8" y="445"/>
                </a:cxn>
                <a:cxn ang="0">
                  <a:pos x="8" y="429"/>
                </a:cxn>
                <a:cxn ang="0">
                  <a:pos x="17" y="405"/>
                </a:cxn>
                <a:cxn ang="0">
                  <a:pos x="23" y="414"/>
                </a:cxn>
                <a:cxn ang="0">
                  <a:pos x="41" y="357"/>
                </a:cxn>
                <a:cxn ang="0">
                  <a:pos x="23" y="348"/>
                </a:cxn>
                <a:cxn ang="0">
                  <a:pos x="32" y="315"/>
                </a:cxn>
                <a:cxn ang="0">
                  <a:pos x="32" y="283"/>
                </a:cxn>
                <a:cxn ang="0">
                  <a:pos x="48" y="186"/>
                </a:cxn>
                <a:cxn ang="0">
                  <a:pos x="57" y="153"/>
                </a:cxn>
                <a:cxn ang="0">
                  <a:pos x="66" y="72"/>
                </a:cxn>
                <a:cxn ang="0">
                  <a:pos x="66" y="7"/>
                </a:cxn>
              </a:cxnLst>
              <a:rect l="0" t="0" r="r" b="b"/>
              <a:pathLst>
                <a:path w="107" h="583">
                  <a:moveTo>
                    <a:pt x="66" y="7"/>
                  </a:moveTo>
                  <a:lnTo>
                    <a:pt x="82" y="0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97" y="72"/>
                  </a:lnTo>
                  <a:lnTo>
                    <a:pt x="106" y="72"/>
                  </a:lnTo>
                  <a:lnTo>
                    <a:pt x="106" y="90"/>
                  </a:lnTo>
                  <a:lnTo>
                    <a:pt x="89" y="97"/>
                  </a:lnTo>
                  <a:lnTo>
                    <a:pt x="97" y="121"/>
                  </a:lnTo>
                  <a:lnTo>
                    <a:pt x="82" y="146"/>
                  </a:lnTo>
                  <a:lnTo>
                    <a:pt x="66" y="193"/>
                  </a:lnTo>
                  <a:lnTo>
                    <a:pt x="72" y="227"/>
                  </a:lnTo>
                  <a:lnTo>
                    <a:pt x="66" y="252"/>
                  </a:lnTo>
                  <a:lnTo>
                    <a:pt x="66" y="268"/>
                  </a:lnTo>
                  <a:lnTo>
                    <a:pt x="57" y="275"/>
                  </a:lnTo>
                  <a:lnTo>
                    <a:pt x="57" y="308"/>
                  </a:lnTo>
                  <a:lnTo>
                    <a:pt x="48" y="323"/>
                  </a:lnTo>
                  <a:lnTo>
                    <a:pt x="48" y="357"/>
                  </a:lnTo>
                  <a:lnTo>
                    <a:pt x="48" y="373"/>
                  </a:lnTo>
                  <a:lnTo>
                    <a:pt x="48" y="405"/>
                  </a:lnTo>
                  <a:lnTo>
                    <a:pt x="57" y="405"/>
                  </a:lnTo>
                  <a:lnTo>
                    <a:pt x="57" y="414"/>
                  </a:lnTo>
                  <a:lnTo>
                    <a:pt x="48" y="445"/>
                  </a:lnTo>
                  <a:lnTo>
                    <a:pt x="41" y="460"/>
                  </a:lnTo>
                  <a:lnTo>
                    <a:pt x="41" y="477"/>
                  </a:lnTo>
                  <a:lnTo>
                    <a:pt x="32" y="502"/>
                  </a:lnTo>
                  <a:lnTo>
                    <a:pt x="32" y="519"/>
                  </a:lnTo>
                  <a:lnTo>
                    <a:pt x="32" y="526"/>
                  </a:lnTo>
                  <a:lnTo>
                    <a:pt x="41" y="519"/>
                  </a:lnTo>
                  <a:lnTo>
                    <a:pt x="41" y="542"/>
                  </a:lnTo>
                  <a:lnTo>
                    <a:pt x="48" y="551"/>
                  </a:lnTo>
                  <a:lnTo>
                    <a:pt x="72" y="551"/>
                  </a:lnTo>
                  <a:lnTo>
                    <a:pt x="89" y="551"/>
                  </a:lnTo>
                  <a:lnTo>
                    <a:pt x="89" y="559"/>
                  </a:lnTo>
                  <a:lnTo>
                    <a:pt x="82" y="559"/>
                  </a:lnTo>
                  <a:lnTo>
                    <a:pt x="66" y="566"/>
                  </a:lnTo>
                  <a:lnTo>
                    <a:pt x="66" y="582"/>
                  </a:lnTo>
                  <a:lnTo>
                    <a:pt x="57" y="582"/>
                  </a:lnTo>
                  <a:lnTo>
                    <a:pt x="48" y="575"/>
                  </a:lnTo>
                  <a:lnTo>
                    <a:pt x="57" y="575"/>
                  </a:lnTo>
                  <a:lnTo>
                    <a:pt x="57" y="566"/>
                  </a:lnTo>
                  <a:lnTo>
                    <a:pt x="41" y="575"/>
                  </a:lnTo>
                  <a:lnTo>
                    <a:pt x="32" y="566"/>
                  </a:lnTo>
                  <a:lnTo>
                    <a:pt x="32" y="559"/>
                  </a:lnTo>
                  <a:lnTo>
                    <a:pt x="23" y="559"/>
                  </a:lnTo>
                  <a:lnTo>
                    <a:pt x="17" y="551"/>
                  </a:lnTo>
                  <a:lnTo>
                    <a:pt x="17" y="559"/>
                  </a:lnTo>
                  <a:lnTo>
                    <a:pt x="8" y="551"/>
                  </a:lnTo>
                  <a:lnTo>
                    <a:pt x="8" y="542"/>
                  </a:lnTo>
                  <a:lnTo>
                    <a:pt x="17" y="534"/>
                  </a:lnTo>
                  <a:lnTo>
                    <a:pt x="17" y="526"/>
                  </a:lnTo>
                  <a:lnTo>
                    <a:pt x="17" y="534"/>
                  </a:lnTo>
                  <a:lnTo>
                    <a:pt x="8" y="542"/>
                  </a:lnTo>
                  <a:lnTo>
                    <a:pt x="17" y="534"/>
                  </a:lnTo>
                  <a:lnTo>
                    <a:pt x="17" y="526"/>
                  </a:lnTo>
                  <a:lnTo>
                    <a:pt x="17" y="510"/>
                  </a:lnTo>
                  <a:lnTo>
                    <a:pt x="8" y="510"/>
                  </a:lnTo>
                  <a:lnTo>
                    <a:pt x="0" y="502"/>
                  </a:lnTo>
                  <a:lnTo>
                    <a:pt x="0" y="494"/>
                  </a:lnTo>
                  <a:lnTo>
                    <a:pt x="8" y="470"/>
                  </a:lnTo>
                  <a:lnTo>
                    <a:pt x="8" y="460"/>
                  </a:lnTo>
                  <a:lnTo>
                    <a:pt x="17" y="477"/>
                  </a:lnTo>
                  <a:lnTo>
                    <a:pt x="23" y="454"/>
                  </a:lnTo>
                  <a:lnTo>
                    <a:pt x="8" y="445"/>
                  </a:lnTo>
                  <a:lnTo>
                    <a:pt x="0" y="445"/>
                  </a:lnTo>
                  <a:lnTo>
                    <a:pt x="8" y="429"/>
                  </a:lnTo>
                  <a:lnTo>
                    <a:pt x="17" y="429"/>
                  </a:lnTo>
                  <a:lnTo>
                    <a:pt x="17" y="405"/>
                  </a:lnTo>
                  <a:lnTo>
                    <a:pt x="23" y="395"/>
                  </a:lnTo>
                  <a:lnTo>
                    <a:pt x="23" y="414"/>
                  </a:lnTo>
                  <a:lnTo>
                    <a:pt x="41" y="364"/>
                  </a:lnTo>
                  <a:lnTo>
                    <a:pt x="41" y="357"/>
                  </a:lnTo>
                  <a:lnTo>
                    <a:pt x="32" y="357"/>
                  </a:lnTo>
                  <a:lnTo>
                    <a:pt x="23" y="348"/>
                  </a:lnTo>
                  <a:lnTo>
                    <a:pt x="23" y="323"/>
                  </a:lnTo>
                  <a:lnTo>
                    <a:pt x="32" y="315"/>
                  </a:lnTo>
                  <a:lnTo>
                    <a:pt x="23" y="292"/>
                  </a:lnTo>
                  <a:lnTo>
                    <a:pt x="32" y="283"/>
                  </a:lnTo>
                  <a:lnTo>
                    <a:pt x="57" y="209"/>
                  </a:lnTo>
                  <a:lnTo>
                    <a:pt x="48" y="186"/>
                  </a:lnTo>
                  <a:lnTo>
                    <a:pt x="57" y="171"/>
                  </a:lnTo>
                  <a:lnTo>
                    <a:pt x="57" y="153"/>
                  </a:lnTo>
                  <a:lnTo>
                    <a:pt x="66" y="121"/>
                  </a:lnTo>
                  <a:lnTo>
                    <a:pt x="66" y="72"/>
                  </a:lnTo>
                  <a:lnTo>
                    <a:pt x="72" y="49"/>
                  </a:lnTo>
                  <a:lnTo>
                    <a:pt x="66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6" name="Freeform 74"/>
            <p:cNvSpPr>
              <a:spLocks/>
            </p:cNvSpPr>
            <p:nvPr/>
          </p:nvSpPr>
          <p:spPr bwMode="auto">
            <a:xfrm>
              <a:off x="1849" y="3253"/>
              <a:ext cx="64" cy="5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66" y="0"/>
                </a:cxn>
                <a:cxn ang="0">
                  <a:pos x="49" y="7"/>
                </a:cxn>
                <a:cxn ang="0">
                  <a:pos x="49" y="23"/>
                </a:cxn>
                <a:cxn ang="0">
                  <a:pos x="43" y="32"/>
                </a:cxn>
                <a:cxn ang="0">
                  <a:pos x="34" y="32"/>
                </a:cxn>
                <a:cxn ang="0">
                  <a:pos x="9" y="16"/>
                </a:cxn>
                <a:cxn ang="0">
                  <a:pos x="0" y="23"/>
                </a:cxn>
                <a:cxn ang="0">
                  <a:pos x="9" y="32"/>
                </a:cxn>
                <a:cxn ang="0">
                  <a:pos x="18" y="32"/>
                </a:cxn>
                <a:cxn ang="0">
                  <a:pos x="18" y="40"/>
                </a:cxn>
                <a:cxn ang="0">
                  <a:pos x="25" y="40"/>
                </a:cxn>
                <a:cxn ang="0">
                  <a:pos x="25" y="48"/>
                </a:cxn>
                <a:cxn ang="0">
                  <a:pos x="43" y="57"/>
                </a:cxn>
                <a:cxn ang="0">
                  <a:pos x="49" y="57"/>
                </a:cxn>
                <a:cxn ang="0">
                  <a:pos x="59" y="63"/>
                </a:cxn>
                <a:cxn ang="0">
                  <a:pos x="66" y="48"/>
                </a:cxn>
              </a:cxnLst>
              <a:rect l="0" t="0" r="r" b="b"/>
              <a:pathLst>
                <a:path w="67" h="64">
                  <a:moveTo>
                    <a:pt x="66" y="48"/>
                  </a:moveTo>
                  <a:lnTo>
                    <a:pt x="66" y="0"/>
                  </a:lnTo>
                  <a:lnTo>
                    <a:pt x="49" y="7"/>
                  </a:lnTo>
                  <a:lnTo>
                    <a:pt x="49" y="23"/>
                  </a:lnTo>
                  <a:lnTo>
                    <a:pt x="43" y="32"/>
                  </a:lnTo>
                  <a:lnTo>
                    <a:pt x="34" y="32"/>
                  </a:lnTo>
                  <a:lnTo>
                    <a:pt x="9" y="16"/>
                  </a:lnTo>
                  <a:lnTo>
                    <a:pt x="0" y="23"/>
                  </a:lnTo>
                  <a:lnTo>
                    <a:pt x="9" y="32"/>
                  </a:lnTo>
                  <a:lnTo>
                    <a:pt x="18" y="32"/>
                  </a:lnTo>
                  <a:lnTo>
                    <a:pt x="18" y="40"/>
                  </a:lnTo>
                  <a:lnTo>
                    <a:pt x="25" y="40"/>
                  </a:lnTo>
                  <a:lnTo>
                    <a:pt x="25" y="48"/>
                  </a:lnTo>
                  <a:lnTo>
                    <a:pt x="43" y="57"/>
                  </a:lnTo>
                  <a:lnTo>
                    <a:pt x="49" y="57"/>
                  </a:lnTo>
                  <a:lnTo>
                    <a:pt x="59" y="63"/>
                  </a:lnTo>
                  <a:lnTo>
                    <a:pt x="6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7" name="Freeform 75"/>
            <p:cNvSpPr>
              <a:spLocks/>
            </p:cNvSpPr>
            <p:nvPr/>
          </p:nvSpPr>
          <p:spPr bwMode="auto">
            <a:xfrm>
              <a:off x="1911" y="3253"/>
              <a:ext cx="47" cy="5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8" y="23"/>
                </a:cxn>
                <a:cxn ang="0">
                  <a:pos x="33" y="40"/>
                </a:cxn>
                <a:cxn ang="0">
                  <a:pos x="49" y="48"/>
                </a:cxn>
                <a:cxn ang="0">
                  <a:pos x="42" y="57"/>
                </a:cxn>
                <a:cxn ang="0">
                  <a:pos x="17" y="63"/>
                </a:cxn>
                <a:cxn ang="0">
                  <a:pos x="8" y="72"/>
                </a:cxn>
                <a:cxn ang="0">
                  <a:pos x="0" y="48"/>
                </a:cxn>
              </a:cxnLst>
              <a:rect l="0" t="0" r="r" b="b"/>
              <a:pathLst>
                <a:path w="50" h="73">
                  <a:moveTo>
                    <a:pt x="0" y="48"/>
                  </a:moveTo>
                  <a:lnTo>
                    <a:pt x="0" y="0"/>
                  </a:lnTo>
                  <a:lnTo>
                    <a:pt x="8" y="23"/>
                  </a:lnTo>
                  <a:lnTo>
                    <a:pt x="33" y="40"/>
                  </a:lnTo>
                  <a:lnTo>
                    <a:pt x="49" y="48"/>
                  </a:lnTo>
                  <a:lnTo>
                    <a:pt x="42" y="57"/>
                  </a:lnTo>
                  <a:lnTo>
                    <a:pt x="17" y="63"/>
                  </a:lnTo>
                  <a:lnTo>
                    <a:pt x="8" y="72"/>
                  </a:lnTo>
                  <a:lnTo>
                    <a:pt x="0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8" name="Freeform 76"/>
            <p:cNvSpPr>
              <a:spLocks/>
            </p:cNvSpPr>
            <p:nvPr/>
          </p:nvSpPr>
          <p:spPr bwMode="auto">
            <a:xfrm>
              <a:off x="1857" y="2851"/>
              <a:ext cx="239" cy="396"/>
            </a:xfrm>
            <a:custGeom>
              <a:avLst/>
              <a:gdLst/>
              <a:ahLst/>
              <a:cxnLst>
                <a:cxn ang="0">
                  <a:pos x="202" y="122"/>
                </a:cxn>
                <a:cxn ang="0">
                  <a:pos x="252" y="74"/>
                </a:cxn>
                <a:cxn ang="0">
                  <a:pos x="236" y="50"/>
                </a:cxn>
                <a:cxn ang="0">
                  <a:pos x="221" y="74"/>
                </a:cxn>
                <a:cxn ang="0">
                  <a:pos x="187" y="74"/>
                </a:cxn>
                <a:cxn ang="0">
                  <a:pos x="196" y="50"/>
                </a:cxn>
                <a:cxn ang="0">
                  <a:pos x="155" y="34"/>
                </a:cxn>
                <a:cxn ang="0">
                  <a:pos x="122" y="0"/>
                </a:cxn>
                <a:cxn ang="0">
                  <a:pos x="90" y="0"/>
                </a:cxn>
                <a:cxn ang="0">
                  <a:pos x="74" y="34"/>
                </a:cxn>
                <a:cxn ang="0">
                  <a:pos x="65" y="65"/>
                </a:cxn>
                <a:cxn ang="0">
                  <a:pos x="34" y="137"/>
                </a:cxn>
                <a:cxn ang="0">
                  <a:pos x="34" y="196"/>
                </a:cxn>
                <a:cxn ang="0">
                  <a:pos x="25" y="219"/>
                </a:cxn>
                <a:cxn ang="0">
                  <a:pos x="16" y="267"/>
                </a:cxn>
                <a:cxn ang="0">
                  <a:pos x="16" y="317"/>
                </a:cxn>
                <a:cxn ang="0">
                  <a:pos x="25" y="349"/>
                </a:cxn>
                <a:cxn ang="0">
                  <a:pos x="16" y="389"/>
                </a:cxn>
                <a:cxn ang="0">
                  <a:pos x="9" y="421"/>
                </a:cxn>
                <a:cxn ang="0">
                  <a:pos x="0" y="463"/>
                </a:cxn>
                <a:cxn ang="0">
                  <a:pos x="9" y="463"/>
                </a:cxn>
                <a:cxn ang="0">
                  <a:pos x="16" y="495"/>
                </a:cxn>
                <a:cxn ang="0">
                  <a:pos x="57" y="495"/>
                </a:cxn>
                <a:cxn ang="0">
                  <a:pos x="57" y="463"/>
                </a:cxn>
                <a:cxn ang="0">
                  <a:pos x="74" y="429"/>
                </a:cxn>
                <a:cxn ang="0">
                  <a:pos x="99" y="398"/>
                </a:cxn>
                <a:cxn ang="0">
                  <a:pos x="74" y="381"/>
                </a:cxn>
                <a:cxn ang="0">
                  <a:pos x="82" y="364"/>
                </a:cxn>
                <a:cxn ang="0">
                  <a:pos x="99" y="349"/>
                </a:cxn>
                <a:cxn ang="0">
                  <a:pos x="106" y="333"/>
                </a:cxn>
                <a:cxn ang="0">
                  <a:pos x="115" y="317"/>
                </a:cxn>
                <a:cxn ang="0">
                  <a:pos x="122" y="308"/>
                </a:cxn>
                <a:cxn ang="0">
                  <a:pos x="106" y="284"/>
                </a:cxn>
                <a:cxn ang="0">
                  <a:pos x="139" y="284"/>
                </a:cxn>
                <a:cxn ang="0">
                  <a:pos x="139" y="252"/>
                </a:cxn>
                <a:cxn ang="0">
                  <a:pos x="162" y="252"/>
                </a:cxn>
                <a:cxn ang="0">
                  <a:pos x="211" y="219"/>
                </a:cxn>
                <a:cxn ang="0">
                  <a:pos x="202" y="202"/>
                </a:cxn>
                <a:cxn ang="0">
                  <a:pos x="187" y="187"/>
                </a:cxn>
              </a:cxnLst>
              <a:rect l="0" t="0" r="r" b="b"/>
              <a:pathLst>
                <a:path w="253" h="496">
                  <a:moveTo>
                    <a:pt x="187" y="178"/>
                  </a:moveTo>
                  <a:lnTo>
                    <a:pt x="202" y="122"/>
                  </a:lnTo>
                  <a:lnTo>
                    <a:pt x="236" y="81"/>
                  </a:lnTo>
                  <a:lnTo>
                    <a:pt x="252" y="74"/>
                  </a:lnTo>
                  <a:lnTo>
                    <a:pt x="244" y="50"/>
                  </a:lnTo>
                  <a:lnTo>
                    <a:pt x="236" y="50"/>
                  </a:lnTo>
                  <a:lnTo>
                    <a:pt x="236" y="65"/>
                  </a:lnTo>
                  <a:lnTo>
                    <a:pt x="221" y="74"/>
                  </a:lnTo>
                  <a:lnTo>
                    <a:pt x="211" y="81"/>
                  </a:lnTo>
                  <a:lnTo>
                    <a:pt x="187" y="74"/>
                  </a:lnTo>
                  <a:lnTo>
                    <a:pt x="196" y="57"/>
                  </a:lnTo>
                  <a:lnTo>
                    <a:pt x="196" y="50"/>
                  </a:lnTo>
                  <a:lnTo>
                    <a:pt x="179" y="34"/>
                  </a:lnTo>
                  <a:lnTo>
                    <a:pt x="155" y="34"/>
                  </a:lnTo>
                  <a:lnTo>
                    <a:pt x="139" y="10"/>
                  </a:lnTo>
                  <a:lnTo>
                    <a:pt x="122" y="0"/>
                  </a:lnTo>
                  <a:lnTo>
                    <a:pt x="115" y="10"/>
                  </a:lnTo>
                  <a:lnTo>
                    <a:pt x="90" y="0"/>
                  </a:lnTo>
                  <a:lnTo>
                    <a:pt x="74" y="16"/>
                  </a:lnTo>
                  <a:lnTo>
                    <a:pt x="74" y="34"/>
                  </a:lnTo>
                  <a:lnTo>
                    <a:pt x="57" y="41"/>
                  </a:lnTo>
                  <a:lnTo>
                    <a:pt x="65" y="65"/>
                  </a:lnTo>
                  <a:lnTo>
                    <a:pt x="50" y="90"/>
                  </a:lnTo>
                  <a:lnTo>
                    <a:pt x="34" y="137"/>
                  </a:lnTo>
                  <a:lnTo>
                    <a:pt x="40" y="171"/>
                  </a:lnTo>
                  <a:lnTo>
                    <a:pt x="34" y="196"/>
                  </a:lnTo>
                  <a:lnTo>
                    <a:pt x="34" y="212"/>
                  </a:lnTo>
                  <a:lnTo>
                    <a:pt x="25" y="219"/>
                  </a:lnTo>
                  <a:lnTo>
                    <a:pt x="25" y="252"/>
                  </a:lnTo>
                  <a:lnTo>
                    <a:pt x="16" y="267"/>
                  </a:lnTo>
                  <a:lnTo>
                    <a:pt x="16" y="301"/>
                  </a:lnTo>
                  <a:lnTo>
                    <a:pt x="16" y="317"/>
                  </a:lnTo>
                  <a:lnTo>
                    <a:pt x="16" y="349"/>
                  </a:lnTo>
                  <a:lnTo>
                    <a:pt x="25" y="349"/>
                  </a:lnTo>
                  <a:lnTo>
                    <a:pt x="25" y="358"/>
                  </a:lnTo>
                  <a:lnTo>
                    <a:pt x="16" y="389"/>
                  </a:lnTo>
                  <a:lnTo>
                    <a:pt x="9" y="404"/>
                  </a:lnTo>
                  <a:lnTo>
                    <a:pt x="9" y="421"/>
                  </a:lnTo>
                  <a:lnTo>
                    <a:pt x="0" y="446"/>
                  </a:lnTo>
                  <a:lnTo>
                    <a:pt x="0" y="463"/>
                  </a:lnTo>
                  <a:lnTo>
                    <a:pt x="0" y="470"/>
                  </a:lnTo>
                  <a:lnTo>
                    <a:pt x="9" y="463"/>
                  </a:lnTo>
                  <a:lnTo>
                    <a:pt x="9" y="486"/>
                  </a:lnTo>
                  <a:lnTo>
                    <a:pt x="16" y="495"/>
                  </a:lnTo>
                  <a:lnTo>
                    <a:pt x="40" y="495"/>
                  </a:lnTo>
                  <a:lnTo>
                    <a:pt x="57" y="495"/>
                  </a:lnTo>
                  <a:lnTo>
                    <a:pt x="50" y="470"/>
                  </a:lnTo>
                  <a:lnTo>
                    <a:pt x="57" y="463"/>
                  </a:lnTo>
                  <a:lnTo>
                    <a:pt x="65" y="454"/>
                  </a:lnTo>
                  <a:lnTo>
                    <a:pt x="74" y="429"/>
                  </a:lnTo>
                  <a:lnTo>
                    <a:pt x="99" y="414"/>
                  </a:lnTo>
                  <a:lnTo>
                    <a:pt x="99" y="398"/>
                  </a:lnTo>
                  <a:lnTo>
                    <a:pt x="90" y="398"/>
                  </a:lnTo>
                  <a:lnTo>
                    <a:pt x="74" y="381"/>
                  </a:lnTo>
                  <a:lnTo>
                    <a:pt x="74" y="373"/>
                  </a:lnTo>
                  <a:lnTo>
                    <a:pt x="82" y="364"/>
                  </a:lnTo>
                  <a:lnTo>
                    <a:pt x="99" y="358"/>
                  </a:lnTo>
                  <a:lnTo>
                    <a:pt x="99" y="349"/>
                  </a:lnTo>
                  <a:lnTo>
                    <a:pt x="106" y="349"/>
                  </a:lnTo>
                  <a:lnTo>
                    <a:pt x="106" y="333"/>
                  </a:lnTo>
                  <a:lnTo>
                    <a:pt x="115" y="324"/>
                  </a:lnTo>
                  <a:lnTo>
                    <a:pt x="115" y="317"/>
                  </a:lnTo>
                  <a:lnTo>
                    <a:pt x="122" y="317"/>
                  </a:lnTo>
                  <a:lnTo>
                    <a:pt x="122" y="308"/>
                  </a:lnTo>
                  <a:lnTo>
                    <a:pt x="106" y="308"/>
                  </a:lnTo>
                  <a:lnTo>
                    <a:pt x="106" y="284"/>
                  </a:lnTo>
                  <a:lnTo>
                    <a:pt x="122" y="292"/>
                  </a:lnTo>
                  <a:lnTo>
                    <a:pt x="139" y="284"/>
                  </a:lnTo>
                  <a:lnTo>
                    <a:pt x="147" y="259"/>
                  </a:lnTo>
                  <a:lnTo>
                    <a:pt x="139" y="252"/>
                  </a:lnTo>
                  <a:lnTo>
                    <a:pt x="147" y="252"/>
                  </a:lnTo>
                  <a:lnTo>
                    <a:pt x="162" y="252"/>
                  </a:lnTo>
                  <a:lnTo>
                    <a:pt x="202" y="243"/>
                  </a:lnTo>
                  <a:lnTo>
                    <a:pt x="211" y="219"/>
                  </a:lnTo>
                  <a:lnTo>
                    <a:pt x="211" y="212"/>
                  </a:lnTo>
                  <a:lnTo>
                    <a:pt x="202" y="202"/>
                  </a:lnTo>
                  <a:lnTo>
                    <a:pt x="202" y="196"/>
                  </a:lnTo>
                  <a:lnTo>
                    <a:pt x="187" y="187"/>
                  </a:lnTo>
                  <a:lnTo>
                    <a:pt x="187" y="1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9" name="Freeform 77"/>
            <p:cNvSpPr>
              <a:spLocks/>
            </p:cNvSpPr>
            <p:nvPr/>
          </p:nvSpPr>
          <p:spPr bwMode="auto">
            <a:xfrm>
              <a:off x="2003" y="3233"/>
              <a:ext cx="41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7"/>
                </a:cxn>
                <a:cxn ang="0">
                  <a:pos x="24" y="25"/>
                </a:cxn>
                <a:cxn ang="0">
                  <a:pos x="41" y="8"/>
                </a:cxn>
                <a:cxn ang="0">
                  <a:pos x="41" y="0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42" h="26">
                  <a:moveTo>
                    <a:pt x="0" y="8"/>
                  </a:moveTo>
                  <a:lnTo>
                    <a:pt x="16" y="17"/>
                  </a:lnTo>
                  <a:lnTo>
                    <a:pt x="24" y="25"/>
                  </a:lnTo>
                  <a:lnTo>
                    <a:pt x="41" y="8"/>
                  </a:lnTo>
                  <a:lnTo>
                    <a:pt x="41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0" name="Freeform 78"/>
            <p:cNvSpPr>
              <a:spLocks/>
            </p:cNvSpPr>
            <p:nvPr/>
          </p:nvSpPr>
          <p:spPr bwMode="auto">
            <a:xfrm>
              <a:off x="1857" y="2168"/>
              <a:ext cx="2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6" h="17">
                  <a:moveTo>
                    <a:pt x="0" y="16"/>
                  </a:moveTo>
                  <a:lnTo>
                    <a:pt x="9" y="16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1" name="Freeform 79"/>
            <p:cNvSpPr>
              <a:spLocks/>
            </p:cNvSpPr>
            <p:nvPr/>
          </p:nvSpPr>
          <p:spPr bwMode="auto">
            <a:xfrm>
              <a:off x="1857" y="2168"/>
              <a:ext cx="2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6" h="17">
                  <a:moveTo>
                    <a:pt x="0" y="16"/>
                  </a:moveTo>
                  <a:lnTo>
                    <a:pt x="9" y="16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2" name="Freeform 80"/>
            <p:cNvSpPr>
              <a:spLocks/>
            </p:cNvSpPr>
            <p:nvPr/>
          </p:nvSpPr>
          <p:spPr bwMode="auto">
            <a:xfrm>
              <a:off x="1966" y="2038"/>
              <a:ext cx="3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7"/>
                </a:cxn>
                <a:cxn ang="0">
                  <a:pos x="32" y="17"/>
                </a:cxn>
                <a:cxn ang="0">
                  <a:pos x="16" y="9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6" y="17"/>
                  </a:lnTo>
                  <a:lnTo>
                    <a:pt x="32" y="17"/>
                  </a:lnTo>
                  <a:lnTo>
                    <a:pt x="16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3" name="Freeform 81"/>
            <p:cNvSpPr>
              <a:spLocks/>
            </p:cNvSpPr>
            <p:nvPr/>
          </p:nvSpPr>
          <p:spPr bwMode="auto">
            <a:xfrm>
              <a:off x="1966" y="2038"/>
              <a:ext cx="3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7"/>
                </a:cxn>
                <a:cxn ang="0">
                  <a:pos x="32" y="17"/>
                </a:cxn>
                <a:cxn ang="0">
                  <a:pos x="16" y="9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6" y="17"/>
                  </a:lnTo>
                  <a:lnTo>
                    <a:pt x="32" y="17"/>
                  </a:lnTo>
                  <a:lnTo>
                    <a:pt x="16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4" name="Freeform 82"/>
            <p:cNvSpPr>
              <a:spLocks/>
            </p:cNvSpPr>
            <p:nvPr/>
          </p:nvSpPr>
          <p:spPr bwMode="auto">
            <a:xfrm>
              <a:off x="1966" y="2083"/>
              <a:ext cx="31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24"/>
                </a:cxn>
                <a:cxn ang="0">
                  <a:pos x="24" y="15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4" y="24"/>
                  </a:lnTo>
                  <a:lnTo>
                    <a:pt x="24" y="15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5" name="Freeform 83"/>
            <p:cNvSpPr>
              <a:spLocks/>
            </p:cNvSpPr>
            <p:nvPr/>
          </p:nvSpPr>
          <p:spPr bwMode="auto">
            <a:xfrm>
              <a:off x="1966" y="2083"/>
              <a:ext cx="31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24"/>
                </a:cxn>
                <a:cxn ang="0">
                  <a:pos x="24" y="15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4" y="24"/>
                  </a:lnTo>
                  <a:lnTo>
                    <a:pt x="24" y="15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6" name="Freeform 84"/>
            <p:cNvSpPr>
              <a:spLocks/>
            </p:cNvSpPr>
            <p:nvPr/>
          </p:nvSpPr>
          <p:spPr bwMode="auto">
            <a:xfrm>
              <a:off x="2026" y="2013"/>
              <a:ext cx="78" cy="7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80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57" y="80"/>
                </a:cxn>
                <a:cxn ang="0">
                  <a:pos x="73" y="88"/>
                </a:cxn>
                <a:cxn ang="0">
                  <a:pos x="73" y="96"/>
                </a:cxn>
                <a:cxn ang="0">
                  <a:pos x="82" y="96"/>
                </a:cxn>
                <a:cxn ang="0">
                  <a:pos x="82" y="80"/>
                </a:cxn>
                <a:cxn ang="0">
                  <a:pos x="65" y="72"/>
                </a:cxn>
                <a:cxn ang="0">
                  <a:pos x="73" y="63"/>
                </a:cxn>
                <a:cxn ang="0">
                  <a:pos x="65" y="56"/>
                </a:cxn>
                <a:cxn ang="0">
                  <a:pos x="73" y="48"/>
                </a:cxn>
                <a:cxn ang="0">
                  <a:pos x="48" y="48"/>
                </a:cxn>
                <a:cxn ang="0">
                  <a:pos x="42" y="40"/>
                </a:cxn>
                <a:cxn ang="0">
                  <a:pos x="48" y="31"/>
                </a:cxn>
                <a:cxn ang="0">
                  <a:pos x="42" y="31"/>
                </a:cxn>
                <a:cxn ang="0">
                  <a:pos x="48" y="0"/>
                </a:cxn>
                <a:cxn ang="0">
                  <a:pos x="32" y="6"/>
                </a:cxn>
                <a:cxn ang="0">
                  <a:pos x="8" y="56"/>
                </a:cxn>
                <a:cxn ang="0">
                  <a:pos x="8" y="63"/>
                </a:cxn>
                <a:cxn ang="0">
                  <a:pos x="0" y="72"/>
                </a:cxn>
              </a:cxnLst>
              <a:rect l="0" t="0" r="r" b="b"/>
              <a:pathLst>
                <a:path w="83" h="97">
                  <a:moveTo>
                    <a:pt x="0" y="72"/>
                  </a:moveTo>
                  <a:lnTo>
                    <a:pt x="0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57" y="80"/>
                  </a:lnTo>
                  <a:lnTo>
                    <a:pt x="73" y="88"/>
                  </a:lnTo>
                  <a:lnTo>
                    <a:pt x="73" y="96"/>
                  </a:lnTo>
                  <a:lnTo>
                    <a:pt x="82" y="96"/>
                  </a:lnTo>
                  <a:lnTo>
                    <a:pt x="82" y="80"/>
                  </a:lnTo>
                  <a:lnTo>
                    <a:pt x="65" y="72"/>
                  </a:lnTo>
                  <a:lnTo>
                    <a:pt x="73" y="63"/>
                  </a:lnTo>
                  <a:lnTo>
                    <a:pt x="65" y="56"/>
                  </a:lnTo>
                  <a:lnTo>
                    <a:pt x="73" y="48"/>
                  </a:lnTo>
                  <a:lnTo>
                    <a:pt x="48" y="48"/>
                  </a:lnTo>
                  <a:lnTo>
                    <a:pt x="42" y="40"/>
                  </a:lnTo>
                  <a:lnTo>
                    <a:pt x="48" y="31"/>
                  </a:lnTo>
                  <a:lnTo>
                    <a:pt x="42" y="31"/>
                  </a:lnTo>
                  <a:lnTo>
                    <a:pt x="48" y="0"/>
                  </a:lnTo>
                  <a:lnTo>
                    <a:pt x="32" y="6"/>
                  </a:lnTo>
                  <a:lnTo>
                    <a:pt x="8" y="56"/>
                  </a:lnTo>
                  <a:lnTo>
                    <a:pt x="8" y="63"/>
                  </a:lnTo>
                  <a:lnTo>
                    <a:pt x="0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7" name="Freeform 85"/>
            <p:cNvSpPr>
              <a:spLocks/>
            </p:cNvSpPr>
            <p:nvPr/>
          </p:nvSpPr>
          <p:spPr bwMode="auto">
            <a:xfrm>
              <a:off x="3817" y="2328"/>
              <a:ext cx="38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3" y="16"/>
                </a:cxn>
                <a:cxn ang="0">
                  <a:pos x="40" y="16"/>
                </a:cxn>
                <a:cxn ang="0">
                  <a:pos x="33" y="0"/>
                </a:cxn>
              </a:cxnLst>
              <a:rect l="0" t="0" r="r" b="b"/>
              <a:pathLst>
                <a:path w="41" h="17">
                  <a:moveTo>
                    <a:pt x="33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3" y="16"/>
                  </a:lnTo>
                  <a:lnTo>
                    <a:pt x="40" y="16"/>
                  </a:lnTo>
                  <a:lnTo>
                    <a:pt x="33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8" name="Freeform 86"/>
            <p:cNvSpPr>
              <a:spLocks/>
            </p:cNvSpPr>
            <p:nvPr/>
          </p:nvSpPr>
          <p:spPr bwMode="auto">
            <a:xfrm>
              <a:off x="3817" y="2328"/>
              <a:ext cx="38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3" y="16"/>
                </a:cxn>
                <a:cxn ang="0">
                  <a:pos x="40" y="16"/>
                </a:cxn>
                <a:cxn ang="0">
                  <a:pos x="33" y="0"/>
                </a:cxn>
              </a:cxnLst>
              <a:rect l="0" t="0" r="r" b="b"/>
              <a:pathLst>
                <a:path w="41" h="17">
                  <a:moveTo>
                    <a:pt x="33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3" y="16"/>
                  </a:lnTo>
                  <a:lnTo>
                    <a:pt x="40" y="16"/>
                  </a:lnTo>
                  <a:lnTo>
                    <a:pt x="33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9" name="Freeform 87"/>
            <p:cNvSpPr>
              <a:spLocks/>
            </p:cNvSpPr>
            <p:nvPr/>
          </p:nvSpPr>
          <p:spPr bwMode="auto">
            <a:xfrm>
              <a:off x="3564" y="2232"/>
              <a:ext cx="353" cy="311"/>
            </a:xfrm>
            <a:custGeom>
              <a:avLst/>
              <a:gdLst/>
              <a:ahLst/>
              <a:cxnLst>
                <a:cxn ang="0">
                  <a:pos x="358" y="105"/>
                </a:cxn>
                <a:cxn ang="0">
                  <a:pos x="373" y="137"/>
                </a:cxn>
                <a:cxn ang="0">
                  <a:pos x="349" y="146"/>
                </a:cxn>
                <a:cxn ang="0">
                  <a:pos x="326" y="187"/>
                </a:cxn>
                <a:cxn ang="0">
                  <a:pos x="318" y="211"/>
                </a:cxn>
                <a:cxn ang="0">
                  <a:pos x="308" y="178"/>
                </a:cxn>
                <a:cxn ang="0">
                  <a:pos x="293" y="187"/>
                </a:cxn>
                <a:cxn ang="0">
                  <a:pos x="308" y="162"/>
                </a:cxn>
                <a:cxn ang="0">
                  <a:pos x="276" y="146"/>
                </a:cxn>
                <a:cxn ang="0">
                  <a:pos x="261" y="146"/>
                </a:cxn>
                <a:cxn ang="0">
                  <a:pos x="252" y="170"/>
                </a:cxn>
                <a:cxn ang="0">
                  <a:pos x="268" y="211"/>
                </a:cxn>
                <a:cxn ang="0">
                  <a:pos x="261" y="202"/>
                </a:cxn>
                <a:cxn ang="0">
                  <a:pos x="236" y="236"/>
                </a:cxn>
                <a:cxn ang="0">
                  <a:pos x="180" y="276"/>
                </a:cxn>
                <a:cxn ang="0">
                  <a:pos x="171" y="283"/>
                </a:cxn>
                <a:cxn ang="0">
                  <a:pos x="156" y="292"/>
                </a:cxn>
                <a:cxn ang="0">
                  <a:pos x="156" y="324"/>
                </a:cxn>
                <a:cxn ang="0">
                  <a:pos x="147" y="364"/>
                </a:cxn>
                <a:cxn ang="0">
                  <a:pos x="131" y="380"/>
                </a:cxn>
                <a:cxn ang="0">
                  <a:pos x="106" y="380"/>
                </a:cxn>
                <a:cxn ang="0">
                  <a:pos x="65" y="283"/>
                </a:cxn>
                <a:cxn ang="0">
                  <a:pos x="59" y="202"/>
                </a:cxn>
                <a:cxn ang="0">
                  <a:pos x="34" y="227"/>
                </a:cxn>
                <a:cxn ang="0">
                  <a:pos x="25" y="202"/>
                </a:cxn>
                <a:cxn ang="0">
                  <a:pos x="19" y="195"/>
                </a:cxn>
                <a:cxn ang="0">
                  <a:pos x="9" y="178"/>
                </a:cxn>
                <a:cxn ang="0">
                  <a:pos x="34" y="170"/>
                </a:cxn>
                <a:cxn ang="0">
                  <a:pos x="25" y="153"/>
                </a:cxn>
                <a:cxn ang="0">
                  <a:pos x="19" y="146"/>
                </a:cxn>
                <a:cxn ang="0">
                  <a:pos x="25" y="121"/>
                </a:cxn>
                <a:cxn ang="0">
                  <a:pos x="50" y="121"/>
                </a:cxn>
                <a:cxn ang="0">
                  <a:pos x="82" y="65"/>
                </a:cxn>
                <a:cxn ang="0">
                  <a:pos x="90" y="56"/>
                </a:cxn>
                <a:cxn ang="0">
                  <a:pos x="82" y="33"/>
                </a:cxn>
                <a:cxn ang="0">
                  <a:pos x="82" y="16"/>
                </a:cxn>
                <a:cxn ang="0">
                  <a:pos x="114" y="16"/>
                </a:cxn>
                <a:cxn ang="0">
                  <a:pos x="147" y="0"/>
                </a:cxn>
                <a:cxn ang="0">
                  <a:pos x="156" y="25"/>
                </a:cxn>
                <a:cxn ang="0">
                  <a:pos x="147" y="56"/>
                </a:cxn>
                <a:cxn ang="0">
                  <a:pos x="139" y="81"/>
                </a:cxn>
                <a:cxn ang="0">
                  <a:pos x="156" y="113"/>
                </a:cxn>
                <a:cxn ang="0">
                  <a:pos x="243" y="146"/>
                </a:cxn>
                <a:cxn ang="0">
                  <a:pos x="252" y="137"/>
                </a:cxn>
                <a:cxn ang="0">
                  <a:pos x="261" y="121"/>
                </a:cxn>
                <a:cxn ang="0">
                  <a:pos x="268" y="137"/>
                </a:cxn>
                <a:cxn ang="0">
                  <a:pos x="308" y="137"/>
                </a:cxn>
                <a:cxn ang="0">
                  <a:pos x="342" y="105"/>
                </a:cxn>
              </a:cxnLst>
              <a:rect l="0" t="0" r="r" b="b"/>
              <a:pathLst>
                <a:path w="374" h="390">
                  <a:moveTo>
                    <a:pt x="342" y="105"/>
                  </a:moveTo>
                  <a:lnTo>
                    <a:pt x="358" y="105"/>
                  </a:lnTo>
                  <a:lnTo>
                    <a:pt x="373" y="121"/>
                  </a:lnTo>
                  <a:lnTo>
                    <a:pt x="373" y="137"/>
                  </a:lnTo>
                  <a:lnTo>
                    <a:pt x="358" y="137"/>
                  </a:lnTo>
                  <a:lnTo>
                    <a:pt x="349" y="146"/>
                  </a:lnTo>
                  <a:lnTo>
                    <a:pt x="333" y="178"/>
                  </a:lnTo>
                  <a:lnTo>
                    <a:pt x="326" y="187"/>
                  </a:lnTo>
                  <a:lnTo>
                    <a:pt x="318" y="202"/>
                  </a:lnTo>
                  <a:lnTo>
                    <a:pt x="318" y="211"/>
                  </a:lnTo>
                  <a:lnTo>
                    <a:pt x="308" y="187"/>
                  </a:lnTo>
                  <a:lnTo>
                    <a:pt x="308" y="178"/>
                  </a:lnTo>
                  <a:lnTo>
                    <a:pt x="301" y="187"/>
                  </a:lnTo>
                  <a:lnTo>
                    <a:pt x="293" y="187"/>
                  </a:lnTo>
                  <a:lnTo>
                    <a:pt x="293" y="178"/>
                  </a:lnTo>
                  <a:lnTo>
                    <a:pt x="308" y="162"/>
                  </a:lnTo>
                  <a:lnTo>
                    <a:pt x="276" y="162"/>
                  </a:lnTo>
                  <a:lnTo>
                    <a:pt x="276" y="146"/>
                  </a:lnTo>
                  <a:lnTo>
                    <a:pt x="268" y="146"/>
                  </a:lnTo>
                  <a:lnTo>
                    <a:pt x="261" y="146"/>
                  </a:lnTo>
                  <a:lnTo>
                    <a:pt x="261" y="153"/>
                  </a:lnTo>
                  <a:lnTo>
                    <a:pt x="252" y="170"/>
                  </a:lnTo>
                  <a:lnTo>
                    <a:pt x="261" y="170"/>
                  </a:lnTo>
                  <a:lnTo>
                    <a:pt x="268" y="211"/>
                  </a:lnTo>
                  <a:lnTo>
                    <a:pt x="261" y="211"/>
                  </a:lnTo>
                  <a:lnTo>
                    <a:pt x="261" y="202"/>
                  </a:lnTo>
                  <a:lnTo>
                    <a:pt x="243" y="211"/>
                  </a:lnTo>
                  <a:lnTo>
                    <a:pt x="236" y="236"/>
                  </a:lnTo>
                  <a:lnTo>
                    <a:pt x="221" y="242"/>
                  </a:lnTo>
                  <a:lnTo>
                    <a:pt x="180" y="276"/>
                  </a:lnTo>
                  <a:lnTo>
                    <a:pt x="180" y="283"/>
                  </a:lnTo>
                  <a:lnTo>
                    <a:pt x="171" y="283"/>
                  </a:lnTo>
                  <a:lnTo>
                    <a:pt x="162" y="292"/>
                  </a:lnTo>
                  <a:lnTo>
                    <a:pt x="156" y="292"/>
                  </a:lnTo>
                  <a:lnTo>
                    <a:pt x="156" y="299"/>
                  </a:lnTo>
                  <a:lnTo>
                    <a:pt x="156" y="324"/>
                  </a:lnTo>
                  <a:lnTo>
                    <a:pt x="147" y="339"/>
                  </a:lnTo>
                  <a:lnTo>
                    <a:pt x="147" y="364"/>
                  </a:lnTo>
                  <a:lnTo>
                    <a:pt x="139" y="373"/>
                  </a:lnTo>
                  <a:lnTo>
                    <a:pt x="131" y="380"/>
                  </a:lnTo>
                  <a:lnTo>
                    <a:pt x="122" y="389"/>
                  </a:lnTo>
                  <a:lnTo>
                    <a:pt x="106" y="380"/>
                  </a:lnTo>
                  <a:lnTo>
                    <a:pt x="82" y="307"/>
                  </a:lnTo>
                  <a:lnTo>
                    <a:pt x="65" y="283"/>
                  </a:lnTo>
                  <a:lnTo>
                    <a:pt x="59" y="236"/>
                  </a:lnTo>
                  <a:lnTo>
                    <a:pt x="59" y="202"/>
                  </a:lnTo>
                  <a:lnTo>
                    <a:pt x="50" y="218"/>
                  </a:lnTo>
                  <a:lnTo>
                    <a:pt x="34" y="227"/>
                  </a:lnTo>
                  <a:lnTo>
                    <a:pt x="9" y="202"/>
                  </a:lnTo>
                  <a:lnTo>
                    <a:pt x="25" y="202"/>
                  </a:lnTo>
                  <a:lnTo>
                    <a:pt x="25" y="195"/>
                  </a:lnTo>
                  <a:lnTo>
                    <a:pt x="19" y="195"/>
                  </a:lnTo>
                  <a:lnTo>
                    <a:pt x="0" y="187"/>
                  </a:lnTo>
                  <a:lnTo>
                    <a:pt x="9" y="178"/>
                  </a:lnTo>
                  <a:lnTo>
                    <a:pt x="34" y="178"/>
                  </a:lnTo>
                  <a:lnTo>
                    <a:pt x="34" y="170"/>
                  </a:lnTo>
                  <a:lnTo>
                    <a:pt x="34" y="153"/>
                  </a:lnTo>
                  <a:lnTo>
                    <a:pt x="25" y="153"/>
                  </a:lnTo>
                  <a:lnTo>
                    <a:pt x="25" y="146"/>
                  </a:lnTo>
                  <a:lnTo>
                    <a:pt x="19" y="146"/>
                  </a:lnTo>
                  <a:lnTo>
                    <a:pt x="19" y="130"/>
                  </a:lnTo>
                  <a:lnTo>
                    <a:pt x="25" y="121"/>
                  </a:lnTo>
                  <a:lnTo>
                    <a:pt x="34" y="130"/>
                  </a:lnTo>
                  <a:lnTo>
                    <a:pt x="50" y="121"/>
                  </a:lnTo>
                  <a:lnTo>
                    <a:pt x="90" y="74"/>
                  </a:lnTo>
                  <a:lnTo>
                    <a:pt x="82" y="65"/>
                  </a:lnTo>
                  <a:lnTo>
                    <a:pt x="90" y="65"/>
                  </a:lnTo>
                  <a:lnTo>
                    <a:pt x="90" y="56"/>
                  </a:lnTo>
                  <a:lnTo>
                    <a:pt x="74" y="50"/>
                  </a:lnTo>
                  <a:lnTo>
                    <a:pt x="82" y="33"/>
                  </a:lnTo>
                  <a:lnTo>
                    <a:pt x="74" y="25"/>
                  </a:lnTo>
                  <a:lnTo>
                    <a:pt x="82" y="16"/>
                  </a:lnTo>
                  <a:lnTo>
                    <a:pt x="99" y="25"/>
                  </a:lnTo>
                  <a:lnTo>
                    <a:pt x="114" y="16"/>
                  </a:lnTo>
                  <a:lnTo>
                    <a:pt x="122" y="8"/>
                  </a:lnTo>
                  <a:lnTo>
                    <a:pt x="147" y="0"/>
                  </a:lnTo>
                  <a:lnTo>
                    <a:pt x="156" y="8"/>
                  </a:lnTo>
                  <a:lnTo>
                    <a:pt x="156" y="25"/>
                  </a:lnTo>
                  <a:lnTo>
                    <a:pt x="139" y="40"/>
                  </a:lnTo>
                  <a:lnTo>
                    <a:pt x="147" y="56"/>
                  </a:lnTo>
                  <a:lnTo>
                    <a:pt x="131" y="56"/>
                  </a:lnTo>
                  <a:lnTo>
                    <a:pt x="139" y="81"/>
                  </a:lnTo>
                  <a:lnTo>
                    <a:pt x="162" y="90"/>
                  </a:lnTo>
                  <a:lnTo>
                    <a:pt x="156" y="113"/>
                  </a:lnTo>
                  <a:lnTo>
                    <a:pt x="171" y="121"/>
                  </a:lnTo>
                  <a:lnTo>
                    <a:pt x="243" y="146"/>
                  </a:lnTo>
                  <a:lnTo>
                    <a:pt x="252" y="146"/>
                  </a:lnTo>
                  <a:lnTo>
                    <a:pt x="252" y="137"/>
                  </a:lnTo>
                  <a:lnTo>
                    <a:pt x="252" y="121"/>
                  </a:lnTo>
                  <a:lnTo>
                    <a:pt x="261" y="121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301" y="137"/>
                  </a:lnTo>
                  <a:lnTo>
                    <a:pt x="308" y="137"/>
                  </a:lnTo>
                  <a:lnTo>
                    <a:pt x="301" y="121"/>
                  </a:lnTo>
                  <a:lnTo>
                    <a:pt x="342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0" name="Freeform 88"/>
            <p:cNvSpPr>
              <a:spLocks/>
            </p:cNvSpPr>
            <p:nvPr/>
          </p:nvSpPr>
          <p:spPr bwMode="auto">
            <a:xfrm>
              <a:off x="3802" y="2006"/>
              <a:ext cx="385" cy="156"/>
            </a:xfrm>
            <a:custGeom>
              <a:avLst/>
              <a:gdLst/>
              <a:ahLst/>
              <a:cxnLst>
                <a:cxn ang="0">
                  <a:pos x="268" y="49"/>
                </a:cxn>
                <a:cxn ang="0">
                  <a:pos x="220" y="24"/>
                </a:cxn>
                <a:cxn ang="0">
                  <a:pos x="205" y="32"/>
                </a:cxn>
                <a:cxn ang="0">
                  <a:pos x="195" y="32"/>
                </a:cxn>
                <a:cxn ang="0">
                  <a:pos x="180" y="9"/>
                </a:cxn>
                <a:cxn ang="0">
                  <a:pos x="146" y="0"/>
                </a:cxn>
                <a:cxn ang="0">
                  <a:pos x="130" y="9"/>
                </a:cxn>
                <a:cxn ang="0">
                  <a:pos x="130" y="24"/>
                </a:cxn>
                <a:cxn ang="0">
                  <a:pos x="130" y="40"/>
                </a:cxn>
                <a:cxn ang="0">
                  <a:pos x="97" y="40"/>
                </a:cxn>
                <a:cxn ang="0">
                  <a:pos x="81" y="32"/>
                </a:cxn>
                <a:cxn ang="0">
                  <a:pos x="49" y="24"/>
                </a:cxn>
                <a:cxn ang="0">
                  <a:pos x="9" y="49"/>
                </a:cxn>
                <a:cxn ang="0">
                  <a:pos x="0" y="57"/>
                </a:cxn>
                <a:cxn ang="0">
                  <a:pos x="16" y="81"/>
                </a:cxn>
                <a:cxn ang="0">
                  <a:pos x="34" y="81"/>
                </a:cxn>
                <a:cxn ang="0">
                  <a:pos x="41" y="97"/>
                </a:cxn>
                <a:cxn ang="0">
                  <a:pos x="41" y="130"/>
                </a:cxn>
                <a:cxn ang="0">
                  <a:pos x="90" y="146"/>
                </a:cxn>
                <a:cxn ang="0">
                  <a:pos x="115" y="171"/>
                </a:cxn>
                <a:cxn ang="0">
                  <a:pos x="162" y="171"/>
                </a:cxn>
                <a:cxn ang="0">
                  <a:pos x="186" y="186"/>
                </a:cxn>
                <a:cxn ang="0">
                  <a:pos x="220" y="194"/>
                </a:cxn>
                <a:cxn ang="0">
                  <a:pos x="252" y="177"/>
                </a:cxn>
                <a:cxn ang="0">
                  <a:pos x="285" y="177"/>
                </a:cxn>
                <a:cxn ang="0">
                  <a:pos x="308" y="152"/>
                </a:cxn>
                <a:cxn ang="0">
                  <a:pos x="302" y="146"/>
                </a:cxn>
                <a:cxn ang="0">
                  <a:pos x="317" y="130"/>
                </a:cxn>
                <a:cxn ang="0">
                  <a:pos x="333" y="137"/>
                </a:cxn>
                <a:cxn ang="0">
                  <a:pos x="357" y="121"/>
                </a:cxn>
                <a:cxn ang="0">
                  <a:pos x="373" y="105"/>
                </a:cxn>
                <a:cxn ang="0">
                  <a:pos x="407" y="105"/>
                </a:cxn>
                <a:cxn ang="0">
                  <a:pos x="397" y="89"/>
                </a:cxn>
                <a:cxn ang="0">
                  <a:pos x="389" y="81"/>
                </a:cxn>
                <a:cxn ang="0">
                  <a:pos x="373" y="89"/>
                </a:cxn>
                <a:cxn ang="0">
                  <a:pos x="357" y="89"/>
                </a:cxn>
                <a:cxn ang="0">
                  <a:pos x="357" y="57"/>
                </a:cxn>
                <a:cxn ang="0">
                  <a:pos x="366" y="40"/>
                </a:cxn>
                <a:cxn ang="0">
                  <a:pos x="342" y="32"/>
                </a:cxn>
                <a:cxn ang="0">
                  <a:pos x="325" y="49"/>
                </a:cxn>
                <a:cxn ang="0">
                  <a:pos x="292" y="57"/>
                </a:cxn>
                <a:cxn ang="0">
                  <a:pos x="268" y="49"/>
                </a:cxn>
              </a:cxnLst>
              <a:rect l="0" t="0" r="r" b="b"/>
              <a:pathLst>
                <a:path w="408" h="195">
                  <a:moveTo>
                    <a:pt x="268" y="49"/>
                  </a:moveTo>
                  <a:lnTo>
                    <a:pt x="220" y="24"/>
                  </a:lnTo>
                  <a:lnTo>
                    <a:pt x="205" y="32"/>
                  </a:lnTo>
                  <a:lnTo>
                    <a:pt x="195" y="32"/>
                  </a:lnTo>
                  <a:lnTo>
                    <a:pt x="180" y="9"/>
                  </a:lnTo>
                  <a:lnTo>
                    <a:pt x="146" y="0"/>
                  </a:lnTo>
                  <a:lnTo>
                    <a:pt x="130" y="9"/>
                  </a:lnTo>
                  <a:lnTo>
                    <a:pt x="130" y="24"/>
                  </a:lnTo>
                  <a:lnTo>
                    <a:pt x="130" y="40"/>
                  </a:lnTo>
                  <a:lnTo>
                    <a:pt x="97" y="40"/>
                  </a:lnTo>
                  <a:lnTo>
                    <a:pt x="81" y="32"/>
                  </a:lnTo>
                  <a:lnTo>
                    <a:pt x="49" y="24"/>
                  </a:lnTo>
                  <a:lnTo>
                    <a:pt x="9" y="49"/>
                  </a:lnTo>
                  <a:lnTo>
                    <a:pt x="0" y="57"/>
                  </a:lnTo>
                  <a:lnTo>
                    <a:pt x="16" y="81"/>
                  </a:lnTo>
                  <a:lnTo>
                    <a:pt x="34" y="81"/>
                  </a:lnTo>
                  <a:lnTo>
                    <a:pt x="41" y="97"/>
                  </a:lnTo>
                  <a:lnTo>
                    <a:pt x="41" y="130"/>
                  </a:lnTo>
                  <a:lnTo>
                    <a:pt x="90" y="146"/>
                  </a:lnTo>
                  <a:lnTo>
                    <a:pt x="115" y="171"/>
                  </a:lnTo>
                  <a:lnTo>
                    <a:pt x="162" y="171"/>
                  </a:lnTo>
                  <a:lnTo>
                    <a:pt x="186" y="186"/>
                  </a:lnTo>
                  <a:lnTo>
                    <a:pt x="220" y="194"/>
                  </a:lnTo>
                  <a:lnTo>
                    <a:pt x="252" y="177"/>
                  </a:lnTo>
                  <a:lnTo>
                    <a:pt x="285" y="177"/>
                  </a:lnTo>
                  <a:lnTo>
                    <a:pt x="308" y="152"/>
                  </a:lnTo>
                  <a:lnTo>
                    <a:pt x="302" y="146"/>
                  </a:lnTo>
                  <a:lnTo>
                    <a:pt x="317" y="130"/>
                  </a:lnTo>
                  <a:lnTo>
                    <a:pt x="333" y="137"/>
                  </a:lnTo>
                  <a:lnTo>
                    <a:pt x="357" y="121"/>
                  </a:lnTo>
                  <a:lnTo>
                    <a:pt x="373" y="105"/>
                  </a:lnTo>
                  <a:lnTo>
                    <a:pt x="407" y="105"/>
                  </a:lnTo>
                  <a:lnTo>
                    <a:pt x="397" y="89"/>
                  </a:lnTo>
                  <a:lnTo>
                    <a:pt x="389" y="81"/>
                  </a:lnTo>
                  <a:lnTo>
                    <a:pt x="373" y="89"/>
                  </a:lnTo>
                  <a:lnTo>
                    <a:pt x="357" y="89"/>
                  </a:lnTo>
                  <a:lnTo>
                    <a:pt x="357" y="57"/>
                  </a:lnTo>
                  <a:lnTo>
                    <a:pt x="366" y="40"/>
                  </a:lnTo>
                  <a:lnTo>
                    <a:pt x="342" y="32"/>
                  </a:lnTo>
                  <a:lnTo>
                    <a:pt x="325" y="49"/>
                  </a:lnTo>
                  <a:lnTo>
                    <a:pt x="292" y="57"/>
                  </a:lnTo>
                  <a:lnTo>
                    <a:pt x="268" y="4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1" name="Freeform 89"/>
            <p:cNvSpPr>
              <a:spLocks/>
            </p:cNvSpPr>
            <p:nvPr/>
          </p:nvSpPr>
          <p:spPr bwMode="auto">
            <a:xfrm>
              <a:off x="2990" y="1612"/>
              <a:ext cx="132" cy="246"/>
            </a:xfrm>
            <a:custGeom>
              <a:avLst/>
              <a:gdLst/>
              <a:ahLst/>
              <a:cxnLst>
                <a:cxn ang="0">
                  <a:pos x="106" y="40"/>
                </a:cxn>
                <a:cxn ang="0">
                  <a:pos x="106" y="65"/>
                </a:cxn>
                <a:cxn ang="0">
                  <a:pos x="124" y="81"/>
                </a:cxn>
                <a:cxn ang="0">
                  <a:pos x="115" y="105"/>
                </a:cxn>
                <a:cxn ang="0">
                  <a:pos x="124" y="145"/>
                </a:cxn>
                <a:cxn ang="0">
                  <a:pos x="115" y="170"/>
                </a:cxn>
                <a:cxn ang="0">
                  <a:pos x="131" y="195"/>
                </a:cxn>
                <a:cxn ang="0">
                  <a:pos x="124" y="210"/>
                </a:cxn>
                <a:cxn ang="0">
                  <a:pos x="140" y="227"/>
                </a:cxn>
                <a:cxn ang="0">
                  <a:pos x="140" y="235"/>
                </a:cxn>
                <a:cxn ang="0">
                  <a:pos x="115" y="276"/>
                </a:cxn>
                <a:cxn ang="0">
                  <a:pos x="91" y="292"/>
                </a:cxn>
                <a:cxn ang="0">
                  <a:pos x="83" y="292"/>
                </a:cxn>
                <a:cxn ang="0">
                  <a:pos x="41" y="307"/>
                </a:cxn>
                <a:cxn ang="0">
                  <a:pos x="9" y="292"/>
                </a:cxn>
                <a:cxn ang="0">
                  <a:pos x="18" y="267"/>
                </a:cxn>
                <a:cxn ang="0">
                  <a:pos x="9" y="242"/>
                </a:cxn>
                <a:cxn ang="0">
                  <a:pos x="18" y="227"/>
                </a:cxn>
                <a:cxn ang="0">
                  <a:pos x="49" y="177"/>
                </a:cxn>
                <a:cxn ang="0">
                  <a:pos x="59" y="170"/>
                </a:cxn>
                <a:cxn ang="0">
                  <a:pos x="59" y="153"/>
                </a:cxn>
                <a:cxn ang="0">
                  <a:pos x="49" y="145"/>
                </a:cxn>
                <a:cxn ang="0">
                  <a:pos x="41" y="145"/>
                </a:cxn>
                <a:cxn ang="0">
                  <a:pos x="34" y="71"/>
                </a:cxn>
                <a:cxn ang="0">
                  <a:pos x="0" y="40"/>
                </a:cxn>
                <a:cxn ang="0">
                  <a:pos x="9" y="31"/>
                </a:cxn>
                <a:cxn ang="0">
                  <a:pos x="25" y="49"/>
                </a:cxn>
                <a:cxn ang="0">
                  <a:pos x="59" y="49"/>
                </a:cxn>
                <a:cxn ang="0">
                  <a:pos x="66" y="40"/>
                </a:cxn>
                <a:cxn ang="0">
                  <a:pos x="74" y="8"/>
                </a:cxn>
                <a:cxn ang="0">
                  <a:pos x="91" y="0"/>
                </a:cxn>
                <a:cxn ang="0">
                  <a:pos x="115" y="16"/>
                </a:cxn>
                <a:cxn ang="0">
                  <a:pos x="106" y="40"/>
                </a:cxn>
              </a:cxnLst>
              <a:rect l="0" t="0" r="r" b="b"/>
              <a:pathLst>
                <a:path w="141" h="308">
                  <a:moveTo>
                    <a:pt x="106" y="40"/>
                  </a:moveTo>
                  <a:lnTo>
                    <a:pt x="106" y="65"/>
                  </a:lnTo>
                  <a:lnTo>
                    <a:pt x="124" y="81"/>
                  </a:lnTo>
                  <a:lnTo>
                    <a:pt x="115" y="105"/>
                  </a:lnTo>
                  <a:lnTo>
                    <a:pt x="124" y="145"/>
                  </a:lnTo>
                  <a:lnTo>
                    <a:pt x="115" y="170"/>
                  </a:lnTo>
                  <a:lnTo>
                    <a:pt x="131" y="195"/>
                  </a:lnTo>
                  <a:lnTo>
                    <a:pt x="124" y="210"/>
                  </a:lnTo>
                  <a:lnTo>
                    <a:pt x="140" y="227"/>
                  </a:lnTo>
                  <a:lnTo>
                    <a:pt x="140" y="235"/>
                  </a:lnTo>
                  <a:lnTo>
                    <a:pt x="115" y="276"/>
                  </a:lnTo>
                  <a:lnTo>
                    <a:pt x="91" y="292"/>
                  </a:lnTo>
                  <a:lnTo>
                    <a:pt x="83" y="292"/>
                  </a:lnTo>
                  <a:lnTo>
                    <a:pt x="41" y="307"/>
                  </a:lnTo>
                  <a:lnTo>
                    <a:pt x="9" y="292"/>
                  </a:lnTo>
                  <a:lnTo>
                    <a:pt x="18" y="267"/>
                  </a:lnTo>
                  <a:lnTo>
                    <a:pt x="9" y="242"/>
                  </a:lnTo>
                  <a:lnTo>
                    <a:pt x="18" y="227"/>
                  </a:lnTo>
                  <a:lnTo>
                    <a:pt x="49" y="177"/>
                  </a:lnTo>
                  <a:lnTo>
                    <a:pt x="59" y="170"/>
                  </a:lnTo>
                  <a:lnTo>
                    <a:pt x="59" y="153"/>
                  </a:lnTo>
                  <a:lnTo>
                    <a:pt x="49" y="145"/>
                  </a:lnTo>
                  <a:lnTo>
                    <a:pt x="41" y="145"/>
                  </a:lnTo>
                  <a:lnTo>
                    <a:pt x="34" y="71"/>
                  </a:lnTo>
                  <a:lnTo>
                    <a:pt x="0" y="40"/>
                  </a:lnTo>
                  <a:lnTo>
                    <a:pt x="9" y="31"/>
                  </a:lnTo>
                  <a:lnTo>
                    <a:pt x="25" y="49"/>
                  </a:lnTo>
                  <a:lnTo>
                    <a:pt x="59" y="49"/>
                  </a:lnTo>
                  <a:lnTo>
                    <a:pt x="66" y="40"/>
                  </a:lnTo>
                  <a:lnTo>
                    <a:pt x="74" y="8"/>
                  </a:lnTo>
                  <a:lnTo>
                    <a:pt x="91" y="0"/>
                  </a:lnTo>
                  <a:lnTo>
                    <a:pt x="115" y="16"/>
                  </a:lnTo>
                  <a:lnTo>
                    <a:pt x="106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2" name="Freeform 90"/>
            <p:cNvSpPr>
              <a:spLocks/>
            </p:cNvSpPr>
            <p:nvPr/>
          </p:nvSpPr>
          <p:spPr bwMode="auto">
            <a:xfrm>
              <a:off x="1330" y="2277"/>
              <a:ext cx="362" cy="201"/>
            </a:xfrm>
            <a:custGeom>
              <a:avLst/>
              <a:gdLst/>
              <a:ahLst/>
              <a:cxnLst>
                <a:cxn ang="0">
                  <a:pos x="243" y="114"/>
                </a:cxn>
                <a:cxn ang="0">
                  <a:pos x="251" y="155"/>
                </a:cxn>
                <a:cxn ang="0">
                  <a:pos x="268" y="196"/>
                </a:cxn>
                <a:cxn ang="0">
                  <a:pos x="317" y="196"/>
                </a:cxn>
                <a:cxn ang="0">
                  <a:pos x="323" y="196"/>
                </a:cxn>
                <a:cxn ang="0">
                  <a:pos x="341" y="162"/>
                </a:cxn>
                <a:cxn ang="0">
                  <a:pos x="373" y="155"/>
                </a:cxn>
                <a:cxn ang="0">
                  <a:pos x="373" y="196"/>
                </a:cxn>
                <a:cxn ang="0">
                  <a:pos x="364" y="196"/>
                </a:cxn>
                <a:cxn ang="0">
                  <a:pos x="332" y="203"/>
                </a:cxn>
                <a:cxn ang="0">
                  <a:pos x="341" y="227"/>
                </a:cxn>
                <a:cxn ang="0">
                  <a:pos x="317" y="251"/>
                </a:cxn>
                <a:cxn ang="0">
                  <a:pos x="276" y="227"/>
                </a:cxn>
                <a:cxn ang="0">
                  <a:pos x="243" y="227"/>
                </a:cxn>
                <a:cxn ang="0">
                  <a:pos x="195" y="203"/>
                </a:cxn>
                <a:cxn ang="0">
                  <a:pos x="155" y="186"/>
                </a:cxn>
                <a:cxn ang="0">
                  <a:pos x="155" y="162"/>
                </a:cxn>
                <a:cxn ang="0">
                  <a:pos x="114" y="106"/>
                </a:cxn>
                <a:cxn ang="0">
                  <a:pos x="96" y="90"/>
                </a:cxn>
                <a:cxn ang="0">
                  <a:pos x="81" y="65"/>
                </a:cxn>
                <a:cxn ang="0">
                  <a:pos x="64" y="49"/>
                </a:cxn>
                <a:cxn ang="0">
                  <a:pos x="40" y="18"/>
                </a:cxn>
                <a:cxn ang="0">
                  <a:pos x="32" y="34"/>
                </a:cxn>
                <a:cxn ang="0">
                  <a:pos x="81" y="122"/>
                </a:cxn>
                <a:cxn ang="0">
                  <a:pos x="96" y="131"/>
                </a:cxn>
                <a:cxn ang="0">
                  <a:pos x="81" y="131"/>
                </a:cxn>
                <a:cxn ang="0">
                  <a:pos x="64" y="106"/>
                </a:cxn>
                <a:cxn ang="0">
                  <a:pos x="32" y="81"/>
                </a:cxn>
                <a:cxn ang="0">
                  <a:pos x="32" y="74"/>
                </a:cxn>
                <a:cxn ang="0">
                  <a:pos x="16" y="41"/>
                </a:cxn>
                <a:cxn ang="0">
                  <a:pos x="24" y="0"/>
                </a:cxn>
                <a:cxn ang="0">
                  <a:pos x="137" y="9"/>
                </a:cxn>
                <a:cxn ang="0">
                  <a:pos x="155" y="41"/>
                </a:cxn>
                <a:cxn ang="0">
                  <a:pos x="179" y="49"/>
                </a:cxn>
                <a:cxn ang="0">
                  <a:pos x="195" y="41"/>
                </a:cxn>
                <a:cxn ang="0">
                  <a:pos x="251" y="97"/>
                </a:cxn>
              </a:cxnLst>
              <a:rect l="0" t="0" r="r" b="b"/>
              <a:pathLst>
                <a:path w="383" h="252">
                  <a:moveTo>
                    <a:pt x="251" y="97"/>
                  </a:moveTo>
                  <a:lnTo>
                    <a:pt x="243" y="114"/>
                  </a:lnTo>
                  <a:lnTo>
                    <a:pt x="243" y="146"/>
                  </a:lnTo>
                  <a:lnTo>
                    <a:pt x="251" y="155"/>
                  </a:lnTo>
                  <a:lnTo>
                    <a:pt x="251" y="162"/>
                  </a:lnTo>
                  <a:lnTo>
                    <a:pt x="268" y="196"/>
                  </a:lnTo>
                  <a:lnTo>
                    <a:pt x="292" y="203"/>
                  </a:lnTo>
                  <a:lnTo>
                    <a:pt x="317" y="196"/>
                  </a:lnTo>
                  <a:lnTo>
                    <a:pt x="332" y="196"/>
                  </a:lnTo>
                  <a:lnTo>
                    <a:pt x="323" y="196"/>
                  </a:lnTo>
                  <a:lnTo>
                    <a:pt x="332" y="186"/>
                  </a:lnTo>
                  <a:lnTo>
                    <a:pt x="341" y="162"/>
                  </a:lnTo>
                  <a:lnTo>
                    <a:pt x="348" y="162"/>
                  </a:lnTo>
                  <a:lnTo>
                    <a:pt x="373" y="155"/>
                  </a:lnTo>
                  <a:lnTo>
                    <a:pt x="382" y="162"/>
                  </a:lnTo>
                  <a:lnTo>
                    <a:pt x="373" y="196"/>
                  </a:lnTo>
                  <a:lnTo>
                    <a:pt x="373" y="203"/>
                  </a:lnTo>
                  <a:lnTo>
                    <a:pt x="364" y="196"/>
                  </a:lnTo>
                  <a:lnTo>
                    <a:pt x="357" y="203"/>
                  </a:lnTo>
                  <a:lnTo>
                    <a:pt x="332" y="203"/>
                  </a:lnTo>
                  <a:lnTo>
                    <a:pt x="323" y="211"/>
                  </a:lnTo>
                  <a:lnTo>
                    <a:pt x="341" y="227"/>
                  </a:lnTo>
                  <a:lnTo>
                    <a:pt x="323" y="227"/>
                  </a:lnTo>
                  <a:lnTo>
                    <a:pt x="317" y="251"/>
                  </a:lnTo>
                  <a:lnTo>
                    <a:pt x="292" y="227"/>
                  </a:lnTo>
                  <a:lnTo>
                    <a:pt x="276" y="227"/>
                  </a:lnTo>
                  <a:lnTo>
                    <a:pt x="268" y="236"/>
                  </a:lnTo>
                  <a:lnTo>
                    <a:pt x="243" y="227"/>
                  </a:lnTo>
                  <a:lnTo>
                    <a:pt x="202" y="211"/>
                  </a:lnTo>
                  <a:lnTo>
                    <a:pt x="195" y="203"/>
                  </a:lnTo>
                  <a:lnTo>
                    <a:pt x="171" y="203"/>
                  </a:lnTo>
                  <a:lnTo>
                    <a:pt x="155" y="186"/>
                  </a:lnTo>
                  <a:lnTo>
                    <a:pt x="146" y="171"/>
                  </a:lnTo>
                  <a:lnTo>
                    <a:pt x="155" y="162"/>
                  </a:lnTo>
                  <a:lnTo>
                    <a:pt x="146" y="146"/>
                  </a:lnTo>
                  <a:lnTo>
                    <a:pt x="114" y="106"/>
                  </a:lnTo>
                  <a:lnTo>
                    <a:pt x="96" y="97"/>
                  </a:lnTo>
                  <a:lnTo>
                    <a:pt x="96" y="90"/>
                  </a:lnTo>
                  <a:lnTo>
                    <a:pt x="81" y="74"/>
                  </a:lnTo>
                  <a:lnTo>
                    <a:pt x="81" y="65"/>
                  </a:lnTo>
                  <a:lnTo>
                    <a:pt x="72" y="65"/>
                  </a:lnTo>
                  <a:lnTo>
                    <a:pt x="64" y="49"/>
                  </a:lnTo>
                  <a:lnTo>
                    <a:pt x="49" y="18"/>
                  </a:lnTo>
                  <a:lnTo>
                    <a:pt x="40" y="18"/>
                  </a:lnTo>
                  <a:lnTo>
                    <a:pt x="24" y="9"/>
                  </a:lnTo>
                  <a:lnTo>
                    <a:pt x="32" y="34"/>
                  </a:lnTo>
                  <a:lnTo>
                    <a:pt x="72" y="90"/>
                  </a:lnTo>
                  <a:lnTo>
                    <a:pt x="81" y="122"/>
                  </a:lnTo>
                  <a:lnTo>
                    <a:pt x="89" y="122"/>
                  </a:lnTo>
                  <a:lnTo>
                    <a:pt x="96" y="131"/>
                  </a:lnTo>
                  <a:lnTo>
                    <a:pt x="89" y="139"/>
                  </a:lnTo>
                  <a:lnTo>
                    <a:pt x="81" y="131"/>
                  </a:lnTo>
                  <a:lnTo>
                    <a:pt x="56" y="114"/>
                  </a:lnTo>
                  <a:lnTo>
                    <a:pt x="64" y="106"/>
                  </a:lnTo>
                  <a:lnTo>
                    <a:pt x="56" y="90"/>
                  </a:lnTo>
                  <a:lnTo>
                    <a:pt x="32" y="81"/>
                  </a:lnTo>
                  <a:lnTo>
                    <a:pt x="24" y="65"/>
                  </a:lnTo>
                  <a:lnTo>
                    <a:pt x="32" y="74"/>
                  </a:lnTo>
                  <a:lnTo>
                    <a:pt x="40" y="57"/>
                  </a:lnTo>
                  <a:lnTo>
                    <a:pt x="16" y="4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72" y="18"/>
                  </a:lnTo>
                  <a:lnTo>
                    <a:pt x="137" y="9"/>
                  </a:lnTo>
                  <a:lnTo>
                    <a:pt x="155" y="25"/>
                  </a:lnTo>
                  <a:lnTo>
                    <a:pt x="155" y="41"/>
                  </a:lnTo>
                  <a:lnTo>
                    <a:pt x="171" y="49"/>
                  </a:lnTo>
                  <a:lnTo>
                    <a:pt x="179" y="49"/>
                  </a:lnTo>
                  <a:lnTo>
                    <a:pt x="186" y="41"/>
                  </a:lnTo>
                  <a:lnTo>
                    <a:pt x="195" y="41"/>
                  </a:lnTo>
                  <a:lnTo>
                    <a:pt x="226" y="90"/>
                  </a:lnTo>
                  <a:lnTo>
                    <a:pt x="251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3" name="Freeform 91"/>
            <p:cNvSpPr>
              <a:spLocks/>
            </p:cNvSpPr>
            <p:nvPr/>
          </p:nvSpPr>
          <p:spPr bwMode="auto">
            <a:xfrm>
              <a:off x="1667" y="2433"/>
              <a:ext cx="16" cy="2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6" y="31"/>
                </a:cxn>
                <a:cxn ang="0">
                  <a:pos x="16" y="0"/>
                </a:cxn>
                <a:cxn ang="0">
                  <a:pos x="0" y="7"/>
                </a:cxn>
                <a:cxn ang="0">
                  <a:pos x="0" y="31"/>
                </a:cxn>
              </a:cxnLst>
              <a:rect l="0" t="0" r="r" b="b"/>
              <a:pathLst>
                <a:path w="17" h="32">
                  <a:moveTo>
                    <a:pt x="0" y="31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0" y="7"/>
                  </a:lnTo>
                  <a:lnTo>
                    <a:pt x="0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4" name="Freeform 92"/>
            <p:cNvSpPr>
              <a:spLocks/>
            </p:cNvSpPr>
            <p:nvPr/>
          </p:nvSpPr>
          <p:spPr bwMode="auto">
            <a:xfrm>
              <a:off x="1629" y="2438"/>
              <a:ext cx="45" cy="48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47" y="33"/>
                </a:cxn>
                <a:cxn ang="0">
                  <a:pos x="31" y="48"/>
                </a:cxn>
                <a:cxn ang="0">
                  <a:pos x="24" y="58"/>
                </a:cxn>
                <a:cxn ang="0">
                  <a:pos x="0" y="48"/>
                </a:cxn>
                <a:cxn ang="0">
                  <a:pos x="6" y="24"/>
                </a:cxn>
                <a:cxn ang="0">
                  <a:pos x="24" y="24"/>
                </a:cxn>
                <a:cxn ang="0">
                  <a:pos x="6" y="8"/>
                </a:cxn>
                <a:cxn ang="0">
                  <a:pos x="15" y="0"/>
                </a:cxn>
                <a:cxn ang="0">
                  <a:pos x="40" y="0"/>
                </a:cxn>
                <a:cxn ang="0">
                  <a:pos x="40" y="24"/>
                </a:cxn>
              </a:cxnLst>
              <a:rect l="0" t="0" r="r" b="b"/>
              <a:pathLst>
                <a:path w="48" h="59">
                  <a:moveTo>
                    <a:pt x="40" y="24"/>
                  </a:moveTo>
                  <a:lnTo>
                    <a:pt x="47" y="33"/>
                  </a:lnTo>
                  <a:lnTo>
                    <a:pt x="31" y="48"/>
                  </a:lnTo>
                  <a:lnTo>
                    <a:pt x="24" y="58"/>
                  </a:lnTo>
                  <a:lnTo>
                    <a:pt x="0" y="48"/>
                  </a:lnTo>
                  <a:lnTo>
                    <a:pt x="6" y="24"/>
                  </a:lnTo>
                  <a:lnTo>
                    <a:pt x="24" y="24"/>
                  </a:lnTo>
                  <a:lnTo>
                    <a:pt x="6" y="8"/>
                  </a:lnTo>
                  <a:lnTo>
                    <a:pt x="15" y="0"/>
                  </a:lnTo>
                  <a:lnTo>
                    <a:pt x="40" y="0"/>
                  </a:lnTo>
                  <a:lnTo>
                    <a:pt x="4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5" name="Freeform 93"/>
            <p:cNvSpPr>
              <a:spLocks/>
            </p:cNvSpPr>
            <p:nvPr/>
          </p:nvSpPr>
          <p:spPr bwMode="auto">
            <a:xfrm>
              <a:off x="1658" y="2465"/>
              <a:ext cx="78" cy="2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9" y="0"/>
                </a:cxn>
                <a:cxn ang="0">
                  <a:pos x="81" y="7"/>
                </a:cxn>
                <a:cxn ang="0">
                  <a:pos x="65" y="15"/>
                </a:cxn>
                <a:cxn ang="0">
                  <a:pos x="34" y="32"/>
                </a:cxn>
                <a:cxn ang="0">
                  <a:pos x="25" y="32"/>
                </a:cxn>
                <a:cxn ang="0">
                  <a:pos x="25" y="25"/>
                </a:cxn>
                <a:cxn ang="0">
                  <a:pos x="0" y="15"/>
                </a:cxn>
                <a:cxn ang="0">
                  <a:pos x="16" y="0"/>
                </a:cxn>
              </a:cxnLst>
              <a:rect l="0" t="0" r="r" b="b"/>
              <a:pathLst>
                <a:path w="82" h="33">
                  <a:moveTo>
                    <a:pt x="16" y="0"/>
                  </a:moveTo>
                  <a:lnTo>
                    <a:pt x="59" y="0"/>
                  </a:lnTo>
                  <a:lnTo>
                    <a:pt x="81" y="7"/>
                  </a:lnTo>
                  <a:lnTo>
                    <a:pt x="65" y="15"/>
                  </a:lnTo>
                  <a:lnTo>
                    <a:pt x="34" y="32"/>
                  </a:lnTo>
                  <a:lnTo>
                    <a:pt x="25" y="32"/>
                  </a:lnTo>
                  <a:lnTo>
                    <a:pt x="25" y="25"/>
                  </a:lnTo>
                  <a:lnTo>
                    <a:pt x="0" y="15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6" name="Freeform 94"/>
            <p:cNvSpPr>
              <a:spLocks/>
            </p:cNvSpPr>
            <p:nvPr/>
          </p:nvSpPr>
          <p:spPr bwMode="auto">
            <a:xfrm>
              <a:off x="1652" y="2477"/>
              <a:ext cx="31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0"/>
                </a:cxn>
                <a:cxn ang="0">
                  <a:pos x="7" y="17"/>
                </a:cxn>
                <a:cxn ang="0">
                  <a:pos x="32" y="17"/>
                </a:cxn>
                <a:cxn ang="0">
                  <a:pos x="32" y="10"/>
                </a:cxn>
                <a:cxn ang="0">
                  <a:pos x="7" y="0"/>
                </a:cxn>
              </a:cxnLst>
              <a:rect l="0" t="0" r="r" b="b"/>
              <a:pathLst>
                <a:path w="33" h="18">
                  <a:moveTo>
                    <a:pt x="7" y="0"/>
                  </a:moveTo>
                  <a:lnTo>
                    <a:pt x="0" y="10"/>
                  </a:lnTo>
                  <a:lnTo>
                    <a:pt x="7" y="17"/>
                  </a:lnTo>
                  <a:lnTo>
                    <a:pt x="32" y="17"/>
                  </a:lnTo>
                  <a:lnTo>
                    <a:pt x="32" y="10"/>
                  </a:lnTo>
                  <a:lnTo>
                    <a:pt x="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7" name="Freeform 95"/>
            <p:cNvSpPr>
              <a:spLocks/>
            </p:cNvSpPr>
            <p:nvPr/>
          </p:nvSpPr>
          <p:spPr bwMode="auto">
            <a:xfrm>
              <a:off x="1691" y="2470"/>
              <a:ext cx="45" cy="4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8"/>
                </a:cxn>
                <a:cxn ang="0">
                  <a:pos x="40" y="50"/>
                </a:cxn>
                <a:cxn ang="0">
                  <a:pos x="47" y="58"/>
                </a:cxn>
                <a:cxn ang="0">
                  <a:pos x="40" y="58"/>
                </a:cxn>
                <a:cxn ang="0">
                  <a:pos x="15" y="50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31" y="8"/>
                </a:cxn>
                <a:cxn ang="0">
                  <a:pos x="47" y="0"/>
                </a:cxn>
              </a:cxnLst>
              <a:rect l="0" t="0" r="r" b="b"/>
              <a:pathLst>
                <a:path w="48" h="59">
                  <a:moveTo>
                    <a:pt x="47" y="0"/>
                  </a:moveTo>
                  <a:lnTo>
                    <a:pt x="47" y="8"/>
                  </a:lnTo>
                  <a:lnTo>
                    <a:pt x="40" y="50"/>
                  </a:lnTo>
                  <a:lnTo>
                    <a:pt x="47" y="58"/>
                  </a:lnTo>
                  <a:lnTo>
                    <a:pt x="40" y="58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31" y="8"/>
                  </a:lnTo>
                  <a:lnTo>
                    <a:pt x="4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8" name="Freeform 96"/>
            <p:cNvSpPr>
              <a:spLocks/>
            </p:cNvSpPr>
            <p:nvPr/>
          </p:nvSpPr>
          <p:spPr bwMode="auto">
            <a:xfrm>
              <a:off x="1705" y="2510"/>
              <a:ext cx="39" cy="33"/>
            </a:xfrm>
            <a:custGeom>
              <a:avLst/>
              <a:gdLst/>
              <a:ahLst/>
              <a:cxnLst>
                <a:cxn ang="0">
                  <a:pos x="41" y="40"/>
                </a:cxn>
                <a:cxn ang="0">
                  <a:pos x="41" y="24"/>
                </a:cxn>
                <a:cxn ang="0">
                  <a:pos x="32" y="15"/>
                </a:cxn>
                <a:cxn ang="0">
                  <a:pos x="32" y="8"/>
                </a:cxn>
                <a:cxn ang="0">
                  <a:pos x="25" y="8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24"/>
                </a:cxn>
                <a:cxn ang="0">
                  <a:pos x="16" y="15"/>
                </a:cxn>
                <a:cxn ang="0">
                  <a:pos x="25" y="31"/>
                </a:cxn>
                <a:cxn ang="0">
                  <a:pos x="41" y="40"/>
                </a:cxn>
              </a:cxnLst>
              <a:rect l="0" t="0" r="r" b="b"/>
              <a:pathLst>
                <a:path w="42" h="41">
                  <a:moveTo>
                    <a:pt x="41" y="40"/>
                  </a:moveTo>
                  <a:lnTo>
                    <a:pt x="41" y="24"/>
                  </a:lnTo>
                  <a:lnTo>
                    <a:pt x="32" y="15"/>
                  </a:lnTo>
                  <a:lnTo>
                    <a:pt x="32" y="8"/>
                  </a:lnTo>
                  <a:lnTo>
                    <a:pt x="25" y="8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24"/>
                  </a:lnTo>
                  <a:lnTo>
                    <a:pt x="16" y="15"/>
                  </a:lnTo>
                  <a:lnTo>
                    <a:pt x="25" y="31"/>
                  </a:lnTo>
                  <a:lnTo>
                    <a:pt x="41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9" name="Freeform 97"/>
            <p:cNvSpPr>
              <a:spLocks/>
            </p:cNvSpPr>
            <p:nvPr/>
          </p:nvSpPr>
          <p:spPr bwMode="auto">
            <a:xfrm>
              <a:off x="1744" y="2529"/>
              <a:ext cx="39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32" y="25"/>
                </a:cxn>
                <a:cxn ang="0">
                  <a:pos x="24" y="16"/>
                </a:cxn>
                <a:cxn ang="0">
                  <a:pos x="41" y="7"/>
                </a:cxn>
                <a:cxn ang="0">
                  <a:pos x="32" y="0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2" h="32">
                  <a:moveTo>
                    <a:pt x="0" y="16"/>
                  </a:moveTo>
                  <a:lnTo>
                    <a:pt x="24" y="25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24" y="16"/>
                  </a:lnTo>
                  <a:lnTo>
                    <a:pt x="41" y="7"/>
                  </a:lnTo>
                  <a:lnTo>
                    <a:pt x="32" y="0"/>
                  </a:lnTo>
                  <a:lnTo>
                    <a:pt x="16" y="7"/>
                  </a:lnTo>
                  <a:lnTo>
                    <a:pt x="9" y="7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0" name="Freeform 98"/>
            <p:cNvSpPr>
              <a:spLocks/>
            </p:cNvSpPr>
            <p:nvPr/>
          </p:nvSpPr>
          <p:spPr bwMode="auto">
            <a:xfrm>
              <a:off x="1782" y="2529"/>
              <a:ext cx="30" cy="26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31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15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7"/>
                </a:cxn>
              </a:cxnLst>
              <a:rect l="0" t="0" r="r" b="b"/>
              <a:pathLst>
                <a:path w="32" h="32">
                  <a:moveTo>
                    <a:pt x="24" y="7"/>
                  </a:moveTo>
                  <a:lnTo>
                    <a:pt x="31" y="16"/>
                  </a:lnTo>
                  <a:lnTo>
                    <a:pt x="24" y="25"/>
                  </a:lnTo>
                  <a:lnTo>
                    <a:pt x="24" y="31"/>
                  </a:lnTo>
                  <a:lnTo>
                    <a:pt x="15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1" name="Freeform 99"/>
            <p:cNvSpPr>
              <a:spLocks/>
            </p:cNvSpPr>
            <p:nvPr/>
          </p:nvSpPr>
          <p:spPr bwMode="auto">
            <a:xfrm>
              <a:off x="1782" y="2529"/>
              <a:ext cx="30" cy="26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31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15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7"/>
                </a:cxn>
              </a:cxnLst>
              <a:rect l="0" t="0" r="r" b="b"/>
              <a:pathLst>
                <a:path w="32" h="32">
                  <a:moveTo>
                    <a:pt x="24" y="7"/>
                  </a:moveTo>
                  <a:lnTo>
                    <a:pt x="31" y="16"/>
                  </a:lnTo>
                  <a:lnTo>
                    <a:pt x="24" y="25"/>
                  </a:lnTo>
                  <a:lnTo>
                    <a:pt x="24" y="31"/>
                  </a:lnTo>
                  <a:lnTo>
                    <a:pt x="15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2" name="Freeform 100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3" name="Freeform 101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4" name="Freeform 102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5" name="Freeform 103"/>
            <p:cNvSpPr>
              <a:spLocks/>
            </p:cNvSpPr>
            <p:nvPr/>
          </p:nvSpPr>
          <p:spPr bwMode="auto">
            <a:xfrm>
              <a:off x="1872" y="2420"/>
              <a:ext cx="48" cy="2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34" y="6"/>
                </a:cxn>
                <a:cxn ang="0">
                  <a:pos x="49" y="16"/>
                </a:cxn>
                <a:cxn ang="0">
                  <a:pos x="41" y="23"/>
                </a:cxn>
                <a:cxn ang="0">
                  <a:pos x="41" y="16"/>
                </a:cxn>
                <a:cxn ang="0">
                  <a:pos x="18" y="23"/>
                </a:cxn>
                <a:cxn ang="0">
                  <a:pos x="18" y="16"/>
                </a:cxn>
                <a:cxn ang="0">
                  <a:pos x="9" y="23"/>
                </a:cxn>
                <a:cxn ang="0">
                  <a:pos x="9" y="31"/>
                </a:cxn>
                <a:cxn ang="0">
                  <a:pos x="0" y="23"/>
                </a:cxn>
              </a:cxnLst>
              <a:rect l="0" t="0" r="r" b="b"/>
              <a:pathLst>
                <a:path w="50" h="32">
                  <a:moveTo>
                    <a:pt x="0" y="2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49" y="16"/>
                  </a:lnTo>
                  <a:lnTo>
                    <a:pt x="41" y="23"/>
                  </a:lnTo>
                  <a:lnTo>
                    <a:pt x="41" y="16"/>
                  </a:lnTo>
                  <a:lnTo>
                    <a:pt x="18" y="23"/>
                  </a:lnTo>
                  <a:lnTo>
                    <a:pt x="18" y="16"/>
                  </a:lnTo>
                  <a:lnTo>
                    <a:pt x="9" y="23"/>
                  </a:lnTo>
                  <a:lnTo>
                    <a:pt x="9" y="31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6" name="Freeform 104"/>
            <p:cNvSpPr>
              <a:spLocks/>
            </p:cNvSpPr>
            <p:nvPr/>
          </p:nvSpPr>
          <p:spPr bwMode="auto">
            <a:xfrm>
              <a:off x="1843" y="2420"/>
              <a:ext cx="31" cy="19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0"/>
                </a:cxn>
                <a:cxn ang="0">
                  <a:pos x="15" y="0"/>
                </a:cxn>
                <a:cxn ang="0">
                  <a:pos x="24" y="16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31" y="23"/>
                </a:cxn>
              </a:cxnLst>
              <a:rect l="0" t="0" r="r" b="b"/>
              <a:pathLst>
                <a:path w="32" h="24">
                  <a:moveTo>
                    <a:pt x="31" y="23"/>
                  </a:moveTo>
                  <a:lnTo>
                    <a:pt x="31" y="0"/>
                  </a:lnTo>
                  <a:lnTo>
                    <a:pt x="15" y="0"/>
                  </a:lnTo>
                  <a:lnTo>
                    <a:pt x="24" y="16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31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7" name="Freeform 105"/>
            <p:cNvSpPr>
              <a:spLocks/>
            </p:cNvSpPr>
            <p:nvPr/>
          </p:nvSpPr>
          <p:spPr bwMode="auto">
            <a:xfrm>
              <a:off x="1789" y="2496"/>
              <a:ext cx="139" cy="170"/>
            </a:xfrm>
            <a:custGeom>
              <a:avLst/>
              <a:gdLst/>
              <a:ahLst/>
              <a:cxnLst>
                <a:cxn ang="0">
                  <a:pos x="112" y="211"/>
                </a:cxn>
                <a:cxn ang="0">
                  <a:pos x="122" y="178"/>
                </a:cxn>
                <a:cxn ang="0">
                  <a:pos x="112" y="154"/>
                </a:cxn>
                <a:cxn ang="0">
                  <a:pos x="122" y="154"/>
                </a:cxn>
                <a:cxn ang="0">
                  <a:pos x="112" y="146"/>
                </a:cxn>
                <a:cxn ang="0">
                  <a:pos x="112" y="137"/>
                </a:cxn>
                <a:cxn ang="0">
                  <a:pos x="146" y="137"/>
                </a:cxn>
                <a:cxn ang="0">
                  <a:pos x="146" y="122"/>
                </a:cxn>
                <a:cxn ang="0">
                  <a:pos x="137" y="106"/>
                </a:cxn>
                <a:cxn ang="0">
                  <a:pos x="146" y="81"/>
                </a:cxn>
                <a:cxn ang="0">
                  <a:pos x="122" y="81"/>
                </a:cxn>
                <a:cxn ang="0">
                  <a:pos x="112" y="72"/>
                </a:cxn>
                <a:cxn ang="0">
                  <a:pos x="88" y="72"/>
                </a:cxn>
                <a:cxn ang="0">
                  <a:pos x="81" y="66"/>
                </a:cxn>
                <a:cxn ang="0">
                  <a:pos x="81" y="57"/>
                </a:cxn>
                <a:cxn ang="0">
                  <a:pos x="72" y="41"/>
                </a:cxn>
                <a:cxn ang="0">
                  <a:pos x="81" y="25"/>
                </a:cxn>
                <a:cxn ang="0">
                  <a:pos x="88" y="17"/>
                </a:cxn>
                <a:cxn ang="0">
                  <a:pos x="97" y="7"/>
                </a:cxn>
                <a:cxn ang="0">
                  <a:pos x="88" y="0"/>
                </a:cxn>
                <a:cxn ang="0">
                  <a:pos x="72" y="17"/>
                </a:cxn>
                <a:cxn ang="0">
                  <a:pos x="48" y="25"/>
                </a:cxn>
                <a:cxn ang="0">
                  <a:pos x="40" y="41"/>
                </a:cxn>
                <a:cxn ang="0">
                  <a:pos x="23" y="48"/>
                </a:cxn>
                <a:cxn ang="0">
                  <a:pos x="23" y="66"/>
                </a:cxn>
                <a:cxn ang="0">
                  <a:pos x="16" y="48"/>
                </a:cxn>
                <a:cxn ang="0">
                  <a:pos x="23" y="57"/>
                </a:cxn>
                <a:cxn ang="0">
                  <a:pos x="16" y="66"/>
                </a:cxn>
                <a:cxn ang="0">
                  <a:pos x="16" y="72"/>
                </a:cxn>
                <a:cxn ang="0">
                  <a:pos x="16" y="81"/>
                </a:cxn>
                <a:cxn ang="0">
                  <a:pos x="16" y="113"/>
                </a:cxn>
                <a:cxn ang="0">
                  <a:pos x="23" y="113"/>
                </a:cxn>
                <a:cxn ang="0">
                  <a:pos x="16" y="131"/>
                </a:cxn>
                <a:cxn ang="0">
                  <a:pos x="7" y="131"/>
                </a:cxn>
                <a:cxn ang="0">
                  <a:pos x="7" y="13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23" y="162"/>
                </a:cxn>
                <a:cxn ang="0">
                  <a:pos x="40" y="154"/>
                </a:cxn>
                <a:cxn ang="0">
                  <a:pos x="48" y="162"/>
                </a:cxn>
                <a:cxn ang="0">
                  <a:pos x="63" y="178"/>
                </a:cxn>
                <a:cxn ang="0">
                  <a:pos x="72" y="194"/>
                </a:cxn>
                <a:cxn ang="0">
                  <a:pos x="106" y="187"/>
                </a:cxn>
                <a:cxn ang="0">
                  <a:pos x="112" y="194"/>
                </a:cxn>
                <a:cxn ang="0">
                  <a:pos x="112" y="203"/>
                </a:cxn>
                <a:cxn ang="0">
                  <a:pos x="106" y="203"/>
                </a:cxn>
                <a:cxn ang="0">
                  <a:pos x="112" y="211"/>
                </a:cxn>
              </a:cxnLst>
              <a:rect l="0" t="0" r="r" b="b"/>
              <a:pathLst>
                <a:path w="147" h="212">
                  <a:moveTo>
                    <a:pt x="112" y="211"/>
                  </a:moveTo>
                  <a:lnTo>
                    <a:pt x="122" y="178"/>
                  </a:lnTo>
                  <a:lnTo>
                    <a:pt x="112" y="154"/>
                  </a:lnTo>
                  <a:lnTo>
                    <a:pt x="122" y="154"/>
                  </a:lnTo>
                  <a:lnTo>
                    <a:pt x="112" y="146"/>
                  </a:lnTo>
                  <a:lnTo>
                    <a:pt x="112" y="137"/>
                  </a:lnTo>
                  <a:lnTo>
                    <a:pt x="146" y="137"/>
                  </a:lnTo>
                  <a:lnTo>
                    <a:pt x="146" y="122"/>
                  </a:lnTo>
                  <a:lnTo>
                    <a:pt x="137" y="106"/>
                  </a:lnTo>
                  <a:lnTo>
                    <a:pt x="146" y="81"/>
                  </a:lnTo>
                  <a:lnTo>
                    <a:pt x="122" y="81"/>
                  </a:lnTo>
                  <a:lnTo>
                    <a:pt x="112" y="72"/>
                  </a:lnTo>
                  <a:lnTo>
                    <a:pt x="88" y="72"/>
                  </a:lnTo>
                  <a:lnTo>
                    <a:pt x="81" y="66"/>
                  </a:lnTo>
                  <a:lnTo>
                    <a:pt x="81" y="57"/>
                  </a:lnTo>
                  <a:lnTo>
                    <a:pt x="72" y="41"/>
                  </a:lnTo>
                  <a:lnTo>
                    <a:pt x="81" y="25"/>
                  </a:lnTo>
                  <a:lnTo>
                    <a:pt x="88" y="17"/>
                  </a:lnTo>
                  <a:lnTo>
                    <a:pt x="97" y="7"/>
                  </a:lnTo>
                  <a:lnTo>
                    <a:pt x="88" y="0"/>
                  </a:lnTo>
                  <a:lnTo>
                    <a:pt x="72" y="17"/>
                  </a:lnTo>
                  <a:lnTo>
                    <a:pt x="48" y="25"/>
                  </a:lnTo>
                  <a:lnTo>
                    <a:pt x="40" y="41"/>
                  </a:lnTo>
                  <a:lnTo>
                    <a:pt x="23" y="48"/>
                  </a:lnTo>
                  <a:lnTo>
                    <a:pt x="23" y="66"/>
                  </a:lnTo>
                  <a:lnTo>
                    <a:pt x="16" y="48"/>
                  </a:lnTo>
                  <a:lnTo>
                    <a:pt x="23" y="57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6" y="81"/>
                  </a:lnTo>
                  <a:lnTo>
                    <a:pt x="16" y="113"/>
                  </a:lnTo>
                  <a:lnTo>
                    <a:pt x="23" y="113"/>
                  </a:lnTo>
                  <a:lnTo>
                    <a:pt x="16" y="131"/>
                  </a:lnTo>
                  <a:lnTo>
                    <a:pt x="7" y="131"/>
                  </a:lnTo>
                  <a:lnTo>
                    <a:pt x="7" y="137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23" y="162"/>
                  </a:lnTo>
                  <a:lnTo>
                    <a:pt x="40" y="154"/>
                  </a:lnTo>
                  <a:lnTo>
                    <a:pt x="48" y="162"/>
                  </a:lnTo>
                  <a:lnTo>
                    <a:pt x="63" y="178"/>
                  </a:lnTo>
                  <a:lnTo>
                    <a:pt x="72" y="194"/>
                  </a:lnTo>
                  <a:lnTo>
                    <a:pt x="106" y="187"/>
                  </a:lnTo>
                  <a:lnTo>
                    <a:pt x="112" y="194"/>
                  </a:lnTo>
                  <a:lnTo>
                    <a:pt x="112" y="203"/>
                  </a:lnTo>
                  <a:lnTo>
                    <a:pt x="106" y="203"/>
                  </a:lnTo>
                  <a:lnTo>
                    <a:pt x="112" y="21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8" name="Freeform 106"/>
            <p:cNvSpPr>
              <a:spLocks/>
            </p:cNvSpPr>
            <p:nvPr/>
          </p:nvSpPr>
          <p:spPr bwMode="auto">
            <a:xfrm>
              <a:off x="1766" y="2613"/>
              <a:ext cx="70" cy="66"/>
            </a:xfrm>
            <a:custGeom>
              <a:avLst/>
              <a:gdLst/>
              <a:ahLst/>
              <a:cxnLst>
                <a:cxn ang="0">
                  <a:pos x="73" y="16"/>
                </a:cxn>
                <a:cxn ang="0">
                  <a:pos x="65" y="8"/>
                </a:cxn>
                <a:cxn ang="0">
                  <a:pos x="48" y="16"/>
                </a:cxn>
                <a:cxn ang="0">
                  <a:pos x="25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8" y="57"/>
                </a:cxn>
                <a:cxn ang="0">
                  <a:pos x="8" y="48"/>
                </a:cxn>
                <a:cxn ang="0">
                  <a:pos x="17" y="48"/>
                </a:cxn>
                <a:cxn ang="0">
                  <a:pos x="8" y="57"/>
                </a:cxn>
                <a:cxn ang="0">
                  <a:pos x="0" y="73"/>
                </a:cxn>
                <a:cxn ang="0">
                  <a:pos x="17" y="81"/>
                </a:cxn>
                <a:cxn ang="0">
                  <a:pos x="41" y="57"/>
                </a:cxn>
                <a:cxn ang="0">
                  <a:pos x="57" y="48"/>
                </a:cxn>
                <a:cxn ang="0">
                  <a:pos x="65" y="41"/>
                </a:cxn>
                <a:cxn ang="0">
                  <a:pos x="73" y="25"/>
                </a:cxn>
                <a:cxn ang="0">
                  <a:pos x="65" y="16"/>
                </a:cxn>
                <a:cxn ang="0">
                  <a:pos x="73" y="16"/>
                </a:cxn>
              </a:cxnLst>
              <a:rect l="0" t="0" r="r" b="b"/>
              <a:pathLst>
                <a:path w="74" h="82">
                  <a:moveTo>
                    <a:pt x="73" y="16"/>
                  </a:moveTo>
                  <a:lnTo>
                    <a:pt x="65" y="8"/>
                  </a:lnTo>
                  <a:lnTo>
                    <a:pt x="48" y="16"/>
                  </a:lnTo>
                  <a:lnTo>
                    <a:pt x="25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57"/>
                  </a:lnTo>
                  <a:lnTo>
                    <a:pt x="8" y="48"/>
                  </a:lnTo>
                  <a:lnTo>
                    <a:pt x="17" y="48"/>
                  </a:lnTo>
                  <a:lnTo>
                    <a:pt x="8" y="57"/>
                  </a:lnTo>
                  <a:lnTo>
                    <a:pt x="0" y="73"/>
                  </a:lnTo>
                  <a:lnTo>
                    <a:pt x="17" y="81"/>
                  </a:lnTo>
                  <a:lnTo>
                    <a:pt x="41" y="57"/>
                  </a:lnTo>
                  <a:lnTo>
                    <a:pt x="57" y="48"/>
                  </a:lnTo>
                  <a:lnTo>
                    <a:pt x="65" y="41"/>
                  </a:lnTo>
                  <a:lnTo>
                    <a:pt x="73" y="25"/>
                  </a:lnTo>
                  <a:lnTo>
                    <a:pt x="65" y="16"/>
                  </a:lnTo>
                  <a:lnTo>
                    <a:pt x="73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9" name="Freeform 107"/>
            <p:cNvSpPr>
              <a:spLocks/>
            </p:cNvSpPr>
            <p:nvPr/>
          </p:nvSpPr>
          <p:spPr bwMode="auto">
            <a:xfrm>
              <a:off x="1759" y="2626"/>
              <a:ext cx="154" cy="187"/>
            </a:xfrm>
            <a:custGeom>
              <a:avLst/>
              <a:gdLst/>
              <a:ahLst/>
              <a:cxnLst>
                <a:cxn ang="0">
                  <a:pos x="155" y="137"/>
                </a:cxn>
                <a:cxn ang="0">
                  <a:pos x="139" y="137"/>
                </a:cxn>
                <a:cxn ang="0">
                  <a:pos x="139" y="122"/>
                </a:cxn>
                <a:cxn ang="0">
                  <a:pos x="121" y="131"/>
                </a:cxn>
                <a:cxn ang="0">
                  <a:pos x="105" y="122"/>
                </a:cxn>
                <a:cxn ang="0">
                  <a:pos x="96" y="97"/>
                </a:cxn>
                <a:cxn ang="0">
                  <a:pos x="114" y="65"/>
                </a:cxn>
                <a:cxn ang="0">
                  <a:pos x="145" y="49"/>
                </a:cxn>
                <a:cxn ang="0">
                  <a:pos x="139" y="41"/>
                </a:cxn>
                <a:cxn ang="0">
                  <a:pos x="145" y="41"/>
                </a:cxn>
                <a:cxn ang="0">
                  <a:pos x="145" y="32"/>
                </a:cxn>
                <a:cxn ang="0">
                  <a:pos x="139" y="25"/>
                </a:cxn>
                <a:cxn ang="0">
                  <a:pos x="105" y="32"/>
                </a:cxn>
                <a:cxn ang="0">
                  <a:pos x="96" y="16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81" y="9"/>
                </a:cxn>
                <a:cxn ang="0">
                  <a:pos x="73" y="25"/>
                </a:cxn>
                <a:cxn ang="0">
                  <a:pos x="65" y="32"/>
                </a:cxn>
                <a:cxn ang="0">
                  <a:pos x="49" y="41"/>
                </a:cxn>
                <a:cxn ang="0">
                  <a:pos x="25" y="65"/>
                </a:cxn>
                <a:cxn ang="0">
                  <a:pos x="8" y="57"/>
                </a:cxn>
                <a:cxn ang="0">
                  <a:pos x="16" y="41"/>
                </a:cxn>
                <a:cxn ang="0">
                  <a:pos x="0" y="57"/>
                </a:cxn>
                <a:cxn ang="0">
                  <a:pos x="8" y="72"/>
                </a:cxn>
                <a:cxn ang="0">
                  <a:pos x="0" y="72"/>
                </a:cxn>
                <a:cxn ang="0">
                  <a:pos x="16" y="89"/>
                </a:cxn>
                <a:cxn ang="0">
                  <a:pos x="33" y="106"/>
                </a:cxn>
                <a:cxn ang="0">
                  <a:pos x="73" y="186"/>
                </a:cxn>
                <a:cxn ang="0">
                  <a:pos x="139" y="234"/>
                </a:cxn>
                <a:cxn ang="0">
                  <a:pos x="155" y="227"/>
                </a:cxn>
                <a:cxn ang="0">
                  <a:pos x="162" y="211"/>
                </a:cxn>
                <a:cxn ang="0">
                  <a:pos x="155" y="203"/>
                </a:cxn>
                <a:cxn ang="0">
                  <a:pos x="162" y="154"/>
                </a:cxn>
                <a:cxn ang="0">
                  <a:pos x="155" y="137"/>
                </a:cxn>
              </a:cxnLst>
              <a:rect l="0" t="0" r="r" b="b"/>
              <a:pathLst>
                <a:path w="163" h="235">
                  <a:moveTo>
                    <a:pt x="155" y="137"/>
                  </a:moveTo>
                  <a:lnTo>
                    <a:pt x="139" y="137"/>
                  </a:lnTo>
                  <a:lnTo>
                    <a:pt x="139" y="122"/>
                  </a:lnTo>
                  <a:lnTo>
                    <a:pt x="121" y="131"/>
                  </a:lnTo>
                  <a:lnTo>
                    <a:pt x="105" y="122"/>
                  </a:lnTo>
                  <a:lnTo>
                    <a:pt x="96" y="97"/>
                  </a:lnTo>
                  <a:lnTo>
                    <a:pt x="114" y="65"/>
                  </a:lnTo>
                  <a:lnTo>
                    <a:pt x="145" y="49"/>
                  </a:lnTo>
                  <a:lnTo>
                    <a:pt x="139" y="41"/>
                  </a:lnTo>
                  <a:lnTo>
                    <a:pt x="145" y="41"/>
                  </a:lnTo>
                  <a:lnTo>
                    <a:pt x="145" y="32"/>
                  </a:lnTo>
                  <a:lnTo>
                    <a:pt x="139" y="25"/>
                  </a:lnTo>
                  <a:lnTo>
                    <a:pt x="105" y="32"/>
                  </a:lnTo>
                  <a:lnTo>
                    <a:pt x="96" y="16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81" y="9"/>
                  </a:lnTo>
                  <a:lnTo>
                    <a:pt x="73" y="25"/>
                  </a:lnTo>
                  <a:lnTo>
                    <a:pt x="65" y="32"/>
                  </a:lnTo>
                  <a:lnTo>
                    <a:pt x="49" y="41"/>
                  </a:lnTo>
                  <a:lnTo>
                    <a:pt x="25" y="65"/>
                  </a:lnTo>
                  <a:lnTo>
                    <a:pt x="8" y="57"/>
                  </a:lnTo>
                  <a:lnTo>
                    <a:pt x="16" y="41"/>
                  </a:lnTo>
                  <a:lnTo>
                    <a:pt x="0" y="57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16" y="89"/>
                  </a:lnTo>
                  <a:lnTo>
                    <a:pt x="33" y="106"/>
                  </a:lnTo>
                  <a:lnTo>
                    <a:pt x="73" y="186"/>
                  </a:lnTo>
                  <a:lnTo>
                    <a:pt x="139" y="234"/>
                  </a:lnTo>
                  <a:lnTo>
                    <a:pt x="155" y="227"/>
                  </a:lnTo>
                  <a:lnTo>
                    <a:pt x="162" y="211"/>
                  </a:lnTo>
                  <a:lnTo>
                    <a:pt x="155" y="203"/>
                  </a:lnTo>
                  <a:lnTo>
                    <a:pt x="162" y="154"/>
                  </a:lnTo>
                  <a:lnTo>
                    <a:pt x="155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0" name="Freeform 108"/>
            <p:cNvSpPr>
              <a:spLocks/>
            </p:cNvSpPr>
            <p:nvPr/>
          </p:nvSpPr>
          <p:spPr bwMode="auto">
            <a:xfrm>
              <a:off x="1905" y="2723"/>
              <a:ext cx="139" cy="142"/>
            </a:xfrm>
            <a:custGeom>
              <a:avLst/>
              <a:gdLst/>
              <a:ahLst/>
              <a:cxnLst>
                <a:cxn ang="0">
                  <a:pos x="146" y="137"/>
                </a:cxn>
                <a:cxn ang="0">
                  <a:pos x="146" y="112"/>
                </a:cxn>
                <a:cxn ang="0">
                  <a:pos x="137" y="96"/>
                </a:cxn>
                <a:cxn ang="0">
                  <a:pos x="137" y="89"/>
                </a:cxn>
                <a:cxn ang="0">
                  <a:pos x="121" y="89"/>
                </a:cxn>
                <a:cxn ang="0">
                  <a:pos x="112" y="72"/>
                </a:cxn>
                <a:cxn ang="0">
                  <a:pos x="112" y="64"/>
                </a:cxn>
                <a:cxn ang="0">
                  <a:pos x="105" y="49"/>
                </a:cxn>
                <a:cxn ang="0">
                  <a:pos x="56" y="32"/>
                </a:cxn>
                <a:cxn ang="0">
                  <a:pos x="49" y="24"/>
                </a:cxn>
                <a:cxn ang="0">
                  <a:pos x="49" y="0"/>
                </a:cxn>
                <a:cxn ang="0">
                  <a:pos x="32" y="0"/>
                </a:cxn>
                <a:cxn ang="0">
                  <a:pos x="15" y="15"/>
                </a:cxn>
                <a:cxn ang="0">
                  <a:pos x="0" y="15"/>
                </a:cxn>
                <a:cxn ang="0">
                  <a:pos x="7" y="32"/>
                </a:cxn>
                <a:cxn ang="0">
                  <a:pos x="0" y="81"/>
                </a:cxn>
                <a:cxn ang="0">
                  <a:pos x="7" y="89"/>
                </a:cxn>
                <a:cxn ang="0">
                  <a:pos x="0" y="105"/>
                </a:cxn>
                <a:cxn ang="0">
                  <a:pos x="7" y="129"/>
                </a:cxn>
                <a:cxn ang="0">
                  <a:pos x="7" y="137"/>
                </a:cxn>
                <a:cxn ang="0">
                  <a:pos x="15" y="177"/>
                </a:cxn>
                <a:cxn ang="0">
                  <a:pos x="24" y="177"/>
                </a:cxn>
                <a:cxn ang="0">
                  <a:pos x="40" y="161"/>
                </a:cxn>
                <a:cxn ang="0">
                  <a:pos x="65" y="171"/>
                </a:cxn>
                <a:cxn ang="0">
                  <a:pos x="72" y="161"/>
                </a:cxn>
                <a:cxn ang="0">
                  <a:pos x="89" y="171"/>
                </a:cxn>
                <a:cxn ang="0">
                  <a:pos x="97" y="129"/>
                </a:cxn>
                <a:cxn ang="0">
                  <a:pos x="129" y="129"/>
                </a:cxn>
                <a:cxn ang="0">
                  <a:pos x="146" y="137"/>
                </a:cxn>
              </a:cxnLst>
              <a:rect l="0" t="0" r="r" b="b"/>
              <a:pathLst>
                <a:path w="147" h="178">
                  <a:moveTo>
                    <a:pt x="146" y="137"/>
                  </a:moveTo>
                  <a:lnTo>
                    <a:pt x="146" y="112"/>
                  </a:lnTo>
                  <a:lnTo>
                    <a:pt x="137" y="96"/>
                  </a:lnTo>
                  <a:lnTo>
                    <a:pt x="137" y="89"/>
                  </a:lnTo>
                  <a:lnTo>
                    <a:pt x="121" y="89"/>
                  </a:lnTo>
                  <a:lnTo>
                    <a:pt x="112" y="72"/>
                  </a:lnTo>
                  <a:lnTo>
                    <a:pt x="112" y="64"/>
                  </a:lnTo>
                  <a:lnTo>
                    <a:pt x="105" y="49"/>
                  </a:lnTo>
                  <a:lnTo>
                    <a:pt x="56" y="32"/>
                  </a:lnTo>
                  <a:lnTo>
                    <a:pt x="49" y="24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7" y="32"/>
                  </a:lnTo>
                  <a:lnTo>
                    <a:pt x="0" y="81"/>
                  </a:lnTo>
                  <a:lnTo>
                    <a:pt x="7" y="89"/>
                  </a:lnTo>
                  <a:lnTo>
                    <a:pt x="0" y="105"/>
                  </a:lnTo>
                  <a:lnTo>
                    <a:pt x="7" y="129"/>
                  </a:lnTo>
                  <a:lnTo>
                    <a:pt x="7" y="137"/>
                  </a:lnTo>
                  <a:lnTo>
                    <a:pt x="15" y="177"/>
                  </a:lnTo>
                  <a:lnTo>
                    <a:pt x="24" y="177"/>
                  </a:lnTo>
                  <a:lnTo>
                    <a:pt x="40" y="161"/>
                  </a:lnTo>
                  <a:lnTo>
                    <a:pt x="65" y="171"/>
                  </a:lnTo>
                  <a:lnTo>
                    <a:pt x="72" y="161"/>
                  </a:lnTo>
                  <a:lnTo>
                    <a:pt x="89" y="171"/>
                  </a:lnTo>
                  <a:lnTo>
                    <a:pt x="97" y="129"/>
                  </a:lnTo>
                  <a:lnTo>
                    <a:pt x="129" y="129"/>
                  </a:lnTo>
                  <a:lnTo>
                    <a:pt x="146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1" name="Freeform 109"/>
            <p:cNvSpPr>
              <a:spLocks/>
            </p:cNvSpPr>
            <p:nvPr/>
          </p:nvSpPr>
          <p:spPr bwMode="auto">
            <a:xfrm>
              <a:off x="1988" y="2826"/>
              <a:ext cx="101" cy="91"/>
            </a:xfrm>
            <a:custGeom>
              <a:avLst/>
              <a:gdLst/>
              <a:ahLst/>
              <a:cxnLst>
                <a:cxn ang="0">
                  <a:pos x="97" y="82"/>
                </a:cxn>
                <a:cxn ang="0">
                  <a:pos x="105" y="66"/>
                </a:cxn>
                <a:cxn ang="0">
                  <a:pos x="88" y="57"/>
                </a:cxn>
                <a:cxn ang="0">
                  <a:pos x="88" y="42"/>
                </a:cxn>
                <a:cxn ang="0">
                  <a:pos x="82" y="42"/>
                </a:cxn>
                <a:cxn ang="0">
                  <a:pos x="57" y="32"/>
                </a:cxn>
                <a:cxn ang="0">
                  <a:pos x="57" y="8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42"/>
                </a:cxn>
                <a:cxn ang="0">
                  <a:pos x="16" y="66"/>
                </a:cxn>
                <a:cxn ang="0">
                  <a:pos x="40" y="66"/>
                </a:cxn>
                <a:cxn ang="0">
                  <a:pos x="57" y="82"/>
                </a:cxn>
                <a:cxn ang="0">
                  <a:pos x="57" y="89"/>
                </a:cxn>
                <a:cxn ang="0">
                  <a:pos x="48" y="106"/>
                </a:cxn>
                <a:cxn ang="0">
                  <a:pos x="72" y="113"/>
                </a:cxn>
                <a:cxn ang="0">
                  <a:pos x="82" y="106"/>
                </a:cxn>
                <a:cxn ang="0">
                  <a:pos x="97" y="97"/>
                </a:cxn>
                <a:cxn ang="0">
                  <a:pos x="97" y="82"/>
                </a:cxn>
              </a:cxnLst>
              <a:rect l="0" t="0" r="r" b="b"/>
              <a:pathLst>
                <a:path w="106" h="114">
                  <a:moveTo>
                    <a:pt x="97" y="82"/>
                  </a:moveTo>
                  <a:lnTo>
                    <a:pt x="105" y="66"/>
                  </a:lnTo>
                  <a:lnTo>
                    <a:pt x="88" y="57"/>
                  </a:lnTo>
                  <a:lnTo>
                    <a:pt x="88" y="42"/>
                  </a:lnTo>
                  <a:lnTo>
                    <a:pt x="82" y="42"/>
                  </a:lnTo>
                  <a:lnTo>
                    <a:pt x="57" y="32"/>
                  </a:lnTo>
                  <a:lnTo>
                    <a:pt x="57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42"/>
                  </a:lnTo>
                  <a:lnTo>
                    <a:pt x="16" y="66"/>
                  </a:lnTo>
                  <a:lnTo>
                    <a:pt x="40" y="66"/>
                  </a:lnTo>
                  <a:lnTo>
                    <a:pt x="57" y="82"/>
                  </a:lnTo>
                  <a:lnTo>
                    <a:pt x="57" y="89"/>
                  </a:lnTo>
                  <a:lnTo>
                    <a:pt x="48" y="106"/>
                  </a:lnTo>
                  <a:lnTo>
                    <a:pt x="72" y="113"/>
                  </a:lnTo>
                  <a:lnTo>
                    <a:pt x="82" y="106"/>
                  </a:lnTo>
                  <a:lnTo>
                    <a:pt x="97" y="97"/>
                  </a:lnTo>
                  <a:lnTo>
                    <a:pt x="97" y="8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2" name="Freeform 110"/>
            <p:cNvSpPr>
              <a:spLocks/>
            </p:cNvSpPr>
            <p:nvPr/>
          </p:nvSpPr>
          <p:spPr bwMode="auto">
            <a:xfrm>
              <a:off x="2034" y="2949"/>
              <a:ext cx="70" cy="52"/>
            </a:xfrm>
            <a:custGeom>
              <a:avLst/>
              <a:gdLst/>
              <a:ahLst/>
              <a:cxnLst>
                <a:cxn ang="0">
                  <a:pos x="65" y="49"/>
                </a:cxn>
                <a:cxn ang="0">
                  <a:pos x="74" y="31"/>
                </a:cxn>
                <a:cxn ang="0">
                  <a:pos x="65" y="25"/>
                </a:cxn>
                <a:cxn ang="0">
                  <a:pos x="40" y="8"/>
                </a:cxn>
                <a:cxn ang="0">
                  <a:pos x="34" y="8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0" y="56"/>
                </a:cxn>
                <a:cxn ang="0">
                  <a:pos x="9" y="56"/>
                </a:cxn>
                <a:cxn ang="0">
                  <a:pos x="34" y="65"/>
                </a:cxn>
                <a:cxn ang="0">
                  <a:pos x="57" y="65"/>
                </a:cxn>
                <a:cxn ang="0">
                  <a:pos x="65" y="49"/>
                </a:cxn>
              </a:cxnLst>
              <a:rect l="0" t="0" r="r" b="b"/>
              <a:pathLst>
                <a:path w="75" h="66">
                  <a:moveTo>
                    <a:pt x="65" y="49"/>
                  </a:moveTo>
                  <a:lnTo>
                    <a:pt x="74" y="31"/>
                  </a:lnTo>
                  <a:lnTo>
                    <a:pt x="65" y="25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56"/>
                  </a:lnTo>
                  <a:lnTo>
                    <a:pt x="9" y="56"/>
                  </a:lnTo>
                  <a:lnTo>
                    <a:pt x="34" y="65"/>
                  </a:lnTo>
                  <a:lnTo>
                    <a:pt x="57" y="65"/>
                  </a:lnTo>
                  <a:lnTo>
                    <a:pt x="65" y="4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3" name="Freeform 111"/>
            <p:cNvSpPr>
              <a:spLocks/>
            </p:cNvSpPr>
            <p:nvPr/>
          </p:nvSpPr>
          <p:spPr bwMode="auto">
            <a:xfrm>
              <a:off x="1849" y="2574"/>
              <a:ext cx="476" cy="415"/>
            </a:xfrm>
            <a:custGeom>
              <a:avLst/>
              <a:gdLst/>
              <a:ahLst/>
              <a:cxnLst>
                <a:cxn ang="0">
                  <a:pos x="285" y="16"/>
                </a:cxn>
                <a:cxn ang="0">
                  <a:pos x="261" y="40"/>
                </a:cxn>
                <a:cxn ang="0">
                  <a:pos x="236" y="34"/>
                </a:cxn>
                <a:cxn ang="0">
                  <a:pos x="220" y="40"/>
                </a:cxn>
                <a:cxn ang="0">
                  <a:pos x="188" y="49"/>
                </a:cxn>
                <a:cxn ang="0">
                  <a:pos x="180" y="9"/>
                </a:cxn>
                <a:cxn ang="0">
                  <a:pos x="171" y="0"/>
                </a:cxn>
                <a:cxn ang="0">
                  <a:pos x="140" y="16"/>
                </a:cxn>
                <a:cxn ang="0">
                  <a:pos x="124" y="16"/>
                </a:cxn>
                <a:cxn ang="0">
                  <a:pos x="131" y="40"/>
                </a:cxn>
                <a:cxn ang="0">
                  <a:pos x="99" y="57"/>
                </a:cxn>
                <a:cxn ang="0">
                  <a:pos x="83" y="40"/>
                </a:cxn>
                <a:cxn ang="0">
                  <a:pos x="49" y="49"/>
                </a:cxn>
                <a:cxn ang="0">
                  <a:pos x="49" y="57"/>
                </a:cxn>
                <a:cxn ang="0">
                  <a:pos x="49" y="114"/>
                </a:cxn>
                <a:cxn ang="0">
                  <a:pos x="0" y="162"/>
                </a:cxn>
                <a:cxn ang="0">
                  <a:pos x="25" y="196"/>
                </a:cxn>
                <a:cxn ang="0">
                  <a:pos x="43" y="202"/>
                </a:cxn>
                <a:cxn ang="0">
                  <a:pos x="74" y="202"/>
                </a:cxn>
                <a:cxn ang="0">
                  <a:pos x="108" y="187"/>
                </a:cxn>
                <a:cxn ang="0">
                  <a:pos x="115" y="219"/>
                </a:cxn>
                <a:cxn ang="0">
                  <a:pos x="171" y="251"/>
                </a:cxn>
                <a:cxn ang="0">
                  <a:pos x="180" y="276"/>
                </a:cxn>
                <a:cxn ang="0">
                  <a:pos x="196" y="283"/>
                </a:cxn>
                <a:cxn ang="0">
                  <a:pos x="205" y="324"/>
                </a:cxn>
                <a:cxn ang="0">
                  <a:pos x="230" y="358"/>
                </a:cxn>
                <a:cxn ang="0">
                  <a:pos x="236" y="373"/>
                </a:cxn>
                <a:cxn ang="0">
                  <a:pos x="245" y="398"/>
                </a:cxn>
                <a:cxn ang="0">
                  <a:pos x="261" y="422"/>
                </a:cxn>
                <a:cxn ang="0">
                  <a:pos x="211" y="470"/>
                </a:cxn>
                <a:cxn ang="0">
                  <a:pos x="230" y="478"/>
                </a:cxn>
                <a:cxn ang="0">
                  <a:pos x="261" y="495"/>
                </a:cxn>
                <a:cxn ang="0">
                  <a:pos x="261" y="519"/>
                </a:cxn>
                <a:cxn ang="0">
                  <a:pos x="293" y="485"/>
                </a:cxn>
                <a:cxn ang="0">
                  <a:pos x="326" y="438"/>
                </a:cxn>
                <a:cxn ang="0">
                  <a:pos x="333" y="389"/>
                </a:cxn>
                <a:cxn ang="0">
                  <a:pos x="375" y="364"/>
                </a:cxn>
                <a:cxn ang="0">
                  <a:pos x="407" y="358"/>
                </a:cxn>
                <a:cxn ang="0">
                  <a:pos x="423" y="341"/>
                </a:cxn>
                <a:cxn ang="0">
                  <a:pos x="439" y="299"/>
                </a:cxn>
                <a:cxn ang="0">
                  <a:pos x="447" y="236"/>
                </a:cxn>
                <a:cxn ang="0">
                  <a:pos x="504" y="162"/>
                </a:cxn>
                <a:cxn ang="0">
                  <a:pos x="472" y="130"/>
                </a:cxn>
                <a:cxn ang="0">
                  <a:pos x="416" y="106"/>
                </a:cxn>
                <a:cxn ang="0">
                  <a:pos x="375" y="97"/>
                </a:cxn>
                <a:cxn ang="0">
                  <a:pos x="375" y="81"/>
                </a:cxn>
                <a:cxn ang="0">
                  <a:pos x="333" y="74"/>
                </a:cxn>
                <a:cxn ang="0">
                  <a:pos x="326" y="65"/>
                </a:cxn>
                <a:cxn ang="0">
                  <a:pos x="302" y="65"/>
                </a:cxn>
                <a:cxn ang="0">
                  <a:pos x="293" y="74"/>
                </a:cxn>
                <a:cxn ang="0">
                  <a:pos x="293" y="65"/>
                </a:cxn>
                <a:cxn ang="0">
                  <a:pos x="310" y="40"/>
                </a:cxn>
                <a:cxn ang="0">
                  <a:pos x="293" y="16"/>
                </a:cxn>
              </a:cxnLst>
              <a:rect l="0" t="0" r="r" b="b"/>
              <a:pathLst>
                <a:path w="505" h="520">
                  <a:moveTo>
                    <a:pt x="293" y="16"/>
                  </a:moveTo>
                  <a:lnTo>
                    <a:pt x="285" y="16"/>
                  </a:lnTo>
                  <a:lnTo>
                    <a:pt x="270" y="34"/>
                  </a:lnTo>
                  <a:lnTo>
                    <a:pt x="261" y="40"/>
                  </a:lnTo>
                  <a:lnTo>
                    <a:pt x="253" y="34"/>
                  </a:lnTo>
                  <a:lnTo>
                    <a:pt x="236" y="34"/>
                  </a:lnTo>
                  <a:lnTo>
                    <a:pt x="230" y="40"/>
                  </a:lnTo>
                  <a:lnTo>
                    <a:pt x="220" y="40"/>
                  </a:lnTo>
                  <a:lnTo>
                    <a:pt x="196" y="49"/>
                  </a:lnTo>
                  <a:lnTo>
                    <a:pt x="188" y="49"/>
                  </a:lnTo>
                  <a:lnTo>
                    <a:pt x="180" y="34"/>
                  </a:lnTo>
                  <a:lnTo>
                    <a:pt x="180" y="9"/>
                  </a:lnTo>
                  <a:lnTo>
                    <a:pt x="180" y="0"/>
                  </a:lnTo>
                  <a:lnTo>
                    <a:pt x="171" y="0"/>
                  </a:lnTo>
                  <a:lnTo>
                    <a:pt x="164" y="9"/>
                  </a:lnTo>
                  <a:lnTo>
                    <a:pt x="140" y="16"/>
                  </a:lnTo>
                  <a:lnTo>
                    <a:pt x="115" y="9"/>
                  </a:lnTo>
                  <a:lnTo>
                    <a:pt x="124" y="16"/>
                  </a:lnTo>
                  <a:lnTo>
                    <a:pt x="124" y="34"/>
                  </a:lnTo>
                  <a:lnTo>
                    <a:pt x="131" y="40"/>
                  </a:lnTo>
                  <a:lnTo>
                    <a:pt x="108" y="57"/>
                  </a:lnTo>
                  <a:lnTo>
                    <a:pt x="99" y="57"/>
                  </a:lnTo>
                  <a:lnTo>
                    <a:pt x="91" y="49"/>
                  </a:lnTo>
                  <a:lnTo>
                    <a:pt x="83" y="40"/>
                  </a:lnTo>
                  <a:lnTo>
                    <a:pt x="49" y="40"/>
                  </a:lnTo>
                  <a:lnTo>
                    <a:pt x="49" y="49"/>
                  </a:lnTo>
                  <a:lnTo>
                    <a:pt x="59" y="57"/>
                  </a:lnTo>
                  <a:lnTo>
                    <a:pt x="49" y="57"/>
                  </a:lnTo>
                  <a:lnTo>
                    <a:pt x="59" y="81"/>
                  </a:lnTo>
                  <a:lnTo>
                    <a:pt x="49" y="114"/>
                  </a:lnTo>
                  <a:lnTo>
                    <a:pt x="18" y="130"/>
                  </a:lnTo>
                  <a:lnTo>
                    <a:pt x="0" y="162"/>
                  </a:lnTo>
                  <a:lnTo>
                    <a:pt x="9" y="187"/>
                  </a:lnTo>
                  <a:lnTo>
                    <a:pt x="25" y="196"/>
                  </a:lnTo>
                  <a:lnTo>
                    <a:pt x="43" y="187"/>
                  </a:lnTo>
                  <a:lnTo>
                    <a:pt x="43" y="202"/>
                  </a:lnTo>
                  <a:lnTo>
                    <a:pt x="59" y="202"/>
                  </a:lnTo>
                  <a:lnTo>
                    <a:pt x="74" y="202"/>
                  </a:lnTo>
                  <a:lnTo>
                    <a:pt x="91" y="187"/>
                  </a:lnTo>
                  <a:lnTo>
                    <a:pt x="108" y="187"/>
                  </a:lnTo>
                  <a:lnTo>
                    <a:pt x="108" y="211"/>
                  </a:lnTo>
                  <a:lnTo>
                    <a:pt x="115" y="219"/>
                  </a:lnTo>
                  <a:lnTo>
                    <a:pt x="164" y="236"/>
                  </a:lnTo>
                  <a:lnTo>
                    <a:pt x="171" y="251"/>
                  </a:lnTo>
                  <a:lnTo>
                    <a:pt x="171" y="259"/>
                  </a:lnTo>
                  <a:lnTo>
                    <a:pt x="180" y="276"/>
                  </a:lnTo>
                  <a:lnTo>
                    <a:pt x="196" y="276"/>
                  </a:lnTo>
                  <a:lnTo>
                    <a:pt x="196" y="283"/>
                  </a:lnTo>
                  <a:lnTo>
                    <a:pt x="205" y="299"/>
                  </a:lnTo>
                  <a:lnTo>
                    <a:pt x="205" y="324"/>
                  </a:lnTo>
                  <a:lnTo>
                    <a:pt x="205" y="348"/>
                  </a:lnTo>
                  <a:lnTo>
                    <a:pt x="230" y="358"/>
                  </a:lnTo>
                  <a:lnTo>
                    <a:pt x="236" y="358"/>
                  </a:lnTo>
                  <a:lnTo>
                    <a:pt x="236" y="373"/>
                  </a:lnTo>
                  <a:lnTo>
                    <a:pt x="253" y="382"/>
                  </a:lnTo>
                  <a:lnTo>
                    <a:pt x="245" y="398"/>
                  </a:lnTo>
                  <a:lnTo>
                    <a:pt x="253" y="398"/>
                  </a:lnTo>
                  <a:lnTo>
                    <a:pt x="261" y="422"/>
                  </a:lnTo>
                  <a:lnTo>
                    <a:pt x="245" y="429"/>
                  </a:lnTo>
                  <a:lnTo>
                    <a:pt x="211" y="470"/>
                  </a:lnTo>
                  <a:lnTo>
                    <a:pt x="220" y="470"/>
                  </a:lnTo>
                  <a:lnTo>
                    <a:pt x="230" y="478"/>
                  </a:lnTo>
                  <a:lnTo>
                    <a:pt x="236" y="478"/>
                  </a:lnTo>
                  <a:lnTo>
                    <a:pt x="261" y="495"/>
                  </a:lnTo>
                  <a:lnTo>
                    <a:pt x="270" y="501"/>
                  </a:lnTo>
                  <a:lnTo>
                    <a:pt x="261" y="519"/>
                  </a:lnTo>
                  <a:lnTo>
                    <a:pt x="277" y="501"/>
                  </a:lnTo>
                  <a:lnTo>
                    <a:pt x="293" y="485"/>
                  </a:lnTo>
                  <a:lnTo>
                    <a:pt x="310" y="453"/>
                  </a:lnTo>
                  <a:lnTo>
                    <a:pt x="326" y="438"/>
                  </a:lnTo>
                  <a:lnTo>
                    <a:pt x="326" y="405"/>
                  </a:lnTo>
                  <a:lnTo>
                    <a:pt x="333" y="389"/>
                  </a:lnTo>
                  <a:lnTo>
                    <a:pt x="350" y="382"/>
                  </a:lnTo>
                  <a:lnTo>
                    <a:pt x="375" y="364"/>
                  </a:lnTo>
                  <a:lnTo>
                    <a:pt x="407" y="364"/>
                  </a:lnTo>
                  <a:lnTo>
                    <a:pt x="407" y="358"/>
                  </a:lnTo>
                  <a:lnTo>
                    <a:pt x="423" y="348"/>
                  </a:lnTo>
                  <a:lnTo>
                    <a:pt x="423" y="341"/>
                  </a:lnTo>
                  <a:lnTo>
                    <a:pt x="439" y="316"/>
                  </a:lnTo>
                  <a:lnTo>
                    <a:pt x="439" y="299"/>
                  </a:lnTo>
                  <a:lnTo>
                    <a:pt x="447" y="292"/>
                  </a:lnTo>
                  <a:lnTo>
                    <a:pt x="447" y="236"/>
                  </a:lnTo>
                  <a:lnTo>
                    <a:pt x="488" y="187"/>
                  </a:lnTo>
                  <a:lnTo>
                    <a:pt x="504" y="162"/>
                  </a:lnTo>
                  <a:lnTo>
                    <a:pt x="497" y="130"/>
                  </a:lnTo>
                  <a:lnTo>
                    <a:pt x="472" y="130"/>
                  </a:lnTo>
                  <a:lnTo>
                    <a:pt x="432" y="97"/>
                  </a:lnTo>
                  <a:lnTo>
                    <a:pt x="416" y="106"/>
                  </a:lnTo>
                  <a:lnTo>
                    <a:pt x="392" y="97"/>
                  </a:lnTo>
                  <a:lnTo>
                    <a:pt x="375" y="97"/>
                  </a:lnTo>
                  <a:lnTo>
                    <a:pt x="375" y="90"/>
                  </a:lnTo>
                  <a:lnTo>
                    <a:pt x="375" y="81"/>
                  </a:lnTo>
                  <a:lnTo>
                    <a:pt x="367" y="81"/>
                  </a:lnTo>
                  <a:lnTo>
                    <a:pt x="333" y="74"/>
                  </a:lnTo>
                  <a:lnTo>
                    <a:pt x="326" y="81"/>
                  </a:lnTo>
                  <a:lnTo>
                    <a:pt x="326" y="65"/>
                  </a:lnTo>
                  <a:lnTo>
                    <a:pt x="317" y="65"/>
                  </a:lnTo>
                  <a:lnTo>
                    <a:pt x="302" y="65"/>
                  </a:lnTo>
                  <a:lnTo>
                    <a:pt x="302" y="81"/>
                  </a:lnTo>
                  <a:lnTo>
                    <a:pt x="293" y="74"/>
                  </a:lnTo>
                  <a:lnTo>
                    <a:pt x="285" y="81"/>
                  </a:lnTo>
                  <a:lnTo>
                    <a:pt x="293" y="65"/>
                  </a:lnTo>
                  <a:lnTo>
                    <a:pt x="310" y="49"/>
                  </a:lnTo>
                  <a:lnTo>
                    <a:pt x="310" y="40"/>
                  </a:lnTo>
                  <a:lnTo>
                    <a:pt x="302" y="40"/>
                  </a:lnTo>
                  <a:lnTo>
                    <a:pt x="293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4" name="Freeform 112"/>
            <p:cNvSpPr>
              <a:spLocks/>
            </p:cNvSpPr>
            <p:nvPr/>
          </p:nvSpPr>
          <p:spPr bwMode="auto">
            <a:xfrm>
              <a:off x="2088" y="2568"/>
              <a:ext cx="30" cy="3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47"/>
                </a:cxn>
                <a:cxn ang="0">
                  <a:pos x="17" y="41"/>
                </a:cxn>
                <a:cxn ang="0">
                  <a:pos x="32" y="23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23"/>
                </a:cxn>
                <a:cxn ang="0">
                  <a:pos x="0" y="41"/>
                </a:cxn>
              </a:cxnLst>
              <a:rect l="0" t="0" r="r" b="b"/>
              <a:pathLst>
                <a:path w="33" h="48">
                  <a:moveTo>
                    <a:pt x="0" y="41"/>
                  </a:moveTo>
                  <a:lnTo>
                    <a:pt x="8" y="47"/>
                  </a:lnTo>
                  <a:lnTo>
                    <a:pt x="17" y="41"/>
                  </a:lnTo>
                  <a:lnTo>
                    <a:pt x="32" y="2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23"/>
                  </a:lnTo>
                  <a:lnTo>
                    <a:pt x="0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5" name="Freeform 113"/>
            <p:cNvSpPr>
              <a:spLocks/>
            </p:cNvSpPr>
            <p:nvPr/>
          </p:nvSpPr>
          <p:spPr bwMode="auto">
            <a:xfrm>
              <a:off x="2043" y="2568"/>
              <a:ext cx="46" cy="39"/>
            </a:xfrm>
            <a:custGeom>
              <a:avLst/>
              <a:gdLst/>
              <a:ahLst/>
              <a:cxnLst>
                <a:cxn ang="0">
                  <a:pos x="48" y="41"/>
                </a:cxn>
                <a:cxn ang="0">
                  <a:pos x="48" y="23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15" y="47"/>
                </a:cxn>
                <a:cxn ang="0">
                  <a:pos x="25" y="47"/>
                </a:cxn>
                <a:cxn ang="0">
                  <a:pos x="31" y="41"/>
                </a:cxn>
                <a:cxn ang="0">
                  <a:pos x="48" y="41"/>
                </a:cxn>
              </a:cxnLst>
              <a:rect l="0" t="0" r="r" b="b"/>
              <a:pathLst>
                <a:path w="49" h="48">
                  <a:moveTo>
                    <a:pt x="48" y="41"/>
                  </a:moveTo>
                  <a:lnTo>
                    <a:pt x="48" y="23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47"/>
                  </a:lnTo>
                  <a:lnTo>
                    <a:pt x="25" y="47"/>
                  </a:lnTo>
                  <a:lnTo>
                    <a:pt x="31" y="41"/>
                  </a:lnTo>
                  <a:lnTo>
                    <a:pt x="48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6" name="Freeform 114"/>
            <p:cNvSpPr>
              <a:spLocks/>
            </p:cNvSpPr>
            <p:nvPr/>
          </p:nvSpPr>
          <p:spPr bwMode="auto">
            <a:xfrm>
              <a:off x="2003" y="2542"/>
              <a:ext cx="55" cy="7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9"/>
                </a:cxn>
                <a:cxn ang="0">
                  <a:pos x="32" y="15"/>
                </a:cxn>
                <a:cxn ang="0">
                  <a:pos x="41" y="15"/>
                </a:cxn>
                <a:cxn ang="0">
                  <a:pos x="56" y="33"/>
                </a:cxn>
                <a:cxn ang="0">
                  <a:pos x="41" y="49"/>
                </a:cxn>
                <a:cxn ang="0">
                  <a:pos x="56" y="80"/>
                </a:cxn>
                <a:cxn ang="0">
                  <a:pos x="32" y="89"/>
                </a:cxn>
                <a:cxn ang="0">
                  <a:pos x="24" y="89"/>
                </a:cxn>
                <a:cxn ang="0">
                  <a:pos x="16" y="74"/>
                </a:cxn>
                <a:cxn ang="0">
                  <a:pos x="16" y="49"/>
                </a:cxn>
                <a:cxn ang="0">
                  <a:pos x="16" y="40"/>
                </a:cxn>
                <a:cxn ang="0">
                  <a:pos x="7" y="40"/>
                </a:cxn>
                <a:cxn ang="0">
                  <a:pos x="0" y="33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7" y="9"/>
                </a:cxn>
                <a:cxn ang="0">
                  <a:pos x="16" y="0"/>
                </a:cxn>
              </a:cxnLst>
              <a:rect l="0" t="0" r="r" b="b"/>
              <a:pathLst>
                <a:path w="57" h="90">
                  <a:moveTo>
                    <a:pt x="16" y="0"/>
                  </a:moveTo>
                  <a:lnTo>
                    <a:pt x="32" y="9"/>
                  </a:lnTo>
                  <a:lnTo>
                    <a:pt x="32" y="15"/>
                  </a:lnTo>
                  <a:lnTo>
                    <a:pt x="41" y="15"/>
                  </a:lnTo>
                  <a:lnTo>
                    <a:pt x="56" y="33"/>
                  </a:lnTo>
                  <a:lnTo>
                    <a:pt x="41" y="49"/>
                  </a:lnTo>
                  <a:lnTo>
                    <a:pt x="56" y="80"/>
                  </a:lnTo>
                  <a:lnTo>
                    <a:pt x="32" y="89"/>
                  </a:lnTo>
                  <a:lnTo>
                    <a:pt x="24" y="89"/>
                  </a:lnTo>
                  <a:lnTo>
                    <a:pt x="16" y="74"/>
                  </a:lnTo>
                  <a:lnTo>
                    <a:pt x="16" y="49"/>
                  </a:lnTo>
                  <a:lnTo>
                    <a:pt x="16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7" y="9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7" name="Freeform 115"/>
            <p:cNvSpPr>
              <a:spLocks/>
            </p:cNvSpPr>
            <p:nvPr/>
          </p:nvSpPr>
          <p:spPr bwMode="auto">
            <a:xfrm>
              <a:off x="1857" y="2502"/>
              <a:ext cx="163" cy="119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62" y="59"/>
                </a:cxn>
                <a:cxn ang="0">
                  <a:pos x="162" y="65"/>
                </a:cxn>
                <a:cxn ang="0">
                  <a:pos x="155" y="65"/>
                </a:cxn>
                <a:cxn ang="0">
                  <a:pos x="155" y="83"/>
                </a:cxn>
                <a:cxn ang="0">
                  <a:pos x="162" y="90"/>
                </a:cxn>
                <a:cxn ang="0">
                  <a:pos x="155" y="99"/>
                </a:cxn>
                <a:cxn ang="0">
                  <a:pos x="131" y="106"/>
                </a:cxn>
                <a:cxn ang="0">
                  <a:pos x="106" y="99"/>
                </a:cxn>
                <a:cxn ang="0">
                  <a:pos x="115" y="106"/>
                </a:cxn>
                <a:cxn ang="0">
                  <a:pos x="115" y="124"/>
                </a:cxn>
                <a:cxn ang="0">
                  <a:pos x="122" y="130"/>
                </a:cxn>
                <a:cxn ang="0">
                  <a:pos x="99" y="147"/>
                </a:cxn>
                <a:cxn ang="0">
                  <a:pos x="90" y="147"/>
                </a:cxn>
                <a:cxn ang="0">
                  <a:pos x="82" y="139"/>
                </a:cxn>
                <a:cxn ang="0">
                  <a:pos x="74" y="130"/>
                </a:cxn>
                <a:cxn ang="0">
                  <a:pos x="74" y="115"/>
                </a:cxn>
                <a:cxn ang="0">
                  <a:pos x="65" y="99"/>
                </a:cxn>
                <a:cxn ang="0">
                  <a:pos x="74" y="74"/>
                </a:cxn>
                <a:cxn ang="0">
                  <a:pos x="50" y="74"/>
                </a:cxn>
                <a:cxn ang="0">
                  <a:pos x="40" y="65"/>
                </a:cxn>
                <a:cxn ang="0">
                  <a:pos x="16" y="65"/>
                </a:cxn>
                <a:cxn ang="0">
                  <a:pos x="9" y="59"/>
                </a:cxn>
                <a:cxn ang="0">
                  <a:pos x="9" y="50"/>
                </a:cxn>
                <a:cxn ang="0">
                  <a:pos x="0" y="34"/>
                </a:cxn>
                <a:cxn ang="0">
                  <a:pos x="9" y="18"/>
                </a:cxn>
                <a:cxn ang="0">
                  <a:pos x="16" y="10"/>
                </a:cxn>
                <a:cxn ang="0">
                  <a:pos x="25" y="18"/>
                </a:cxn>
                <a:cxn ang="0">
                  <a:pos x="16" y="25"/>
                </a:cxn>
                <a:cxn ang="0">
                  <a:pos x="16" y="41"/>
                </a:cxn>
                <a:cxn ang="0">
                  <a:pos x="25" y="34"/>
                </a:cxn>
                <a:cxn ang="0">
                  <a:pos x="25" y="18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40" y="10"/>
                </a:cxn>
                <a:cxn ang="0">
                  <a:pos x="65" y="10"/>
                </a:cxn>
                <a:cxn ang="0">
                  <a:pos x="65" y="18"/>
                </a:cxn>
                <a:cxn ang="0">
                  <a:pos x="90" y="18"/>
                </a:cxn>
                <a:cxn ang="0">
                  <a:pos x="106" y="25"/>
                </a:cxn>
                <a:cxn ang="0">
                  <a:pos x="122" y="18"/>
                </a:cxn>
                <a:cxn ang="0">
                  <a:pos x="139" y="18"/>
                </a:cxn>
                <a:cxn ang="0">
                  <a:pos x="131" y="18"/>
                </a:cxn>
                <a:cxn ang="0">
                  <a:pos x="139" y="25"/>
                </a:cxn>
                <a:cxn ang="0">
                  <a:pos x="155" y="34"/>
                </a:cxn>
                <a:cxn ang="0">
                  <a:pos x="155" y="50"/>
                </a:cxn>
                <a:cxn ang="0">
                  <a:pos x="162" y="41"/>
                </a:cxn>
                <a:cxn ang="0">
                  <a:pos x="171" y="50"/>
                </a:cxn>
              </a:cxnLst>
              <a:rect l="0" t="0" r="r" b="b"/>
              <a:pathLst>
                <a:path w="172" h="148">
                  <a:moveTo>
                    <a:pt x="171" y="50"/>
                  </a:moveTo>
                  <a:lnTo>
                    <a:pt x="162" y="59"/>
                  </a:lnTo>
                  <a:lnTo>
                    <a:pt x="162" y="65"/>
                  </a:lnTo>
                  <a:lnTo>
                    <a:pt x="155" y="65"/>
                  </a:lnTo>
                  <a:lnTo>
                    <a:pt x="155" y="83"/>
                  </a:lnTo>
                  <a:lnTo>
                    <a:pt x="162" y="90"/>
                  </a:lnTo>
                  <a:lnTo>
                    <a:pt x="155" y="99"/>
                  </a:lnTo>
                  <a:lnTo>
                    <a:pt x="131" y="106"/>
                  </a:lnTo>
                  <a:lnTo>
                    <a:pt x="106" y="99"/>
                  </a:lnTo>
                  <a:lnTo>
                    <a:pt x="115" y="106"/>
                  </a:lnTo>
                  <a:lnTo>
                    <a:pt x="115" y="124"/>
                  </a:lnTo>
                  <a:lnTo>
                    <a:pt x="122" y="130"/>
                  </a:lnTo>
                  <a:lnTo>
                    <a:pt x="99" y="147"/>
                  </a:lnTo>
                  <a:lnTo>
                    <a:pt x="90" y="147"/>
                  </a:lnTo>
                  <a:lnTo>
                    <a:pt x="82" y="139"/>
                  </a:lnTo>
                  <a:lnTo>
                    <a:pt x="74" y="130"/>
                  </a:lnTo>
                  <a:lnTo>
                    <a:pt x="74" y="115"/>
                  </a:lnTo>
                  <a:lnTo>
                    <a:pt x="65" y="99"/>
                  </a:lnTo>
                  <a:lnTo>
                    <a:pt x="74" y="74"/>
                  </a:lnTo>
                  <a:lnTo>
                    <a:pt x="50" y="74"/>
                  </a:lnTo>
                  <a:lnTo>
                    <a:pt x="40" y="65"/>
                  </a:lnTo>
                  <a:lnTo>
                    <a:pt x="16" y="65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0" y="34"/>
                  </a:lnTo>
                  <a:lnTo>
                    <a:pt x="9" y="18"/>
                  </a:lnTo>
                  <a:lnTo>
                    <a:pt x="16" y="10"/>
                  </a:lnTo>
                  <a:lnTo>
                    <a:pt x="25" y="18"/>
                  </a:lnTo>
                  <a:lnTo>
                    <a:pt x="16" y="25"/>
                  </a:lnTo>
                  <a:lnTo>
                    <a:pt x="16" y="41"/>
                  </a:lnTo>
                  <a:lnTo>
                    <a:pt x="25" y="34"/>
                  </a:lnTo>
                  <a:lnTo>
                    <a:pt x="25" y="18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65" y="10"/>
                  </a:lnTo>
                  <a:lnTo>
                    <a:pt x="65" y="18"/>
                  </a:lnTo>
                  <a:lnTo>
                    <a:pt x="90" y="18"/>
                  </a:lnTo>
                  <a:lnTo>
                    <a:pt x="106" y="25"/>
                  </a:lnTo>
                  <a:lnTo>
                    <a:pt x="122" y="18"/>
                  </a:lnTo>
                  <a:lnTo>
                    <a:pt x="139" y="18"/>
                  </a:lnTo>
                  <a:lnTo>
                    <a:pt x="131" y="18"/>
                  </a:lnTo>
                  <a:lnTo>
                    <a:pt x="139" y="25"/>
                  </a:lnTo>
                  <a:lnTo>
                    <a:pt x="155" y="34"/>
                  </a:lnTo>
                  <a:lnTo>
                    <a:pt x="155" y="50"/>
                  </a:lnTo>
                  <a:lnTo>
                    <a:pt x="162" y="41"/>
                  </a:lnTo>
                  <a:lnTo>
                    <a:pt x="171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8" name="Freeform 116"/>
            <p:cNvSpPr>
              <a:spLocks/>
            </p:cNvSpPr>
            <p:nvPr/>
          </p:nvSpPr>
          <p:spPr bwMode="auto">
            <a:xfrm>
              <a:off x="3021" y="1929"/>
              <a:ext cx="116" cy="85"/>
            </a:xfrm>
            <a:custGeom>
              <a:avLst/>
              <a:gdLst/>
              <a:ahLst/>
              <a:cxnLst>
                <a:cxn ang="0">
                  <a:pos x="112" y="88"/>
                </a:cxn>
                <a:cxn ang="0">
                  <a:pos x="106" y="72"/>
                </a:cxn>
                <a:cxn ang="0">
                  <a:pos x="106" y="65"/>
                </a:cxn>
                <a:cxn ang="0">
                  <a:pos x="112" y="72"/>
                </a:cxn>
                <a:cxn ang="0">
                  <a:pos x="122" y="57"/>
                </a:cxn>
                <a:cxn ang="0">
                  <a:pos x="112" y="5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90" y="7"/>
                </a:cxn>
                <a:cxn ang="0">
                  <a:pos x="65" y="0"/>
                </a:cxn>
                <a:cxn ang="0">
                  <a:pos x="49" y="16"/>
                </a:cxn>
                <a:cxn ang="0">
                  <a:pos x="49" y="25"/>
                </a:cxn>
                <a:cxn ang="0">
                  <a:pos x="32" y="32"/>
                </a:cxn>
                <a:cxn ang="0">
                  <a:pos x="32" y="47"/>
                </a:cxn>
                <a:cxn ang="0">
                  <a:pos x="25" y="47"/>
                </a:cxn>
                <a:cxn ang="0">
                  <a:pos x="7" y="57"/>
                </a:cxn>
                <a:cxn ang="0">
                  <a:pos x="0" y="57"/>
                </a:cxn>
                <a:cxn ang="0">
                  <a:pos x="7" y="72"/>
                </a:cxn>
                <a:cxn ang="0">
                  <a:pos x="0" y="88"/>
                </a:cxn>
                <a:cxn ang="0">
                  <a:pos x="0" y="106"/>
                </a:cxn>
                <a:cxn ang="0">
                  <a:pos x="15" y="97"/>
                </a:cxn>
                <a:cxn ang="0">
                  <a:pos x="32" y="97"/>
                </a:cxn>
                <a:cxn ang="0">
                  <a:pos x="57" y="106"/>
                </a:cxn>
                <a:cxn ang="0">
                  <a:pos x="65" y="106"/>
                </a:cxn>
                <a:cxn ang="0">
                  <a:pos x="72" y="106"/>
                </a:cxn>
                <a:cxn ang="0">
                  <a:pos x="81" y="106"/>
                </a:cxn>
                <a:cxn ang="0">
                  <a:pos x="97" y="106"/>
                </a:cxn>
                <a:cxn ang="0">
                  <a:pos x="106" y="88"/>
                </a:cxn>
                <a:cxn ang="0">
                  <a:pos x="112" y="88"/>
                </a:cxn>
              </a:cxnLst>
              <a:rect l="0" t="0" r="r" b="b"/>
              <a:pathLst>
                <a:path w="123" h="107">
                  <a:moveTo>
                    <a:pt x="112" y="88"/>
                  </a:moveTo>
                  <a:lnTo>
                    <a:pt x="106" y="72"/>
                  </a:lnTo>
                  <a:lnTo>
                    <a:pt x="106" y="65"/>
                  </a:lnTo>
                  <a:lnTo>
                    <a:pt x="112" y="72"/>
                  </a:lnTo>
                  <a:lnTo>
                    <a:pt x="122" y="57"/>
                  </a:lnTo>
                  <a:lnTo>
                    <a:pt x="112" y="57"/>
                  </a:lnTo>
                  <a:lnTo>
                    <a:pt x="97" y="32"/>
                  </a:lnTo>
                  <a:lnTo>
                    <a:pt x="97" y="16"/>
                  </a:lnTo>
                  <a:lnTo>
                    <a:pt x="90" y="7"/>
                  </a:lnTo>
                  <a:lnTo>
                    <a:pt x="65" y="0"/>
                  </a:lnTo>
                  <a:lnTo>
                    <a:pt x="49" y="16"/>
                  </a:lnTo>
                  <a:lnTo>
                    <a:pt x="49" y="25"/>
                  </a:lnTo>
                  <a:lnTo>
                    <a:pt x="32" y="32"/>
                  </a:lnTo>
                  <a:lnTo>
                    <a:pt x="32" y="47"/>
                  </a:lnTo>
                  <a:lnTo>
                    <a:pt x="25" y="4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72"/>
                  </a:lnTo>
                  <a:lnTo>
                    <a:pt x="0" y="88"/>
                  </a:lnTo>
                  <a:lnTo>
                    <a:pt x="0" y="106"/>
                  </a:lnTo>
                  <a:lnTo>
                    <a:pt x="15" y="97"/>
                  </a:lnTo>
                  <a:lnTo>
                    <a:pt x="32" y="97"/>
                  </a:lnTo>
                  <a:lnTo>
                    <a:pt x="57" y="106"/>
                  </a:lnTo>
                  <a:lnTo>
                    <a:pt x="65" y="106"/>
                  </a:lnTo>
                  <a:lnTo>
                    <a:pt x="72" y="106"/>
                  </a:lnTo>
                  <a:lnTo>
                    <a:pt x="81" y="106"/>
                  </a:lnTo>
                  <a:lnTo>
                    <a:pt x="97" y="106"/>
                  </a:lnTo>
                  <a:lnTo>
                    <a:pt x="106" y="88"/>
                  </a:lnTo>
                  <a:lnTo>
                    <a:pt x="112" y="8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9" name="Freeform 117"/>
            <p:cNvSpPr>
              <a:spLocks/>
            </p:cNvSpPr>
            <p:nvPr/>
          </p:nvSpPr>
          <p:spPr bwMode="auto">
            <a:xfrm>
              <a:off x="3006" y="1999"/>
              <a:ext cx="222" cy="124"/>
            </a:xfrm>
            <a:custGeom>
              <a:avLst/>
              <a:gdLst/>
              <a:ahLst/>
              <a:cxnLst>
                <a:cxn ang="0">
                  <a:pos x="97" y="139"/>
                </a:cxn>
                <a:cxn ang="0">
                  <a:pos x="81" y="139"/>
                </a:cxn>
                <a:cxn ang="0">
                  <a:pos x="81" y="130"/>
                </a:cxn>
                <a:cxn ang="0">
                  <a:pos x="88" y="114"/>
                </a:cxn>
                <a:cxn ang="0">
                  <a:pos x="106" y="114"/>
                </a:cxn>
                <a:cxn ang="0">
                  <a:pos x="106" y="106"/>
                </a:cxn>
                <a:cxn ang="0">
                  <a:pos x="97" y="90"/>
                </a:cxn>
                <a:cxn ang="0">
                  <a:pos x="97" y="81"/>
                </a:cxn>
                <a:cxn ang="0">
                  <a:pos x="73" y="74"/>
                </a:cxn>
                <a:cxn ang="0">
                  <a:pos x="56" y="81"/>
                </a:cxn>
                <a:cxn ang="0">
                  <a:pos x="41" y="90"/>
                </a:cxn>
                <a:cxn ang="0">
                  <a:pos x="31" y="90"/>
                </a:cxn>
                <a:cxn ang="0">
                  <a:pos x="7" y="90"/>
                </a:cxn>
                <a:cxn ang="0">
                  <a:pos x="0" y="81"/>
                </a:cxn>
                <a:cxn ang="0">
                  <a:pos x="7" y="66"/>
                </a:cxn>
                <a:cxn ang="0">
                  <a:pos x="16" y="49"/>
                </a:cxn>
                <a:cxn ang="0">
                  <a:pos x="23" y="41"/>
                </a:cxn>
                <a:cxn ang="0">
                  <a:pos x="16" y="18"/>
                </a:cxn>
                <a:cxn ang="0">
                  <a:pos x="31" y="9"/>
                </a:cxn>
                <a:cxn ang="0">
                  <a:pos x="48" y="9"/>
                </a:cxn>
                <a:cxn ang="0">
                  <a:pos x="73" y="18"/>
                </a:cxn>
                <a:cxn ang="0">
                  <a:pos x="81" y="18"/>
                </a:cxn>
                <a:cxn ang="0">
                  <a:pos x="88" y="18"/>
                </a:cxn>
                <a:cxn ang="0">
                  <a:pos x="97" y="18"/>
                </a:cxn>
                <a:cxn ang="0">
                  <a:pos x="113" y="18"/>
                </a:cxn>
                <a:cxn ang="0">
                  <a:pos x="122" y="0"/>
                </a:cxn>
                <a:cxn ang="0">
                  <a:pos x="128" y="0"/>
                </a:cxn>
                <a:cxn ang="0">
                  <a:pos x="153" y="0"/>
                </a:cxn>
                <a:cxn ang="0">
                  <a:pos x="162" y="9"/>
                </a:cxn>
                <a:cxn ang="0">
                  <a:pos x="153" y="9"/>
                </a:cxn>
                <a:cxn ang="0">
                  <a:pos x="162" y="18"/>
                </a:cxn>
                <a:cxn ang="0">
                  <a:pos x="170" y="18"/>
                </a:cxn>
                <a:cxn ang="0">
                  <a:pos x="178" y="33"/>
                </a:cxn>
                <a:cxn ang="0">
                  <a:pos x="187" y="41"/>
                </a:cxn>
                <a:cxn ang="0">
                  <a:pos x="193" y="33"/>
                </a:cxn>
                <a:cxn ang="0">
                  <a:pos x="235" y="58"/>
                </a:cxn>
                <a:cxn ang="0">
                  <a:pos x="227" y="90"/>
                </a:cxn>
                <a:cxn ang="0">
                  <a:pos x="218" y="81"/>
                </a:cxn>
                <a:cxn ang="0">
                  <a:pos x="212" y="90"/>
                </a:cxn>
                <a:cxn ang="0">
                  <a:pos x="212" y="106"/>
                </a:cxn>
                <a:cxn ang="0">
                  <a:pos x="203" y="106"/>
                </a:cxn>
                <a:cxn ang="0">
                  <a:pos x="162" y="130"/>
                </a:cxn>
                <a:cxn ang="0">
                  <a:pos x="178" y="139"/>
                </a:cxn>
                <a:cxn ang="0">
                  <a:pos x="178" y="139"/>
                </a:cxn>
                <a:cxn ang="0">
                  <a:pos x="153" y="155"/>
                </a:cxn>
                <a:cxn ang="0">
                  <a:pos x="146" y="155"/>
                </a:cxn>
                <a:cxn ang="0">
                  <a:pos x="146" y="146"/>
                </a:cxn>
                <a:cxn ang="0">
                  <a:pos x="138" y="139"/>
                </a:cxn>
                <a:cxn ang="0">
                  <a:pos x="153" y="130"/>
                </a:cxn>
                <a:cxn ang="0">
                  <a:pos x="128" y="121"/>
                </a:cxn>
                <a:cxn ang="0">
                  <a:pos x="128" y="114"/>
                </a:cxn>
                <a:cxn ang="0">
                  <a:pos x="113" y="114"/>
                </a:cxn>
                <a:cxn ang="0">
                  <a:pos x="106" y="130"/>
                </a:cxn>
                <a:cxn ang="0">
                  <a:pos x="97" y="130"/>
                </a:cxn>
                <a:cxn ang="0">
                  <a:pos x="97" y="139"/>
                </a:cxn>
              </a:cxnLst>
              <a:rect l="0" t="0" r="r" b="b"/>
              <a:pathLst>
                <a:path w="235" h="155">
                  <a:moveTo>
                    <a:pt x="97" y="139"/>
                  </a:moveTo>
                  <a:lnTo>
                    <a:pt x="81" y="139"/>
                  </a:lnTo>
                  <a:lnTo>
                    <a:pt x="81" y="130"/>
                  </a:lnTo>
                  <a:lnTo>
                    <a:pt x="88" y="114"/>
                  </a:lnTo>
                  <a:lnTo>
                    <a:pt x="106" y="114"/>
                  </a:lnTo>
                  <a:lnTo>
                    <a:pt x="106" y="106"/>
                  </a:lnTo>
                  <a:lnTo>
                    <a:pt x="97" y="90"/>
                  </a:lnTo>
                  <a:lnTo>
                    <a:pt x="97" y="81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7" y="90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16" y="49"/>
                  </a:lnTo>
                  <a:lnTo>
                    <a:pt x="23" y="41"/>
                  </a:lnTo>
                  <a:lnTo>
                    <a:pt x="16" y="18"/>
                  </a:lnTo>
                  <a:lnTo>
                    <a:pt x="31" y="9"/>
                  </a:lnTo>
                  <a:lnTo>
                    <a:pt x="48" y="9"/>
                  </a:lnTo>
                  <a:lnTo>
                    <a:pt x="73" y="18"/>
                  </a:lnTo>
                  <a:lnTo>
                    <a:pt x="81" y="18"/>
                  </a:lnTo>
                  <a:lnTo>
                    <a:pt x="88" y="18"/>
                  </a:lnTo>
                  <a:lnTo>
                    <a:pt x="97" y="18"/>
                  </a:lnTo>
                  <a:lnTo>
                    <a:pt x="113" y="18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53" y="0"/>
                  </a:lnTo>
                  <a:lnTo>
                    <a:pt x="162" y="9"/>
                  </a:lnTo>
                  <a:lnTo>
                    <a:pt x="153" y="9"/>
                  </a:lnTo>
                  <a:lnTo>
                    <a:pt x="162" y="18"/>
                  </a:lnTo>
                  <a:lnTo>
                    <a:pt x="170" y="18"/>
                  </a:lnTo>
                  <a:lnTo>
                    <a:pt x="178" y="33"/>
                  </a:lnTo>
                  <a:lnTo>
                    <a:pt x="187" y="41"/>
                  </a:lnTo>
                  <a:lnTo>
                    <a:pt x="193" y="33"/>
                  </a:lnTo>
                  <a:lnTo>
                    <a:pt x="235" y="58"/>
                  </a:lnTo>
                  <a:lnTo>
                    <a:pt x="227" y="90"/>
                  </a:lnTo>
                  <a:lnTo>
                    <a:pt x="218" y="81"/>
                  </a:lnTo>
                  <a:lnTo>
                    <a:pt x="212" y="90"/>
                  </a:lnTo>
                  <a:lnTo>
                    <a:pt x="212" y="106"/>
                  </a:lnTo>
                  <a:lnTo>
                    <a:pt x="203" y="106"/>
                  </a:lnTo>
                  <a:lnTo>
                    <a:pt x="162" y="130"/>
                  </a:lnTo>
                  <a:lnTo>
                    <a:pt x="178" y="139"/>
                  </a:lnTo>
                  <a:lnTo>
                    <a:pt x="178" y="139"/>
                  </a:lnTo>
                  <a:lnTo>
                    <a:pt x="153" y="155"/>
                  </a:lnTo>
                  <a:lnTo>
                    <a:pt x="146" y="155"/>
                  </a:lnTo>
                  <a:lnTo>
                    <a:pt x="146" y="146"/>
                  </a:lnTo>
                  <a:lnTo>
                    <a:pt x="138" y="139"/>
                  </a:lnTo>
                  <a:lnTo>
                    <a:pt x="153" y="130"/>
                  </a:lnTo>
                  <a:lnTo>
                    <a:pt x="128" y="121"/>
                  </a:lnTo>
                  <a:lnTo>
                    <a:pt x="128" y="114"/>
                  </a:lnTo>
                  <a:lnTo>
                    <a:pt x="113" y="114"/>
                  </a:lnTo>
                  <a:lnTo>
                    <a:pt x="106" y="130"/>
                  </a:lnTo>
                  <a:lnTo>
                    <a:pt x="97" y="130"/>
                  </a:lnTo>
                  <a:lnTo>
                    <a:pt x="97" y="13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0" name="Freeform 118"/>
            <p:cNvSpPr>
              <a:spLocks/>
            </p:cNvSpPr>
            <p:nvPr/>
          </p:nvSpPr>
          <p:spPr bwMode="auto">
            <a:xfrm>
              <a:off x="2998" y="1897"/>
              <a:ext cx="86" cy="4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23"/>
                </a:cxn>
                <a:cxn ang="0">
                  <a:pos x="25" y="23"/>
                </a:cxn>
                <a:cxn ang="0">
                  <a:pos x="16" y="7"/>
                </a:cxn>
                <a:cxn ang="0">
                  <a:pos x="9" y="15"/>
                </a:cxn>
                <a:cxn ang="0">
                  <a:pos x="0" y="32"/>
                </a:cxn>
                <a:cxn ang="0">
                  <a:pos x="0" y="47"/>
                </a:cxn>
                <a:cxn ang="0">
                  <a:pos x="9" y="40"/>
                </a:cxn>
                <a:cxn ang="0">
                  <a:pos x="50" y="40"/>
                </a:cxn>
                <a:cxn ang="0">
                  <a:pos x="74" y="56"/>
                </a:cxn>
                <a:cxn ang="0">
                  <a:pos x="90" y="40"/>
                </a:cxn>
                <a:cxn ang="0">
                  <a:pos x="82" y="23"/>
                </a:cxn>
                <a:cxn ang="0">
                  <a:pos x="82" y="7"/>
                </a:cxn>
                <a:cxn ang="0">
                  <a:pos x="65" y="7"/>
                </a:cxn>
                <a:cxn ang="0">
                  <a:pos x="50" y="0"/>
                </a:cxn>
                <a:cxn ang="0">
                  <a:pos x="40" y="0"/>
                </a:cxn>
              </a:cxnLst>
              <a:rect l="0" t="0" r="r" b="b"/>
              <a:pathLst>
                <a:path w="91" h="57">
                  <a:moveTo>
                    <a:pt x="40" y="0"/>
                  </a:moveTo>
                  <a:lnTo>
                    <a:pt x="40" y="23"/>
                  </a:lnTo>
                  <a:lnTo>
                    <a:pt x="25" y="23"/>
                  </a:lnTo>
                  <a:lnTo>
                    <a:pt x="16" y="7"/>
                  </a:lnTo>
                  <a:lnTo>
                    <a:pt x="9" y="15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9" y="40"/>
                  </a:lnTo>
                  <a:lnTo>
                    <a:pt x="50" y="40"/>
                  </a:lnTo>
                  <a:lnTo>
                    <a:pt x="74" y="56"/>
                  </a:lnTo>
                  <a:lnTo>
                    <a:pt x="90" y="40"/>
                  </a:lnTo>
                  <a:lnTo>
                    <a:pt x="82" y="23"/>
                  </a:lnTo>
                  <a:lnTo>
                    <a:pt x="82" y="7"/>
                  </a:lnTo>
                  <a:lnTo>
                    <a:pt x="65" y="7"/>
                  </a:lnTo>
                  <a:lnTo>
                    <a:pt x="50" y="0"/>
                  </a:lnTo>
                  <a:lnTo>
                    <a:pt x="4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1" name="Freeform 119"/>
            <p:cNvSpPr>
              <a:spLocks/>
            </p:cNvSpPr>
            <p:nvPr/>
          </p:nvSpPr>
          <p:spPr bwMode="auto">
            <a:xfrm>
              <a:off x="2998" y="1929"/>
              <a:ext cx="71" cy="4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6"/>
                </a:cxn>
                <a:cxn ang="0">
                  <a:pos x="0" y="7"/>
                </a:cxn>
                <a:cxn ang="0">
                  <a:pos x="9" y="0"/>
                </a:cxn>
                <a:cxn ang="0">
                  <a:pos x="50" y="0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57" y="32"/>
                </a:cxn>
                <a:cxn ang="0">
                  <a:pos x="57" y="47"/>
                </a:cxn>
                <a:cxn ang="0">
                  <a:pos x="50" y="47"/>
                </a:cxn>
                <a:cxn ang="0">
                  <a:pos x="32" y="57"/>
                </a:cxn>
                <a:cxn ang="0">
                  <a:pos x="25" y="57"/>
                </a:cxn>
                <a:cxn ang="0">
                  <a:pos x="16" y="47"/>
                </a:cxn>
                <a:cxn ang="0">
                  <a:pos x="16" y="25"/>
                </a:cxn>
                <a:cxn ang="0">
                  <a:pos x="0" y="25"/>
                </a:cxn>
              </a:cxnLst>
              <a:rect l="0" t="0" r="r" b="b"/>
              <a:pathLst>
                <a:path w="75" h="58">
                  <a:moveTo>
                    <a:pt x="0" y="25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9" y="0"/>
                  </a:lnTo>
                  <a:lnTo>
                    <a:pt x="50" y="0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57" y="32"/>
                  </a:lnTo>
                  <a:lnTo>
                    <a:pt x="57" y="47"/>
                  </a:lnTo>
                  <a:lnTo>
                    <a:pt x="50" y="47"/>
                  </a:lnTo>
                  <a:lnTo>
                    <a:pt x="32" y="57"/>
                  </a:lnTo>
                  <a:lnTo>
                    <a:pt x="25" y="57"/>
                  </a:lnTo>
                  <a:lnTo>
                    <a:pt x="16" y="47"/>
                  </a:lnTo>
                  <a:lnTo>
                    <a:pt x="16" y="25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2" name="Freeform 120"/>
            <p:cNvSpPr>
              <a:spLocks/>
            </p:cNvSpPr>
            <p:nvPr/>
          </p:nvSpPr>
          <p:spPr bwMode="auto">
            <a:xfrm>
              <a:off x="3028" y="1870"/>
              <a:ext cx="56" cy="33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0" y="24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58" y="0"/>
                </a:cxn>
                <a:cxn ang="0">
                  <a:pos x="50" y="9"/>
                </a:cxn>
                <a:cxn ang="0">
                  <a:pos x="42" y="9"/>
                </a:cxn>
                <a:cxn ang="0">
                  <a:pos x="50" y="34"/>
                </a:cxn>
                <a:cxn ang="0">
                  <a:pos x="50" y="41"/>
                </a:cxn>
                <a:cxn ang="0">
                  <a:pos x="33" y="41"/>
                </a:cxn>
                <a:cxn ang="0">
                  <a:pos x="18" y="34"/>
                </a:cxn>
                <a:cxn ang="0">
                  <a:pos x="8" y="34"/>
                </a:cxn>
              </a:cxnLst>
              <a:rect l="0" t="0" r="r" b="b"/>
              <a:pathLst>
                <a:path w="59" h="42">
                  <a:moveTo>
                    <a:pt x="8" y="34"/>
                  </a:moveTo>
                  <a:lnTo>
                    <a:pt x="0" y="24"/>
                  </a:lnTo>
                  <a:lnTo>
                    <a:pt x="0" y="9"/>
                  </a:lnTo>
                  <a:lnTo>
                    <a:pt x="8" y="0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42" y="9"/>
                  </a:lnTo>
                  <a:lnTo>
                    <a:pt x="50" y="34"/>
                  </a:lnTo>
                  <a:lnTo>
                    <a:pt x="50" y="41"/>
                  </a:lnTo>
                  <a:lnTo>
                    <a:pt x="33" y="41"/>
                  </a:lnTo>
                  <a:lnTo>
                    <a:pt x="18" y="34"/>
                  </a:lnTo>
                  <a:lnTo>
                    <a:pt x="8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3" name="Freeform 121"/>
            <p:cNvSpPr>
              <a:spLocks/>
            </p:cNvSpPr>
            <p:nvPr/>
          </p:nvSpPr>
          <p:spPr bwMode="auto">
            <a:xfrm>
              <a:off x="2975" y="1949"/>
              <a:ext cx="39" cy="1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22"/>
                </a:cxn>
                <a:cxn ang="0">
                  <a:pos x="24" y="22"/>
                </a:cxn>
                <a:cxn ang="0">
                  <a:pos x="0" y="16"/>
                </a:cxn>
                <a:cxn ang="0">
                  <a:pos x="15" y="7"/>
                </a:cxn>
                <a:cxn ang="0">
                  <a:pos x="24" y="0"/>
                </a:cxn>
                <a:cxn ang="0">
                  <a:pos x="40" y="0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lnTo>
                    <a:pt x="40" y="22"/>
                  </a:lnTo>
                  <a:lnTo>
                    <a:pt x="24" y="22"/>
                  </a:lnTo>
                  <a:lnTo>
                    <a:pt x="0" y="16"/>
                  </a:lnTo>
                  <a:lnTo>
                    <a:pt x="15" y="7"/>
                  </a:lnTo>
                  <a:lnTo>
                    <a:pt x="24" y="0"/>
                  </a:lnTo>
                  <a:lnTo>
                    <a:pt x="4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4" name="Freeform 122"/>
            <p:cNvSpPr>
              <a:spLocks/>
            </p:cNvSpPr>
            <p:nvPr/>
          </p:nvSpPr>
          <p:spPr bwMode="auto">
            <a:xfrm>
              <a:off x="3221" y="2136"/>
              <a:ext cx="84" cy="26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25" y="24"/>
                </a:cxn>
                <a:cxn ang="0">
                  <a:pos x="25" y="15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57" y="9"/>
                </a:cxn>
                <a:cxn ang="0">
                  <a:pos x="72" y="9"/>
                </a:cxn>
                <a:cxn ang="0">
                  <a:pos x="88" y="24"/>
                </a:cxn>
                <a:cxn ang="0">
                  <a:pos x="81" y="24"/>
                </a:cxn>
                <a:cxn ang="0">
                  <a:pos x="88" y="32"/>
                </a:cxn>
                <a:cxn ang="0">
                  <a:pos x="72" y="32"/>
                </a:cxn>
                <a:cxn ang="0">
                  <a:pos x="65" y="32"/>
                </a:cxn>
                <a:cxn ang="0">
                  <a:pos x="48" y="32"/>
                </a:cxn>
                <a:cxn ang="0">
                  <a:pos x="25" y="32"/>
                </a:cxn>
              </a:cxnLst>
              <a:rect l="0" t="0" r="r" b="b"/>
              <a:pathLst>
                <a:path w="89" h="33">
                  <a:moveTo>
                    <a:pt x="25" y="32"/>
                  </a:moveTo>
                  <a:lnTo>
                    <a:pt x="25" y="24"/>
                  </a:lnTo>
                  <a:lnTo>
                    <a:pt x="25" y="1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7" y="9"/>
                  </a:lnTo>
                  <a:lnTo>
                    <a:pt x="72" y="9"/>
                  </a:lnTo>
                  <a:lnTo>
                    <a:pt x="88" y="24"/>
                  </a:lnTo>
                  <a:lnTo>
                    <a:pt x="81" y="24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5" y="32"/>
                  </a:lnTo>
                  <a:lnTo>
                    <a:pt x="48" y="32"/>
                  </a:lnTo>
                  <a:lnTo>
                    <a:pt x="25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5" name="Freeform 123"/>
            <p:cNvSpPr>
              <a:spLocks/>
            </p:cNvSpPr>
            <p:nvPr/>
          </p:nvSpPr>
          <p:spPr bwMode="auto">
            <a:xfrm>
              <a:off x="3266" y="2161"/>
              <a:ext cx="39" cy="3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40" y="33"/>
                </a:cxn>
                <a:cxn ang="0">
                  <a:pos x="33" y="24"/>
                </a:cxn>
                <a:cxn ang="0">
                  <a:pos x="33" y="17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9" y="24"/>
                </a:cxn>
                <a:cxn ang="0">
                  <a:pos x="17" y="24"/>
                </a:cxn>
                <a:cxn ang="0">
                  <a:pos x="33" y="33"/>
                </a:cxn>
                <a:cxn ang="0">
                  <a:pos x="33" y="40"/>
                </a:cxn>
                <a:cxn ang="0">
                  <a:pos x="40" y="40"/>
                </a:cxn>
              </a:cxnLst>
              <a:rect l="0" t="0" r="r" b="b"/>
              <a:pathLst>
                <a:path w="41" h="41">
                  <a:moveTo>
                    <a:pt x="40" y="40"/>
                  </a:moveTo>
                  <a:lnTo>
                    <a:pt x="40" y="33"/>
                  </a:lnTo>
                  <a:lnTo>
                    <a:pt x="33" y="24"/>
                  </a:lnTo>
                  <a:lnTo>
                    <a:pt x="33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9" y="24"/>
                  </a:lnTo>
                  <a:lnTo>
                    <a:pt x="17" y="24"/>
                  </a:lnTo>
                  <a:lnTo>
                    <a:pt x="33" y="33"/>
                  </a:lnTo>
                  <a:lnTo>
                    <a:pt x="33" y="40"/>
                  </a:lnTo>
                  <a:lnTo>
                    <a:pt x="4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6" name="Freeform 124"/>
            <p:cNvSpPr>
              <a:spLocks/>
            </p:cNvSpPr>
            <p:nvPr/>
          </p:nvSpPr>
          <p:spPr bwMode="auto">
            <a:xfrm>
              <a:off x="3282" y="2180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7" y="16"/>
                </a:cxn>
                <a:cxn ang="0">
                  <a:pos x="0" y="0"/>
                </a:cxn>
                <a:cxn ang="0">
                  <a:pos x="16" y="9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7" y="1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7" name="Freeform 125"/>
            <p:cNvSpPr>
              <a:spLocks/>
            </p:cNvSpPr>
            <p:nvPr/>
          </p:nvSpPr>
          <p:spPr bwMode="auto">
            <a:xfrm>
              <a:off x="3282" y="2155"/>
              <a:ext cx="68" cy="46"/>
            </a:xfrm>
            <a:custGeom>
              <a:avLst/>
              <a:gdLst/>
              <a:ahLst/>
              <a:cxnLst>
                <a:cxn ang="0">
                  <a:pos x="23" y="48"/>
                </a:cxn>
                <a:cxn ang="0">
                  <a:pos x="40" y="41"/>
                </a:cxn>
                <a:cxn ang="0">
                  <a:pos x="48" y="41"/>
                </a:cxn>
                <a:cxn ang="0">
                  <a:pos x="40" y="48"/>
                </a:cxn>
                <a:cxn ang="0">
                  <a:pos x="57" y="57"/>
                </a:cxn>
                <a:cxn ang="0">
                  <a:pos x="48" y="48"/>
                </a:cxn>
                <a:cxn ang="0">
                  <a:pos x="57" y="48"/>
                </a:cxn>
                <a:cxn ang="0">
                  <a:pos x="57" y="32"/>
                </a:cxn>
                <a:cxn ang="0">
                  <a:pos x="72" y="25"/>
                </a:cxn>
                <a:cxn ang="0">
                  <a:pos x="57" y="16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23" y="8"/>
                </a:cxn>
                <a:cxn ang="0">
                  <a:pos x="7" y="8"/>
                </a:cxn>
                <a:cxn ang="0">
                  <a:pos x="0" y="8"/>
                </a:cxn>
                <a:cxn ang="0">
                  <a:pos x="16" y="25"/>
                </a:cxn>
                <a:cxn ang="0">
                  <a:pos x="16" y="32"/>
                </a:cxn>
                <a:cxn ang="0">
                  <a:pos x="23" y="41"/>
                </a:cxn>
                <a:cxn ang="0">
                  <a:pos x="23" y="48"/>
                </a:cxn>
              </a:cxnLst>
              <a:rect l="0" t="0" r="r" b="b"/>
              <a:pathLst>
                <a:path w="73" h="58">
                  <a:moveTo>
                    <a:pt x="23" y="48"/>
                  </a:moveTo>
                  <a:lnTo>
                    <a:pt x="40" y="41"/>
                  </a:lnTo>
                  <a:lnTo>
                    <a:pt x="48" y="41"/>
                  </a:lnTo>
                  <a:lnTo>
                    <a:pt x="40" y="48"/>
                  </a:lnTo>
                  <a:lnTo>
                    <a:pt x="57" y="57"/>
                  </a:lnTo>
                  <a:lnTo>
                    <a:pt x="48" y="48"/>
                  </a:lnTo>
                  <a:lnTo>
                    <a:pt x="57" y="48"/>
                  </a:lnTo>
                  <a:lnTo>
                    <a:pt x="57" y="32"/>
                  </a:lnTo>
                  <a:lnTo>
                    <a:pt x="72" y="25"/>
                  </a:lnTo>
                  <a:lnTo>
                    <a:pt x="57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23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23" y="41"/>
                  </a:lnTo>
                  <a:lnTo>
                    <a:pt x="23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8" name="Freeform 126"/>
            <p:cNvSpPr>
              <a:spLocks/>
            </p:cNvSpPr>
            <p:nvPr/>
          </p:nvSpPr>
          <p:spPr bwMode="auto">
            <a:xfrm>
              <a:off x="2875" y="1644"/>
              <a:ext cx="154" cy="305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9" y="299"/>
                </a:cxn>
                <a:cxn ang="0">
                  <a:pos x="9" y="276"/>
                </a:cxn>
                <a:cxn ang="0">
                  <a:pos x="18" y="267"/>
                </a:cxn>
                <a:cxn ang="0">
                  <a:pos x="18" y="243"/>
                </a:cxn>
                <a:cxn ang="0">
                  <a:pos x="18" y="236"/>
                </a:cxn>
                <a:cxn ang="0">
                  <a:pos x="9" y="202"/>
                </a:cxn>
                <a:cxn ang="0">
                  <a:pos x="18" y="170"/>
                </a:cxn>
                <a:cxn ang="0">
                  <a:pos x="25" y="162"/>
                </a:cxn>
                <a:cxn ang="0">
                  <a:pos x="41" y="155"/>
                </a:cxn>
                <a:cxn ang="0">
                  <a:pos x="33" y="137"/>
                </a:cxn>
                <a:cxn ang="0">
                  <a:pos x="41" y="122"/>
                </a:cxn>
                <a:cxn ang="0">
                  <a:pos x="50" y="97"/>
                </a:cxn>
                <a:cxn ang="0">
                  <a:pos x="65" y="73"/>
                </a:cxn>
                <a:cxn ang="0">
                  <a:pos x="65" y="56"/>
                </a:cxn>
                <a:cxn ang="0">
                  <a:pos x="75" y="41"/>
                </a:cxn>
                <a:cxn ang="0">
                  <a:pos x="81" y="31"/>
                </a:cxn>
                <a:cxn ang="0">
                  <a:pos x="90" y="31"/>
                </a:cxn>
                <a:cxn ang="0">
                  <a:pos x="90" y="16"/>
                </a:cxn>
                <a:cxn ang="0">
                  <a:pos x="98" y="16"/>
                </a:cxn>
                <a:cxn ang="0">
                  <a:pos x="115" y="16"/>
                </a:cxn>
                <a:cxn ang="0">
                  <a:pos x="115" y="0"/>
                </a:cxn>
                <a:cxn ang="0">
                  <a:pos x="121" y="0"/>
                </a:cxn>
                <a:cxn ang="0">
                  <a:pos x="155" y="31"/>
                </a:cxn>
                <a:cxn ang="0">
                  <a:pos x="162" y="105"/>
                </a:cxn>
                <a:cxn ang="0">
                  <a:pos x="146" y="105"/>
                </a:cxn>
                <a:cxn ang="0">
                  <a:pos x="130" y="122"/>
                </a:cxn>
                <a:cxn ang="0">
                  <a:pos x="130" y="130"/>
                </a:cxn>
                <a:cxn ang="0">
                  <a:pos x="130" y="137"/>
                </a:cxn>
                <a:cxn ang="0">
                  <a:pos x="139" y="146"/>
                </a:cxn>
                <a:cxn ang="0">
                  <a:pos x="121" y="162"/>
                </a:cxn>
                <a:cxn ang="0">
                  <a:pos x="98" y="187"/>
                </a:cxn>
                <a:cxn ang="0">
                  <a:pos x="81" y="212"/>
                </a:cxn>
                <a:cxn ang="0">
                  <a:pos x="81" y="252"/>
                </a:cxn>
                <a:cxn ang="0">
                  <a:pos x="98" y="276"/>
                </a:cxn>
                <a:cxn ang="0">
                  <a:pos x="90" y="283"/>
                </a:cxn>
                <a:cxn ang="0">
                  <a:pos x="90" y="292"/>
                </a:cxn>
                <a:cxn ang="0">
                  <a:pos x="75" y="307"/>
                </a:cxn>
                <a:cxn ang="0">
                  <a:pos x="65" y="364"/>
                </a:cxn>
                <a:cxn ang="0">
                  <a:pos x="50" y="364"/>
                </a:cxn>
                <a:cxn ang="0">
                  <a:pos x="41" y="373"/>
                </a:cxn>
                <a:cxn ang="0">
                  <a:pos x="41" y="382"/>
                </a:cxn>
                <a:cxn ang="0">
                  <a:pos x="25" y="382"/>
                </a:cxn>
                <a:cxn ang="0">
                  <a:pos x="18" y="364"/>
                </a:cxn>
                <a:cxn ang="0">
                  <a:pos x="25" y="357"/>
                </a:cxn>
                <a:cxn ang="0">
                  <a:pos x="18" y="349"/>
                </a:cxn>
                <a:cxn ang="0">
                  <a:pos x="0" y="299"/>
                </a:cxn>
              </a:cxnLst>
              <a:rect l="0" t="0" r="r" b="b"/>
              <a:pathLst>
                <a:path w="163" h="383">
                  <a:moveTo>
                    <a:pt x="0" y="299"/>
                  </a:moveTo>
                  <a:lnTo>
                    <a:pt x="9" y="299"/>
                  </a:lnTo>
                  <a:lnTo>
                    <a:pt x="9" y="276"/>
                  </a:lnTo>
                  <a:lnTo>
                    <a:pt x="18" y="267"/>
                  </a:lnTo>
                  <a:lnTo>
                    <a:pt x="18" y="243"/>
                  </a:lnTo>
                  <a:lnTo>
                    <a:pt x="18" y="236"/>
                  </a:lnTo>
                  <a:lnTo>
                    <a:pt x="9" y="202"/>
                  </a:lnTo>
                  <a:lnTo>
                    <a:pt x="18" y="170"/>
                  </a:lnTo>
                  <a:lnTo>
                    <a:pt x="25" y="162"/>
                  </a:lnTo>
                  <a:lnTo>
                    <a:pt x="41" y="155"/>
                  </a:lnTo>
                  <a:lnTo>
                    <a:pt x="33" y="137"/>
                  </a:lnTo>
                  <a:lnTo>
                    <a:pt x="41" y="122"/>
                  </a:lnTo>
                  <a:lnTo>
                    <a:pt x="50" y="97"/>
                  </a:lnTo>
                  <a:lnTo>
                    <a:pt x="65" y="73"/>
                  </a:lnTo>
                  <a:lnTo>
                    <a:pt x="65" y="56"/>
                  </a:lnTo>
                  <a:lnTo>
                    <a:pt x="75" y="41"/>
                  </a:lnTo>
                  <a:lnTo>
                    <a:pt x="81" y="31"/>
                  </a:lnTo>
                  <a:lnTo>
                    <a:pt x="90" y="31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15" y="16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55" y="31"/>
                  </a:lnTo>
                  <a:lnTo>
                    <a:pt x="162" y="105"/>
                  </a:lnTo>
                  <a:lnTo>
                    <a:pt x="146" y="105"/>
                  </a:lnTo>
                  <a:lnTo>
                    <a:pt x="130" y="122"/>
                  </a:lnTo>
                  <a:lnTo>
                    <a:pt x="130" y="130"/>
                  </a:lnTo>
                  <a:lnTo>
                    <a:pt x="130" y="137"/>
                  </a:lnTo>
                  <a:lnTo>
                    <a:pt x="139" y="146"/>
                  </a:lnTo>
                  <a:lnTo>
                    <a:pt x="121" y="162"/>
                  </a:lnTo>
                  <a:lnTo>
                    <a:pt x="98" y="187"/>
                  </a:lnTo>
                  <a:lnTo>
                    <a:pt x="81" y="212"/>
                  </a:lnTo>
                  <a:lnTo>
                    <a:pt x="81" y="252"/>
                  </a:lnTo>
                  <a:lnTo>
                    <a:pt x="98" y="276"/>
                  </a:lnTo>
                  <a:lnTo>
                    <a:pt x="90" y="283"/>
                  </a:lnTo>
                  <a:lnTo>
                    <a:pt x="90" y="292"/>
                  </a:lnTo>
                  <a:lnTo>
                    <a:pt x="75" y="307"/>
                  </a:lnTo>
                  <a:lnTo>
                    <a:pt x="65" y="364"/>
                  </a:lnTo>
                  <a:lnTo>
                    <a:pt x="50" y="364"/>
                  </a:lnTo>
                  <a:lnTo>
                    <a:pt x="41" y="373"/>
                  </a:lnTo>
                  <a:lnTo>
                    <a:pt x="41" y="382"/>
                  </a:lnTo>
                  <a:lnTo>
                    <a:pt x="25" y="382"/>
                  </a:lnTo>
                  <a:lnTo>
                    <a:pt x="18" y="364"/>
                  </a:lnTo>
                  <a:lnTo>
                    <a:pt x="25" y="357"/>
                  </a:lnTo>
                  <a:lnTo>
                    <a:pt x="18" y="349"/>
                  </a:lnTo>
                  <a:lnTo>
                    <a:pt x="0" y="29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9" name="Freeform 127"/>
            <p:cNvSpPr>
              <a:spLocks/>
            </p:cNvSpPr>
            <p:nvPr/>
          </p:nvSpPr>
          <p:spPr bwMode="auto">
            <a:xfrm>
              <a:off x="2646" y="1949"/>
              <a:ext cx="33" cy="26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25" y="22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9" y="0"/>
                </a:cxn>
                <a:cxn ang="0">
                  <a:pos x="25" y="7"/>
                </a:cxn>
                <a:cxn ang="0">
                  <a:pos x="34" y="22"/>
                </a:cxn>
                <a:cxn ang="0">
                  <a:pos x="25" y="32"/>
                </a:cxn>
              </a:cxnLst>
              <a:rect l="0" t="0" r="r" b="b"/>
              <a:pathLst>
                <a:path w="35" h="33">
                  <a:moveTo>
                    <a:pt x="25" y="32"/>
                  </a:moveTo>
                  <a:lnTo>
                    <a:pt x="25" y="22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9" y="0"/>
                  </a:lnTo>
                  <a:lnTo>
                    <a:pt x="25" y="7"/>
                  </a:lnTo>
                  <a:lnTo>
                    <a:pt x="34" y="22"/>
                  </a:lnTo>
                  <a:lnTo>
                    <a:pt x="25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0" name="Freeform 128"/>
            <p:cNvSpPr>
              <a:spLocks/>
            </p:cNvSpPr>
            <p:nvPr/>
          </p:nvSpPr>
          <p:spPr bwMode="auto">
            <a:xfrm>
              <a:off x="2615" y="1949"/>
              <a:ext cx="56" cy="6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3" y="16"/>
                </a:cxn>
                <a:cxn ang="0">
                  <a:pos x="42" y="22"/>
                </a:cxn>
                <a:cxn ang="0">
                  <a:pos x="58" y="22"/>
                </a:cxn>
                <a:cxn ang="0">
                  <a:pos x="58" y="32"/>
                </a:cxn>
                <a:cxn ang="0">
                  <a:pos x="58" y="47"/>
                </a:cxn>
                <a:cxn ang="0">
                  <a:pos x="49" y="72"/>
                </a:cxn>
                <a:cxn ang="0">
                  <a:pos x="8" y="81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18" y="47"/>
                </a:cxn>
                <a:cxn ang="0">
                  <a:pos x="8" y="40"/>
                </a:cxn>
                <a:cxn ang="0">
                  <a:pos x="18" y="32"/>
                </a:cxn>
                <a:cxn ang="0">
                  <a:pos x="8" y="32"/>
                </a:cxn>
                <a:cxn ang="0">
                  <a:pos x="8" y="22"/>
                </a:cxn>
                <a:cxn ang="0">
                  <a:pos x="25" y="22"/>
                </a:cxn>
                <a:cxn ang="0">
                  <a:pos x="33" y="16"/>
                </a:cxn>
                <a:cxn ang="0">
                  <a:pos x="25" y="16"/>
                </a:cxn>
                <a:cxn ang="0">
                  <a:pos x="25" y="7"/>
                </a:cxn>
                <a:cxn ang="0">
                  <a:pos x="42" y="0"/>
                </a:cxn>
              </a:cxnLst>
              <a:rect l="0" t="0" r="r" b="b"/>
              <a:pathLst>
                <a:path w="59" h="82">
                  <a:moveTo>
                    <a:pt x="42" y="0"/>
                  </a:moveTo>
                  <a:lnTo>
                    <a:pt x="33" y="16"/>
                  </a:lnTo>
                  <a:lnTo>
                    <a:pt x="42" y="22"/>
                  </a:lnTo>
                  <a:lnTo>
                    <a:pt x="58" y="22"/>
                  </a:lnTo>
                  <a:lnTo>
                    <a:pt x="58" y="32"/>
                  </a:lnTo>
                  <a:lnTo>
                    <a:pt x="58" y="47"/>
                  </a:lnTo>
                  <a:lnTo>
                    <a:pt x="49" y="72"/>
                  </a:lnTo>
                  <a:lnTo>
                    <a:pt x="8" y="81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8" y="47"/>
                  </a:lnTo>
                  <a:lnTo>
                    <a:pt x="8" y="40"/>
                  </a:lnTo>
                  <a:lnTo>
                    <a:pt x="18" y="32"/>
                  </a:lnTo>
                  <a:lnTo>
                    <a:pt x="8" y="32"/>
                  </a:lnTo>
                  <a:lnTo>
                    <a:pt x="8" y="22"/>
                  </a:lnTo>
                  <a:lnTo>
                    <a:pt x="25" y="22"/>
                  </a:lnTo>
                  <a:lnTo>
                    <a:pt x="33" y="16"/>
                  </a:lnTo>
                  <a:lnTo>
                    <a:pt x="25" y="16"/>
                  </a:lnTo>
                  <a:lnTo>
                    <a:pt x="25" y="7"/>
                  </a:lnTo>
                  <a:lnTo>
                    <a:pt x="4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1" name="Freeform 129"/>
            <p:cNvSpPr>
              <a:spLocks/>
            </p:cNvSpPr>
            <p:nvPr/>
          </p:nvSpPr>
          <p:spPr bwMode="auto">
            <a:xfrm>
              <a:off x="2837" y="1909"/>
              <a:ext cx="39" cy="46"/>
            </a:xfrm>
            <a:custGeom>
              <a:avLst/>
              <a:gdLst/>
              <a:ahLst/>
              <a:cxnLst>
                <a:cxn ang="0">
                  <a:pos x="9" y="57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4" y="32"/>
                </a:cxn>
                <a:cxn ang="0">
                  <a:pos x="41" y="32"/>
                </a:cxn>
                <a:cxn ang="0">
                  <a:pos x="41" y="25"/>
                </a:cxn>
                <a:cxn ang="0">
                  <a:pos x="34" y="25"/>
                </a:cxn>
                <a:cxn ang="0">
                  <a:pos x="34" y="0"/>
                </a:cxn>
                <a:cxn ang="0">
                  <a:pos x="9" y="8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9" y="50"/>
                </a:cxn>
                <a:cxn ang="0">
                  <a:pos x="9" y="57"/>
                </a:cxn>
              </a:cxnLst>
              <a:rect l="0" t="0" r="r" b="b"/>
              <a:pathLst>
                <a:path w="42" h="58">
                  <a:moveTo>
                    <a:pt x="9" y="57"/>
                  </a:moveTo>
                  <a:lnTo>
                    <a:pt x="19" y="57"/>
                  </a:lnTo>
                  <a:lnTo>
                    <a:pt x="25" y="57"/>
                  </a:lnTo>
                  <a:lnTo>
                    <a:pt x="34" y="32"/>
                  </a:lnTo>
                  <a:lnTo>
                    <a:pt x="41" y="32"/>
                  </a:lnTo>
                  <a:lnTo>
                    <a:pt x="41" y="25"/>
                  </a:lnTo>
                  <a:lnTo>
                    <a:pt x="34" y="25"/>
                  </a:lnTo>
                  <a:lnTo>
                    <a:pt x="34" y="0"/>
                  </a:lnTo>
                  <a:lnTo>
                    <a:pt x="9" y="8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9" y="50"/>
                  </a:lnTo>
                  <a:lnTo>
                    <a:pt x="9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2" name="Freeform 130"/>
            <p:cNvSpPr>
              <a:spLocks/>
            </p:cNvSpPr>
            <p:nvPr/>
          </p:nvSpPr>
          <p:spPr bwMode="auto">
            <a:xfrm>
              <a:off x="2784" y="1981"/>
              <a:ext cx="48" cy="45"/>
            </a:xfrm>
            <a:custGeom>
              <a:avLst/>
              <a:gdLst/>
              <a:ahLst/>
              <a:cxnLst>
                <a:cxn ang="0">
                  <a:pos x="33" y="56"/>
                </a:cxn>
                <a:cxn ang="0">
                  <a:pos x="33" y="32"/>
                </a:cxn>
                <a:cxn ang="0">
                  <a:pos x="41" y="23"/>
                </a:cxn>
                <a:cxn ang="0">
                  <a:pos x="50" y="0"/>
                </a:cxn>
                <a:cxn ang="0">
                  <a:pos x="25" y="7"/>
                </a:cxn>
                <a:cxn ang="0">
                  <a:pos x="33" y="23"/>
                </a:cxn>
                <a:cxn ang="0">
                  <a:pos x="25" y="23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0" y="47"/>
                </a:cxn>
                <a:cxn ang="0">
                  <a:pos x="25" y="47"/>
                </a:cxn>
                <a:cxn ang="0">
                  <a:pos x="33" y="56"/>
                </a:cxn>
              </a:cxnLst>
              <a:rect l="0" t="0" r="r" b="b"/>
              <a:pathLst>
                <a:path w="51" h="57">
                  <a:moveTo>
                    <a:pt x="33" y="56"/>
                  </a:moveTo>
                  <a:lnTo>
                    <a:pt x="33" y="32"/>
                  </a:lnTo>
                  <a:lnTo>
                    <a:pt x="41" y="23"/>
                  </a:lnTo>
                  <a:lnTo>
                    <a:pt x="50" y="0"/>
                  </a:lnTo>
                  <a:lnTo>
                    <a:pt x="25" y="7"/>
                  </a:lnTo>
                  <a:lnTo>
                    <a:pt x="33" y="23"/>
                  </a:lnTo>
                  <a:lnTo>
                    <a:pt x="25" y="23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0" y="47"/>
                  </a:lnTo>
                  <a:lnTo>
                    <a:pt x="25" y="47"/>
                  </a:lnTo>
                  <a:lnTo>
                    <a:pt x="33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3" name="Freeform 131"/>
            <p:cNvSpPr>
              <a:spLocks/>
            </p:cNvSpPr>
            <p:nvPr/>
          </p:nvSpPr>
          <p:spPr bwMode="auto">
            <a:xfrm>
              <a:off x="2775" y="2018"/>
              <a:ext cx="41" cy="28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25" y="34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7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34" y="0"/>
                </a:cxn>
                <a:cxn ang="0">
                  <a:pos x="42" y="9"/>
                </a:cxn>
                <a:cxn ang="0">
                  <a:pos x="42" y="25"/>
                </a:cxn>
                <a:cxn ang="0">
                  <a:pos x="34" y="25"/>
                </a:cxn>
                <a:cxn ang="0">
                  <a:pos x="34" y="34"/>
                </a:cxn>
              </a:cxnLst>
              <a:rect l="0" t="0" r="r" b="b"/>
              <a:pathLst>
                <a:path w="43" h="35">
                  <a:moveTo>
                    <a:pt x="34" y="34"/>
                  </a:moveTo>
                  <a:lnTo>
                    <a:pt x="25" y="34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4" y="0"/>
                  </a:lnTo>
                  <a:lnTo>
                    <a:pt x="42" y="9"/>
                  </a:lnTo>
                  <a:lnTo>
                    <a:pt x="42" y="25"/>
                  </a:lnTo>
                  <a:lnTo>
                    <a:pt x="34" y="25"/>
                  </a:lnTo>
                  <a:lnTo>
                    <a:pt x="34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4" name="Freeform 132"/>
            <p:cNvSpPr>
              <a:spLocks/>
            </p:cNvSpPr>
            <p:nvPr/>
          </p:nvSpPr>
          <p:spPr bwMode="auto">
            <a:xfrm>
              <a:off x="2807" y="2038"/>
              <a:ext cx="16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5" name="Freeform 133"/>
            <p:cNvSpPr>
              <a:spLocks/>
            </p:cNvSpPr>
            <p:nvPr/>
          </p:nvSpPr>
          <p:spPr bwMode="auto">
            <a:xfrm>
              <a:off x="2807" y="2038"/>
              <a:ext cx="16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6" name="Freeform 134"/>
            <p:cNvSpPr>
              <a:spLocks/>
            </p:cNvSpPr>
            <p:nvPr/>
          </p:nvSpPr>
          <p:spPr bwMode="auto">
            <a:xfrm>
              <a:off x="2914" y="1955"/>
              <a:ext cx="115" cy="98"/>
            </a:xfrm>
            <a:custGeom>
              <a:avLst/>
              <a:gdLst/>
              <a:ahLst/>
              <a:cxnLst>
                <a:cxn ang="0">
                  <a:pos x="105" y="122"/>
                </a:cxn>
                <a:cxn ang="0">
                  <a:pos x="114" y="105"/>
                </a:cxn>
                <a:cxn ang="0">
                  <a:pos x="121" y="97"/>
                </a:cxn>
                <a:cxn ang="0">
                  <a:pos x="114" y="56"/>
                </a:cxn>
                <a:cxn ang="0">
                  <a:pos x="121" y="40"/>
                </a:cxn>
                <a:cxn ang="0">
                  <a:pos x="114" y="25"/>
                </a:cxn>
                <a:cxn ang="0">
                  <a:pos x="105" y="15"/>
                </a:cxn>
                <a:cxn ang="0">
                  <a:pos x="89" y="15"/>
                </a:cxn>
                <a:cxn ang="0">
                  <a:pos x="65" y="9"/>
                </a:cxn>
                <a:cxn ang="0">
                  <a:pos x="65" y="15"/>
                </a:cxn>
                <a:cxn ang="0">
                  <a:pos x="57" y="15"/>
                </a:cxn>
                <a:cxn ang="0">
                  <a:pos x="49" y="0"/>
                </a:cxn>
                <a:cxn ang="0">
                  <a:pos x="0" y="25"/>
                </a:cxn>
                <a:cxn ang="0">
                  <a:pos x="9" y="80"/>
                </a:cxn>
                <a:cxn ang="0">
                  <a:pos x="17" y="89"/>
                </a:cxn>
                <a:cxn ang="0">
                  <a:pos x="34" y="97"/>
                </a:cxn>
                <a:cxn ang="0">
                  <a:pos x="40" y="97"/>
                </a:cxn>
                <a:cxn ang="0">
                  <a:pos x="57" y="114"/>
                </a:cxn>
                <a:cxn ang="0">
                  <a:pos x="65" y="114"/>
                </a:cxn>
                <a:cxn ang="0">
                  <a:pos x="74" y="122"/>
                </a:cxn>
                <a:cxn ang="0">
                  <a:pos x="89" y="114"/>
                </a:cxn>
                <a:cxn ang="0">
                  <a:pos x="105" y="122"/>
                </a:cxn>
              </a:cxnLst>
              <a:rect l="0" t="0" r="r" b="b"/>
              <a:pathLst>
                <a:path w="122" h="123">
                  <a:moveTo>
                    <a:pt x="105" y="122"/>
                  </a:moveTo>
                  <a:lnTo>
                    <a:pt x="114" y="105"/>
                  </a:lnTo>
                  <a:lnTo>
                    <a:pt x="121" y="97"/>
                  </a:lnTo>
                  <a:lnTo>
                    <a:pt x="114" y="56"/>
                  </a:lnTo>
                  <a:lnTo>
                    <a:pt x="121" y="40"/>
                  </a:lnTo>
                  <a:lnTo>
                    <a:pt x="114" y="25"/>
                  </a:lnTo>
                  <a:lnTo>
                    <a:pt x="105" y="15"/>
                  </a:lnTo>
                  <a:lnTo>
                    <a:pt x="89" y="15"/>
                  </a:lnTo>
                  <a:lnTo>
                    <a:pt x="65" y="9"/>
                  </a:lnTo>
                  <a:lnTo>
                    <a:pt x="65" y="15"/>
                  </a:lnTo>
                  <a:lnTo>
                    <a:pt x="57" y="15"/>
                  </a:lnTo>
                  <a:lnTo>
                    <a:pt x="49" y="0"/>
                  </a:lnTo>
                  <a:lnTo>
                    <a:pt x="0" y="25"/>
                  </a:lnTo>
                  <a:lnTo>
                    <a:pt x="9" y="80"/>
                  </a:lnTo>
                  <a:lnTo>
                    <a:pt x="17" y="89"/>
                  </a:lnTo>
                  <a:lnTo>
                    <a:pt x="34" y="97"/>
                  </a:lnTo>
                  <a:lnTo>
                    <a:pt x="40" y="97"/>
                  </a:lnTo>
                  <a:lnTo>
                    <a:pt x="57" y="114"/>
                  </a:lnTo>
                  <a:lnTo>
                    <a:pt x="65" y="114"/>
                  </a:lnTo>
                  <a:lnTo>
                    <a:pt x="74" y="122"/>
                  </a:lnTo>
                  <a:lnTo>
                    <a:pt x="89" y="114"/>
                  </a:lnTo>
                  <a:lnTo>
                    <a:pt x="105" y="12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7" name="Freeform 135"/>
            <p:cNvSpPr>
              <a:spLocks/>
            </p:cNvSpPr>
            <p:nvPr/>
          </p:nvSpPr>
          <p:spPr bwMode="auto">
            <a:xfrm>
              <a:off x="2815" y="1955"/>
              <a:ext cx="108" cy="123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97" y="9"/>
                </a:cxn>
                <a:cxn ang="0">
                  <a:pos x="97" y="15"/>
                </a:cxn>
                <a:cxn ang="0">
                  <a:pos x="89" y="15"/>
                </a:cxn>
                <a:cxn ang="0">
                  <a:pos x="105" y="25"/>
                </a:cxn>
                <a:cxn ang="0">
                  <a:pos x="114" y="80"/>
                </a:cxn>
                <a:cxn ang="0">
                  <a:pos x="105" y="80"/>
                </a:cxn>
                <a:cxn ang="0">
                  <a:pos x="89" y="89"/>
                </a:cxn>
                <a:cxn ang="0">
                  <a:pos x="73" y="97"/>
                </a:cxn>
                <a:cxn ang="0">
                  <a:pos x="82" y="114"/>
                </a:cxn>
                <a:cxn ang="0">
                  <a:pos x="97" y="130"/>
                </a:cxn>
                <a:cxn ang="0">
                  <a:pos x="89" y="137"/>
                </a:cxn>
                <a:cxn ang="0">
                  <a:pos x="89" y="146"/>
                </a:cxn>
                <a:cxn ang="0">
                  <a:pos x="57" y="154"/>
                </a:cxn>
                <a:cxn ang="0">
                  <a:pos x="42" y="154"/>
                </a:cxn>
                <a:cxn ang="0">
                  <a:pos x="17" y="154"/>
                </a:cxn>
                <a:cxn ang="0">
                  <a:pos x="23" y="130"/>
                </a:cxn>
                <a:cxn ang="0">
                  <a:pos x="0" y="114"/>
                </a:cxn>
                <a:cxn ang="0">
                  <a:pos x="0" y="105"/>
                </a:cxn>
                <a:cxn ang="0">
                  <a:pos x="0" y="89"/>
                </a:cxn>
                <a:cxn ang="0">
                  <a:pos x="0" y="65"/>
                </a:cxn>
                <a:cxn ang="0">
                  <a:pos x="8" y="56"/>
                </a:cxn>
                <a:cxn ang="0">
                  <a:pos x="17" y="33"/>
                </a:cxn>
                <a:cxn ang="0">
                  <a:pos x="32" y="33"/>
                </a:cxn>
                <a:cxn ang="0">
                  <a:pos x="42" y="15"/>
                </a:cxn>
                <a:cxn ang="0">
                  <a:pos x="32" y="15"/>
                </a:cxn>
                <a:cxn ang="0">
                  <a:pos x="42" y="9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64" y="15"/>
                </a:cxn>
                <a:cxn ang="0">
                  <a:pos x="57" y="25"/>
                </a:cxn>
                <a:cxn ang="0">
                  <a:pos x="64" y="25"/>
                </a:cxn>
              </a:cxnLst>
              <a:rect l="0" t="0" r="r" b="b"/>
              <a:pathLst>
                <a:path w="115" h="155">
                  <a:moveTo>
                    <a:pt x="64" y="25"/>
                  </a:moveTo>
                  <a:lnTo>
                    <a:pt x="97" y="9"/>
                  </a:lnTo>
                  <a:lnTo>
                    <a:pt x="97" y="15"/>
                  </a:lnTo>
                  <a:lnTo>
                    <a:pt x="89" y="15"/>
                  </a:lnTo>
                  <a:lnTo>
                    <a:pt x="105" y="25"/>
                  </a:lnTo>
                  <a:lnTo>
                    <a:pt x="114" y="80"/>
                  </a:lnTo>
                  <a:lnTo>
                    <a:pt x="105" y="80"/>
                  </a:lnTo>
                  <a:lnTo>
                    <a:pt x="89" y="89"/>
                  </a:lnTo>
                  <a:lnTo>
                    <a:pt x="73" y="97"/>
                  </a:lnTo>
                  <a:lnTo>
                    <a:pt x="82" y="114"/>
                  </a:lnTo>
                  <a:lnTo>
                    <a:pt x="97" y="130"/>
                  </a:lnTo>
                  <a:lnTo>
                    <a:pt x="89" y="137"/>
                  </a:lnTo>
                  <a:lnTo>
                    <a:pt x="89" y="146"/>
                  </a:lnTo>
                  <a:lnTo>
                    <a:pt x="57" y="154"/>
                  </a:lnTo>
                  <a:lnTo>
                    <a:pt x="42" y="154"/>
                  </a:lnTo>
                  <a:lnTo>
                    <a:pt x="17" y="154"/>
                  </a:lnTo>
                  <a:lnTo>
                    <a:pt x="23" y="130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89"/>
                  </a:lnTo>
                  <a:lnTo>
                    <a:pt x="0" y="65"/>
                  </a:lnTo>
                  <a:lnTo>
                    <a:pt x="8" y="56"/>
                  </a:lnTo>
                  <a:lnTo>
                    <a:pt x="17" y="33"/>
                  </a:lnTo>
                  <a:lnTo>
                    <a:pt x="32" y="33"/>
                  </a:lnTo>
                  <a:lnTo>
                    <a:pt x="42" y="15"/>
                  </a:lnTo>
                  <a:lnTo>
                    <a:pt x="32" y="15"/>
                  </a:lnTo>
                  <a:lnTo>
                    <a:pt x="42" y="9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8" name="Freeform 136"/>
            <p:cNvSpPr>
              <a:spLocks/>
            </p:cNvSpPr>
            <p:nvPr/>
          </p:nvSpPr>
          <p:spPr bwMode="auto">
            <a:xfrm>
              <a:off x="2855" y="2051"/>
              <a:ext cx="92" cy="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5" y="32"/>
                </a:cxn>
                <a:cxn ang="0">
                  <a:pos x="47" y="24"/>
                </a:cxn>
                <a:cxn ang="0">
                  <a:pos x="47" y="15"/>
                </a:cxn>
                <a:cxn ang="0">
                  <a:pos x="55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97" y="8"/>
                </a:cxn>
                <a:cxn ang="0">
                  <a:pos x="97" y="24"/>
                </a:cxn>
                <a:cxn ang="0">
                  <a:pos x="87" y="40"/>
                </a:cxn>
                <a:cxn ang="0">
                  <a:pos x="55" y="48"/>
                </a:cxn>
                <a:cxn ang="0">
                  <a:pos x="40" y="40"/>
                </a:cxn>
                <a:cxn ang="0">
                  <a:pos x="15" y="40"/>
                </a:cxn>
                <a:cxn ang="0">
                  <a:pos x="6" y="40"/>
                </a:cxn>
                <a:cxn ang="0">
                  <a:pos x="0" y="32"/>
                </a:cxn>
              </a:cxnLst>
              <a:rect l="0" t="0" r="r" b="b"/>
              <a:pathLst>
                <a:path w="98" h="49">
                  <a:moveTo>
                    <a:pt x="0" y="32"/>
                  </a:moveTo>
                  <a:lnTo>
                    <a:pt x="15" y="32"/>
                  </a:lnTo>
                  <a:lnTo>
                    <a:pt x="47" y="24"/>
                  </a:lnTo>
                  <a:lnTo>
                    <a:pt x="47" y="15"/>
                  </a:lnTo>
                  <a:lnTo>
                    <a:pt x="55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7" y="8"/>
                  </a:lnTo>
                  <a:lnTo>
                    <a:pt x="97" y="24"/>
                  </a:lnTo>
                  <a:lnTo>
                    <a:pt x="87" y="40"/>
                  </a:lnTo>
                  <a:lnTo>
                    <a:pt x="55" y="48"/>
                  </a:lnTo>
                  <a:lnTo>
                    <a:pt x="40" y="40"/>
                  </a:lnTo>
                  <a:lnTo>
                    <a:pt x="15" y="40"/>
                  </a:lnTo>
                  <a:lnTo>
                    <a:pt x="6" y="40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9" name="Line 137"/>
            <p:cNvSpPr>
              <a:spLocks noChangeShapeType="1"/>
            </p:cNvSpPr>
            <p:nvPr/>
          </p:nvSpPr>
          <p:spPr bwMode="auto">
            <a:xfrm flipH="1" flipV="1">
              <a:off x="2855" y="2077"/>
              <a:ext cx="5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0" name="Freeform 138"/>
            <p:cNvSpPr>
              <a:spLocks/>
            </p:cNvSpPr>
            <p:nvPr/>
          </p:nvSpPr>
          <p:spPr bwMode="auto">
            <a:xfrm>
              <a:off x="2855" y="2077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1" name="Line 139"/>
            <p:cNvSpPr>
              <a:spLocks noChangeShapeType="1"/>
            </p:cNvSpPr>
            <p:nvPr/>
          </p:nvSpPr>
          <p:spPr bwMode="auto">
            <a:xfrm flipH="1" flipV="1">
              <a:off x="2855" y="2077"/>
              <a:ext cx="5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2" name="Freeform 140"/>
            <p:cNvSpPr>
              <a:spLocks/>
            </p:cNvSpPr>
            <p:nvPr/>
          </p:nvSpPr>
          <p:spPr bwMode="auto">
            <a:xfrm>
              <a:off x="2855" y="2077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3" name="Freeform 141"/>
            <p:cNvSpPr>
              <a:spLocks/>
            </p:cNvSpPr>
            <p:nvPr/>
          </p:nvSpPr>
          <p:spPr bwMode="auto">
            <a:xfrm>
              <a:off x="2815" y="2077"/>
              <a:ext cx="55" cy="26"/>
            </a:xfrm>
            <a:custGeom>
              <a:avLst/>
              <a:gdLst/>
              <a:ahLst/>
              <a:cxnLst>
                <a:cxn ang="0">
                  <a:pos x="17" y="32"/>
                </a:cxn>
                <a:cxn ang="0">
                  <a:pos x="32" y="23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8" y="23"/>
                </a:cxn>
                <a:cxn ang="0">
                  <a:pos x="57" y="8"/>
                </a:cxn>
                <a:cxn ang="0">
                  <a:pos x="48" y="8"/>
                </a:cxn>
                <a:cxn ang="0">
                  <a:pos x="42" y="0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17" y="32"/>
                </a:cxn>
              </a:cxnLst>
              <a:rect l="0" t="0" r="r" b="b"/>
              <a:pathLst>
                <a:path w="58" h="33">
                  <a:moveTo>
                    <a:pt x="17" y="32"/>
                  </a:moveTo>
                  <a:lnTo>
                    <a:pt x="32" y="23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8" y="23"/>
                  </a:lnTo>
                  <a:lnTo>
                    <a:pt x="57" y="8"/>
                  </a:lnTo>
                  <a:lnTo>
                    <a:pt x="48" y="8"/>
                  </a:lnTo>
                  <a:lnTo>
                    <a:pt x="42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7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4" name="Freeform 142"/>
            <p:cNvSpPr>
              <a:spLocks/>
            </p:cNvSpPr>
            <p:nvPr/>
          </p:nvSpPr>
          <p:spPr bwMode="auto">
            <a:xfrm>
              <a:off x="2684" y="2018"/>
              <a:ext cx="153" cy="13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2" y="9"/>
                </a:cxn>
                <a:cxn ang="0">
                  <a:pos x="82" y="25"/>
                </a:cxn>
                <a:cxn ang="0">
                  <a:pos x="66" y="34"/>
                </a:cxn>
                <a:cxn ang="0">
                  <a:pos x="57" y="42"/>
                </a:cxn>
                <a:cxn ang="0">
                  <a:pos x="50" y="42"/>
                </a:cxn>
                <a:cxn ang="0">
                  <a:pos x="42" y="34"/>
                </a:cxn>
                <a:cxn ang="0">
                  <a:pos x="34" y="34"/>
                </a:cxn>
                <a:cxn ang="0">
                  <a:pos x="42" y="50"/>
                </a:cxn>
                <a:cxn ang="0">
                  <a:pos x="25" y="57"/>
                </a:cxn>
                <a:cxn ang="0">
                  <a:pos x="25" y="50"/>
                </a:cxn>
                <a:cxn ang="0">
                  <a:pos x="0" y="57"/>
                </a:cxn>
                <a:cxn ang="0">
                  <a:pos x="0" y="66"/>
                </a:cxn>
                <a:cxn ang="0">
                  <a:pos x="34" y="74"/>
                </a:cxn>
                <a:cxn ang="0">
                  <a:pos x="50" y="97"/>
                </a:cxn>
                <a:cxn ang="0">
                  <a:pos x="50" y="106"/>
                </a:cxn>
                <a:cxn ang="0">
                  <a:pos x="42" y="147"/>
                </a:cxn>
                <a:cxn ang="0">
                  <a:pos x="57" y="156"/>
                </a:cxn>
                <a:cxn ang="0">
                  <a:pos x="97" y="162"/>
                </a:cxn>
                <a:cxn ang="0">
                  <a:pos x="97" y="156"/>
                </a:cxn>
                <a:cxn ang="0">
                  <a:pos x="115" y="147"/>
                </a:cxn>
                <a:cxn ang="0">
                  <a:pos x="139" y="156"/>
                </a:cxn>
                <a:cxn ang="0">
                  <a:pos x="147" y="156"/>
                </a:cxn>
                <a:cxn ang="0">
                  <a:pos x="156" y="137"/>
                </a:cxn>
                <a:cxn ang="0">
                  <a:pos x="147" y="122"/>
                </a:cxn>
                <a:cxn ang="0">
                  <a:pos x="147" y="106"/>
                </a:cxn>
                <a:cxn ang="0">
                  <a:pos x="147" y="90"/>
                </a:cxn>
                <a:cxn ang="0">
                  <a:pos x="139" y="97"/>
                </a:cxn>
                <a:cxn ang="0">
                  <a:pos x="139" y="90"/>
                </a:cxn>
                <a:cxn ang="0">
                  <a:pos x="147" y="74"/>
                </a:cxn>
                <a:cxn ang="0">
                  <a:pos x="156" y="74"/>
                </a:cxn>
                <a:cxn ang="0">
                  <a:pos x="162" y="50"/>
                </a:cxn>
                <a:cxn ang="0">
                  <a:pos x="139" y="34"/>
                </a:cxn>
                <a:cxn ang="0">
                  <a:pos x="131" y="34"/>
                </a:cxn>
                <a:cxn ang="0">
                  <a:pos x="122" y="34"/>
                </a:cxn>
                <a:cxn ang="0">
                  <a:pos x="122" y="25"/>
                </a:cxn>
                <a:cxn ang="0">
                  <a:pos x="115" y="25"/>
                </a:cxn>
                <a:cxn ang="0">
                  <a:pos x="115" y="17"/>
                </a:cxn>
                <a:cxn ang="0">
                  <a:pos x="97" y="9"/>
                </a:cxn>
                <a:cxn ang="0">
                  <a:pos x="97" y="0"/>
                </a:cxn>
              </a:cxnLst>
              <a:rect l="0" t="0" r="r" b="b"/>
              <a:pathLst>
                <a:path w="163" h="163">
                  <a:moveTo>
                    <a:pt x="97" y="0"/>
                  </a:moveTo>
                  <a:lnTo>
                    <a:pt x="82" y="9"/>
                  </a:lnTo>
                  <a:lnTo>
                    <a:pt x="82" y="25"/>
                  </a:lnTo>
                  <a:lnTo>
                    <a:pt x="66" y="34"/>
                  </a:lnTo>
                  <a:lnTo>
                    <a:pt x="57" y="42"/>
                  </a:lnTo>
                  <a:lnTo>
                    <a:pt x="50" y="42"/>
                  </a:lnTo>
                  <a:lnTo>
                    <a:pt x="42" y="34"/>
                  </a:lnTo>
                  <a:lnTo>
                    <a:pt x="34" y="34"/>
                  </a:lnTo>
                  <a:lnTo>
                    <a:pt x="42" y="50"/>
                  </a:lnTo>
                  <a:lnTo>
                    <a:pt x="25" y="57"/>
                  </a:lnTo>
                  <a:lnTo>
                    <a:pt x="25" y="50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34" y="74"/>
                  </a:lnTo>
                  <a:lnTo>
                    <a:pt x="50" y="97"/>
                  </a:lnTo>
                  <a:lnTo>
                    <a:pt x="50" y="106"/>
                  </a:lnTo>
                  <a:lnTo>
                    <a:pt x="42" y="147"/>
                  </a:lnTo>
                  <a:lnTo>
                    <a:pt x="57" y="156"/>
                  </a:lnTo>
                  <a:lnTo>
                    <a:pt x="97" y="162"/>
                  </a:lnTo>
                  <a:lnTo>
                    <a:pt x="97" y="156"/>
                  </a:lnTo>
                  <a:lnTo>
                    <a:pt x="115" y="147"/>
                  </a:lnTo>
                  <a:lnTo>
                    <a:pt x="139" y="156"/>
                  </a:lnTo>
                  <a:lnTo>
                    <a:pt x="147" y="156"/>
                  </a:lnTo>
                  <a:lnTo>
                    <a:pt x="156" y="137"/>
                  </a:lnTo>
                  <a:lnTo>
                    <a:pt x="147" y="122"/>
                  </a:lnTo>
                  <a:lnTo>
                    <a:pt x="147" y="106"/>
                  </a:lnTo>
                  <a:lnTo>
                    <a:pt x="147" y="90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47" y="74"/>
                  </a:lnTo>
                  <a:lnTo>
                    <a:pt x="156" y="74"/>
                  </a:lnTo>
                  <a:lnTo>
                    <a:pt x="162" y="50"/>
                  </a:lnTo>
                  <a:lnTo>
                    <a:pt x="139" y="34"/>
                  </a:lnTo>
                  <a:lnTo>
                    <a:pt x="131" y="34"/>
                  </a:lnTo>
                  <a:lnTo>
                    <a:pt x="122" y="34"/>
                  </a:lnTo>
                  <a:lnTo>
                    <a:pt x="122" y="25"/>
                  </a:lnTo>
                  <a:lnTo>
                    <a:pt x="115" y="25"/>
                  </a:lnTo>
                  <a:lnTo>
                    <a:pt x="115" y="17"/>
                  </a:lnTo>
                  <a:lnTo>
                    <a:pt x="97" y="9"/>
                  </a:lnTo>
                  <a:lnTo>
                    <a:pt x="9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5" name="Freeform 143"/>
            <p:cNvSpPr>
              <a:spLocks/>
            </p:cNvSpPr>
            <p:nvPr/>
          </p:nvSpPr>
          <p:spPr bwMode="auto">
            <a:xfrm>
              <a:off x="2632" y="2128"/>
              <a:ext cx="145" cy="105"/>
            </a:xfrm>
            <a:custGeom>
              <a:avLst/>
              <a:gdLst/>
              <a:ahLst/>
              <a:cxnLst>
                <a:cxn ang="0">
                  <a:pos x="7" y="34"/>
                </a:cxn>
                <a:cxn ang="0">
                  <a:pos x="40" y="34"/>
                </a:cxn>
                <a:cxn ang="0">
                  <a:pos x="40" y="42"/>
                </a:cxn>
                <a:cxn ang="0">
                  <a:pos x="31" y="50"/>
                </a:cxn>
                <a:cxn ang="0">
                  <a:pos x="31" y="66"/>
                </a:cxn>
                <a:cxn ang="0">
                  <a:pos x="24" y="75"/>
                </a:cxn>
                <a:cxn ang="0">
                  <a:pos x="31" y="99"/>
                </a:cxn>
                <a:cxn ang="0">
                  <a:pos x="24" y="115"/>
                </a:cxn>
                <a:cxn ang="0">
                  <a:pos x="49" y="131"/>
                </a:cxn>
                <a:cxn ang="0">
                  <a:pos x="55" y="124"/>
                </a:cxn>
                <a:cxn ang="0">
                  <a:pos x="89" y="124"/>
                </a:cxn>
                <a:cxn ang="0">
                  <a:pos x="121" y="91"/>
                </a:cxn>
                <a:cxn ang="0">
                  <a:pos x="112" y="75"/>
                </a:cxn>
                <a:cxn ang="0">
                  <a:pos x="129" y="50"/>
                </a:cxn>
                <a:cxn ang="0">
                  <a:pos x="152" y="34"/>
                </a:cxn>
                <a:cxn ang="0">
                  <a:pos x="152" y="25"/>
                </a:cxn>
                <a:cxn ang="0">
                  <a:pos x="112" y="19"/>
                </a:cxn>
                <a:cxn ang="0">
                  <a:pos x="97" y="10"/>
                </a:cxn>
                <a:cxn ang="0">
                  <a:pos x="89" y="10"/>
                </a:cxn>
                <a:cxn ang="0">
                  <a:pos x="72" y="10"/>
                </a:cxn>
                <a:cxn ang="0">
                  <a:pos x="64" y="10"/>
                </a:cxn>
                <a:cxn ang="0">
                  <a:pos x="15" y="0"/>
                </a:cxn>
                <a:cxn ang="0">
                  <a:pos x="7" y="10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7" y="34"/>
                </a:cxn>
              </a:cxnLst>
              <a:rect l="0" t="0" r="r" b="b"/>
              <a:pathLst>
                <a:path w="153" h="132">
                  <a:moveTo>
                    <a:pt x="7" y="34"/>
                  </a:moveTo>
                  <a:lnTo>
                    <a:pt x="40" y="34"/>
                  </a:lnTo>
                  <a:lnTo>
                    <a:pt x="40" y="42"/>
                  </a:lnTo>
                  <a:lnTo>
                    <a:pt x="31" y="50"/>
                  </a:lnTo>
                  <a:lnTo>
                    <a:pt x="31" y="66"/>
                  </a:lnTo>
                  <a:lnTo>
                    <a:pt x="24" y="75"/>
                  </a:lnTo>
                  <a:lnTo>
                    <a:pt x="31" y="99"/>
                  </a:lnTo>
                  <a:lnTo>
                    <a:pt x="24" y="115"/>
                  </a:lnTo>
                  <a:lnTo>
                    <a:pt x="49" y="131"/>
                  </a:lnTo>
                  <a:lnTo>
                    <a:pt x="55" y="124"/>
                  </a:lnTo>
                  <a:lnTo>
                    <a:pt x="89" y="124"/>
                  </a:lnTo>
                  <a:lnTo>
                    <a:pt x="121" y="91"/>
                  </a:lnTo>
                  <a:lnTo>
                    <a:pt x="112" y="75"/>
                  </a:lnTo>
                  <a:lnTo>
                    <a:pt x="129" y="50"/>
                  </a:lnTo>
                  <a:lnTo>
                    <a:pt x="152" y="34"/>
                  </a:lnTo>
                  <a:lnTo>
                    <a:pt x="152" y="25"/>
                  </a:lnTo>
                  <a:lnTo>
                    <a:pt x="112" y="19"/>
                  </a:lnTo>
                  <a:lnTo>
                    <a:pt x="97" y="10"/>
                  </a:lnTo>
                  <a:lnTo>
                    <a:pt x="89" y="10"/>
                  </a:lnTo>
                  <a:lnTo>
                    <a:pt x="72" y="10"/>
                  </a:lnTo>
                  <a:lnTo>
                    <a:pt x="64" y="10"/>
                  </a:lnTo>
                  <a:lnTo>
                    <a:pt x="15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7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6" name="Freeform 144"/>
            <p:cNvSpPr>
              <a:spLocks/>
            </p:cNvSpPr>
            <p:nvPr/>
          </p:nvSpPr>
          <p:spPr bwMode="auto">
            <a:xfrm>
              <a:off x="2632" y="2155"/>
              <a:ext cx="39" cy="65"/>
            </a:xfrm>
            <a:custGeom>
              <a:avLst/>
              <a:gdLst/>
              <a:ahLst/>
              <a:cxnLst>
                <a:cxn ang="0">
                  <a:pos x="24" y="81"/>
                </a:cxn>
                <a:cxn ang="0">
                  <a:pos x="31" y="65"/>
                </a:cxn>
                <a:cxn ang="0">
                  <a:pos x="24" y="41"/>
                </a:cxn>
                <a:cxn ang="0">
                  <a:pos x="31" y="32"/>
                </a:cxn>
                <a:cxn ang="0">
                  <a:pos x="31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0" y="57"/>
                </a:cxn>
                <a:cxn ang="0">
                  <a:pos x="7" y="57"/>
                </a:cxn>
                <a:cxn ang="0">
                  <a:pos x="0" y="81"/>
                </a:cxn>
                <a:cxn ang="0">
                  <a:pos x="24" y="81"/>
                </a:cxn>
              </a:cxnLst>
              <a:rect l="0" t="0" r="r" b="b"/>
              <a:pathLst>
                <a:path w="41" h="82">
                  <a:moveTo>
                    <a:pt x="24" y="81"/>
                  </a:moveTo>
                  <a:lnTo>
                    <a:pt x="31" y="65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0" y="81"/>
                  </a:lnTo>
                  <a:lnTo>
                    <a:pt x="24" y="8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7" name="Freeform 145"/>
            <p:cNvSpPr>
              <a:spLocks/>
            </p:cNvSpPr>
            <p:nvPr/>
          </p:nvSpPr>
          <p:spPr bwMode="auto">
            <a:xfrm>
              <a:off x="2822" y="2083"/>
              <a:ext cx="146" cy="125"/>
            </a:xfrm>
            <a:custGeom>
              <a:avLst/>
              <a:gdLst/>
              <a:ahLst/>
              <a:cxnLst>
                <a:cxn ang="0">
                  <a:pos x="9" y="55"/>
                </a:cxn>
                <a:cxn ang="0">
                  <a:pos x="24" y="49"/>
                </a:cxn>
                <a:cxn ang="0">
                  <a:pos x="40" y="55"/>
                </a:cxn>
                <a:cxn ang="0">
                  <a:pos x="56" y="80"/>
                </a:cxn>
                <a:cxn ang="0">
                  <a:pos x="65" y="80"/>
                </a:cxn>
                <a:cxn ang="0">
                  <a:pos x="74" y="97"/>
                </a:cxn>
                <a:cxn ang="0">
                  <a:pos x="89" y="105"/>
                </a:cxn>
                <a:cxn ang="0">
                  <a:pos x="106" y="121"/>
                </a:cxn>
                <a:cxn ang="0">
                  <a:pos x="114" y="121"/>
                </a:cxn>
                <a:cxn ang="0">
                  <a:pos x="121" y="146"/>
                </a:cxn>
                <a:cxn ang="0">
                  <a:pos x="114" y="154"/>
                </a:cxn>
                <a:cxn ang="0">
                  <a:pos x="121" y="154"/>
                </a:cxn>
                <a:cxn ang="0">
                  <a:pos x="131" y="146"/>
                </a:cxn>
                <a:cxn ang="0">
                  <a:pos x="131" y="137"/>
                </a:cxn>
                <a:cxn ang="0">
                  <a:pos x="131" y="130"/>
                </a:cxn>
                <a:cxn ang="0">
                  <a:pos x="131" y="114"/>
                </a:cxn>
                <a:cxn ang="0">
                  <a:pos x="146" y="130"/>
                </a:cxn>
                <a:cxn ang="0">
                  <a:pos x="154" y="121"/>
                </a:cxn>
                <a:cxn ang="0">
                  <a:pos x="114" y="97"/>
                </a:cxn>
                <a:cxn ang="0">
                  <a:pos x="121" y="89"/>
                </a:cxn>
                <a:cxn ang="0">
                  <a:pos x="114" y="89"/>
                </a:cxn>
                <a:cxn ang="0">
                  <a:pos x="97" y="80"/>
                </a:cxn>
                <a:cxn ang="0">
                  <a:pos x="89" y="65"/>
                </a:cxn>
                <a:cxn ang="0">
                  <a:pos x="74" y="49"/>
                </a:cxn>
                <a:cxn ang="0">
                  <a:pos x="74" y="24"/>
                </a:cxn>
                <a:cxn ang="0">
                  <a:pos x="89" y="24"/>
                </a:cxn>
                <a:cxn ang="0">
                  <a:pos x="89" y="15"/>
                </a:cxn>
                <a:cxn ang="0">
                  <a:pos x="89" y="8"/>
                </a:cxn>
                <a:cxn ang="0">
                  <a:pos x="74" y="0"/>
                </a:cxn>
                <a:cxn ang="0">
                  <a:pos x="49" y="0"/>
                </a:cxn>
                <a:cxn ang="0">
                  <a:pos x="40" y="15"/>
                </a:cxn>
                <a:cxn ang="0">
                  <a:pos x="34" y="8"/>
                </a:cxn>
                <a:cxn ang="0">
                  <a:pos x="34" y="15"/>
                </a:cxn>
                <a:cxn ang="0">
                  <a:pos x="24" y="15"/>
                </a:cxn>
                <a:cxn ang="0">
                  <a:pos x="9" y="24"/>
                </a:cxn>
                <a:cxn ang="0">
                  <a:pos x="0" y="24"/>
                </a:cxn>
                <a:cxn ang="0">
                  <a:pos x="0" y="40"/>
                </a:cxn>
                <a:cxn ang="0">
                  <a:pos x="9" y="55"/>
                </a:cxn>
              </a:cxnLst>
              <a:rect l="0" t="0" r="r" b="b"/>
              <a:pathLst>
                <a:path w="155" h="155">
                  <a:moveTo>
                    <a:pt x="9" y="55"/>
                  </a:moveTo>
                  <a:lnTo>
                    <a:pt x="24" y="49"/>
                  </a:lnTo>
                  <a:lnTo>
                    <a:pt x="40" y="55"/>
                  </a:lnTo>
                  <a:lnTo>
                    <a:pt x="56" y="80"/>
                  </a:lnTo>
                  <a:lnTo>
                    <a:pt x="65" y="80"/>
                  </a:lnTo>
                  <a:lnTo>
                    <a:pt x="74" y="97"/>
                  </a:lnTo>
                  <a:lnTo>
                    <a:pt x="89" y="105"/>
                  </a:lnTo>
                  <a:lnTo>
                    <a:pt x="106" y="121"/>
                  </a:lnTo>
                  <a:lnTo>
                    <a:pt x="114" y="121"/>
                  </a:lnTo>
                  <a:lnTo>
                    <a:pt x="121" y="146"/>
                  </a:lnTo>
                  <a:lnTo>
                    <a:pt x="114" y="154"/>
                  </a:lnTo>
                  <a:lnTo>
                    <a:pt x="121" y="154"/>
                  </a:lnTo>
                  <a:lnTo>
                    <a:pt x="131" y="146"/>
                  </a:lnTo>
                  <a:lnTo>
                    <a:pt x="131" y="137"/>
                  </a:lnTo>
                  <a:lnTo>
                    <a:pt x="131" y="130"/>
                  </a:lnTo>
                  <a:lnTo>
                    <a:pt x="131" y="114"/>
                  </a:lnTo>
                  <a:lnTo>
                    <a:pt x="146" y="130"/>
                  </a:lnTo>
                  <a:lnTo>
                    <a:pt x="154" y="121"/>
                  </a:lnTo>
                  <a:lnTo>
                    <a:pt x="114" y="97"/>
                  </a:lnTo>
                  <a:lnTo>
                    <a:pt x="121" y="89"/>
                  </a:lnTo>
                  <a:lnTo>
                    <a:pt x="114" y="89"/>
                  </a:lnTo>
                  <a:lnTo>
                    <a:pt x="97" y="80"/>
                  </a:lnTo>
                  <a:lnTo>
                    <a:pt x="89" y="65"/>
                  </a:lnTo>
                  <a:lnTo>
                    <a:pt x="74" y="49"/>
                  </a:lnTo>
                  <a:lnTo>
                    <a:pt x="74" y="24"/>
                  </a:lnTo>
                  <a:lnTo>
                    <a:pt x="89" y="24"/>
                  </a:lnTo>
                  <a:lnTo>
                    <a:pt x="89" y="15"/>
                  </a:lnTo>
                  <a:lnTo>
                    <a:pt x="89" y="8"/>
                  </a:lnTo>
                  <a:lnTo>
                    <a:pt x="74" y="0"/>
                  </a:lnTo>
                  <a:lnTo>
                    <a:pt x="49" y="0"/>
                  </a:lnTo>
                  <a:lnTo>
                    <a:pt x="40" y="15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24" y="15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9" y="5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8" name="Freeform 146"/>
            <p:cNvSpPr>
              <a:spLocks/>
            </p:cNvSpPr>
            <p:nvPr/>
          </p:nvSpPr>
          <p:spPr bwMode="auto">
            <a:xfrm>
              <a:off x="2983" y="2063"/>
              <a:ext cx="116" cy="73"/>
            </a:xfrm>
            <a:custGeom>
              <a:avLst/>
              <a:gdLst/>
              <a:ahLst/>
              <a:cxnLst>
                <a:cxn ang="0">
                  <a:pos x="15" y="65"/>
                </a:cxn>
                <a:cxn ang="0">
                  <a:pos x="31" y="65"/>
                </a:cxn>
                <a:cxn ang="0">
                  <a:pos x="31" y="74"/>
                </a:cxn>
                <a:cxn ang="0">
                  <a:pos x="40" y="80"/>
                </a:cxn>
                <a:cxn ang="0">
                  <a:pos x="47" y="80"/>
                </a:cxn>
                <a:cxn ang="0">
                  <a:pos x="72" y="90"/>
                </a:cxn>
                <a:cxn ang="0">
                  <a:pos x="89" y="74"/>
                </a:cxn>
                <a:cxn ang="0">
                  <a:pos x="112" y="80"/>
                </a:cxn>
                <a:cxn ang="0">
                  <a:pos x="112" y="74"/>
                </a:cxn>
                <a:cxn ang="0">
                  <a:pos x="121" y="65"/>
                </a:cxn>
                <a:cxn ang="0">
                  <a:pos x="121" y="58"/>
                </a:cxn>
                <a:cxn ang="0">
                  <a:pos x="105" y="58"/>
                </a:cxn>
                <a:cxn ang="0">
                  <a:pos x="105" y="49"/>
                </a:cxn>
                <a:cxn ang="0">
                  <a:pos x="105" y="25"/>
                </a:cxn>
                <a:cxn ang="0">
                  <a:pos x="89" y="0"/>
                </a:cxn>
                <a:cxn ang="0">
                  <a:pos x="80" y="0"/>
                </a:cxn>
                <a:cxn ang="0">
                  <a:pos x="65" y="9"/>
                </a:cxn>
                <a:cxn ang="0">
                  <a:pos x="55" y="9"/>
                </a:cxn>
                <a:cxn ang="0">
                  <a:pos x="31" y="9"/>
                </a:cxn>
                <a:cxn ang="0">
                  <a:pos x="24" y="9"/>
                </a:cxn>
                <a:cxn ang="0">
                  <a:pos x="15" y="40"/>
                </a:cxn>
                <a:cxn ang="0">
                  <a:pos x="0" y="40"/>
                </a:cxn>
                <a:cxn ang="0">
                  <a:pos x="15" y="65"/>
                </a:cxn>
              </a:cxnLst>
              <a:rect l="0" t="0" r="r" b="b"/>
              <a:pathLst>
                <a:path w="122" h="91">
                  <a:moveTo>
                    <a:pt x="15" y="65"/>
                  </a:moveTo>
                  <a:lnTo>
                    <a:pt x="31" y="65"/>
                  </a:lnTo>
                  <a:lnTo>
                    <a:pt x="31" y="74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72" y="90"/>
                  </a:lnTo>
                  <a:lnTo>
                    <a:pt x="89" y="74"/>
                  </a:lnTo>
                  <a:lnTo>
                    <a:pt x="112" y="80"/>
                  </a:lnTo>
                  <a:lnTo>
                    <a:pt x="112" y="74"/>
                  </a:lnTo>
                  <a:lnTo>
                    <a:pt x="121" y="65"/>
                  </a:lnTo>
                  <a:lnTo>
                    <a:pt x="121" y="58"/>
                  </a:lnTo>
                  <a:lnTo>
                    <a:pt x="105" y="58"/>
                  </a:lnTo>
                  <a:lnTo>
                    <a:pt x="105" y="49"/>
                  </a:lnTo>
                  <a:lnTo>
                    <a:pt x="105" y="25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65" y="9"/>
                  </a:lnTo>
                  <a:lnTo>
                    <a:pt x="55" y="9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15" y="40"/>
                  </a:lnTo>
                  <a:lnTo>
                    <a:pt x="0" y="40"/>
                  </a:lnTo>
                  <a:lnTo>
                    <a:pt x="15" y="6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9" name="Freeform 147"/>
            <p:cNvSpPr>
              <a:spLocks/>
            </p:cNvSpPr>
            <p:nvPr/>
          </p:nvSpPr>
          <p:spPr bwMode="auto">
            <a:xfrm>
              <a:off x="2983" y="2161"/>
              <a:ext cx="77" cy="5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72" y="8"/>
                </a:cxn>
                <a:cxn ang="0">
                  <a:pos x="80" y="0"/>
                </a:cxn>
                <a:cxn ang="0">
                  <a:pos x="72" y="17"/>
                </a:cxn>
                <a:cxn ang="0">
                  <a:pos x="55" y="8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1" y="17"/>
                </a:cxn>
                <a:cxn ang="0">
                  <a:pos x="31" y="24"/>
                </a:cxn>
                <a:cxn ang="0">
                  <a:pos x="40" y="40"/>
                </a:cxn>
                <a:cxn ang="0">
                  <a:pos x="55" y="57"/>
                </a:cxn>
                <a:cxn ang="0">
                  <a:pos x="47" y="57"/>
                </a:cxn>
                <a:cxn ang="0">
                  <a:pos x="47" y="65"/>
                </a:cxn>
                <a:cxn ang="0">
                  <a:pos x="31" y="57"/>
                </a:cxn>
                <a:cxn ang="0">
                  <a:pos x="15" y="57"/>
                </a:cxn>
                <a:cxn ang="0">
                  <a:pos x="0" y="33"/>
                </a:cxn>
                <a:cxn ang="0">
                  <a:pos x="15" y="17"/>
                </a:cxn>
                <a:cxn ang="0">
                  <a:pos x="15" y="8"/>
                </a:cxn>
              </a:cxnLst>
              <a:rect l="0" t="0" r="r" b="b"/>
              <a:pathLst>
                <a:path w="81" h="66">
                  <a:moveTo>
                    <a:pt x="15" y="8"/>
                  </a:moveTo>
                  <a:lnTo>
                    <a:pt x="40" y="0"/>
                  </a:lnTo>
                  <a:lnTo>
                    <a:pt x="55" y="0"/>
                  </a:lnTo>
                  <a:lnTo>
                    <a:pt x="72" y="8"/>
                  </a:lnTo>
                  <a:lnTo>
                    <a:pt x="80" y="0"/>
                  </a:lnTo>
                  <a:lnTo>
                    <a:pt x="72" y="17"/>
                  </a:lnTo>
                  <a:lnTo>
                    <a:pt x="55" y="8"/>
                  </a:lnTo>
                  <a:lnTo>
                    <a:pt x="47" y="17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1" y="17"/>
                  </a:lnTo>
                  <a:lnTo>
                    <a:pt x="31" y="24"/>
                  </a:lnTo>
                  <a:lnTo>
                    <a:pt x="40" y="40"/>
                  </a:lnTo>
                  <a:lnTo>
                    <a:pt x="55" y="57"/>
                  </a:lnTo>
                  <a:lnTo>
                    <a:pt x="47" y="57"/>
                  </a:lnTo>
                  <a:lnTo>
                    <a:pt x="47" y="65"/>
                  </a:lnTo>
                  <a:lnTo>
                    <a:pt x="31" y="57"/>
                  </a:lnTo>
                  <a:lnTo>
                    <a:pt x="15" y="57"/>
                  </a:lnTo>
                  <a:lnTo>
                    <a:pt x="0" y="33"/>
                  </a:lnTo>
                  <a:lnTo>
                    <a:pt x="15" y="17"/>
                  </a:lnTo>
                  <a:lnTo>
                    <a:pt x="15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0" name="Freeform 148"/>
            <p:cNvSpPr>
              <a:spLocks/>
            </p:cNvSpPr>
            <p:nvPr/>
          </p:nvSpPr>
          <p:spPr bwMode="auto">
            <a:xfrm>
              <a:off x="3166" y="2219"/>
              <a:ext cx="94" cy="5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" y="66"/>
                </a:cxn>
                <a:cxn ang="0">
                  <a:pos x="17" y="49"/>
                </a:cxn>
                <a:cxn ang="0">
                  <a:pos x="8" y="41"/>
                </a:cxn>
                <a:cxn ang="0">
                  <a:pos x="8" y="16"/>
                </a:cxn>
                <a:cxn ang="0">
                  <a:pos x="17" y="16"/>
                </a:cxn>
                <a:cxn ang="0">
                  <a:pos x="17" y="9"/>
                </a:cxn>
                <a:cxn ang="0">
                  <a:pos x="42" y="0"/>
                </a:cxn>
                <a:cxn ang="0">
                  <a:pos x="48" y="9"/>
                </a:cxn>
                <a:cxn ang="0">
                  <a:pos x="73" y="0"/>
                </a:cxn>
                <a:cxn ang="0">
                  <a:pos x="97" y="0"/>
                </a:cxn>
                <a:cxn ang="0">
                  <a:pos x="82" y="9"/>
                </a:cxn>
                <a:cxn ang="0">
                  <a:pos x="73" y="41"/>
                </a:cxn>
                <a:cxn ang="0">
                  <a:pos x="48" y="56"/>
                </a:cxn>
                <a:cxn ang="0">
                  <a:pos x="42" y="56"/>
                </a:cxn>
                <a:cxn ang="0">
                  <a:pos x="17" y="72"/>
                </a:cxn>
                <a:cxn ang="0">
                  <a:pos x="0" y="72"/>
                </a:cxn>
              </a:cxnLst>
              <a:rect l="0" t="0" r="r" b="b"/>
              <a:pathLst>
                <a:path w="98" h="73">
                  <a:moveTo>
                    <a:pt x="0" y="72"/>
                  </a:moveTo>
                  <a:lnTo>
                    <a:pt x="8" y="66"/>
                  </a:lnTo>
                  <a:lnTo>
                    <a:pt x="17" y="49"/>
                  </a:lnTo>
                  <a:lnTo>
                    <a:pt x="8" y="41"/>
                  </a:lnTo>
                  <a:lnTo>
                    <a:pt x="8" y="16"/>
                  </a:lnTo>
                  <a:lnTo>
                    <a:pt x="17" y="16"/>
                  </a:lnTo>
                  <a:lnTo>
                    <a:pt x="17" y="9"/>
                  </a:lnTo>
                  <a:lnTo>
                    <a:pt x="42" y="0"/>
                  </a:lnTo>
                  <a:lnTo>
                    <a:pt x="48" y="9"/>
                  </a:lnTo>
                  <a:lnTo>
                    <a:pt x="73" y="0"/>
                  </a:lnTo>
                  <a:lnTo>
                    <a:pt x="97" y="0"/>
                  </a:lnTo>
                  <a:lnTo>
                    <a:pt x="82" y="9"/>
                  </a:lnTo>
                  <a:lnTo>
                    <a:pt x="73" y="41"/>
                  </a:lnTo>
                  <a:lnTo>
                    <a:pt x="48" y="56"/>
                  </a:lnTo>
                  <a:lnTo>
                    <a:pt x="42" y="56"/>
                  </a:lnTo>
                  <a:lnTo>
                    <a:pt x="17" y="72"/>
                  </a:lnTo>
                  <a:lnTo>
                    <a:pt x="0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1" name="Freeform 149"/>
            <p:cNvSpPr>
              <a:spLocks/>
            </p:cNvSpPr>
            <p:nvPr/>
          </p:nvSpPr>
          <p:spPr bwMode="auto">
            <a:xfrm>
              <a:off x="3159" y="2264"/>
              <a:ext cx="54" cy="52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56" y="0"/>
                </a:cxn>
                <a:cxn ang="0">
                  <a:pos x="50" y="0"/>
                </a:cxn>
                <a:cxn ang="0">
                  <a:pos x="25" y="16"/>
                </a:cxn>
                <a:cxn ang="0">
                  <a:pos x="8" y="16"/>
                </a:cxn>
                <a:cxn ang="0">
                  <a:pos x="8" y="25"/>
                </a:cxn>
                <a:cxn ang="0">
                  <a:pos x="8" y="41"/>
                </a:cxn>
                <a:cxn ang="0">
                  <a:pos x="0" y="65"/>
                </a:cxn>
                <a:cxn ang="0">
                  <a:pos x="16" y="65"/>
                </a:cxn>
                <a:cxn ang="0">
                  <a:pos x="25" y="57"/>
                </a:cxn>
                <a:cxn ang="0">
                  <a:pos x="31" y="57"/>
                </a:cxn>
                <a:cxn ang="0">
                  <a:pos x="41" y="41"/>
                </a:cxn>
                <a:cxn ang="0">
                  <a:pos x="31" y="34"/>
                </a:cxn>
                <a:cxn ang="0">
                  <a:pos x="56" y="16"/>
                </a:cxn>
              </a:cxnLst>
              <a:rect l="0" t="0" r="r" b="b"/>
              <a:pathLst>
                <a:path w="57" h="66">
                  <a:moveTo>
                    <a:pt x="56" y="16"/>
                  </a:moveTo>
                  <a:lnTo>
                    <a:pt x="56" y="0"/>
                  </a:lnTo>
                  <a:lnTo>
                    <a:pt x="50" y="0"/>
                  </a:lnTo>
                  <a:lnTo>
                    <a:pt x="25" y="16"/>
                  </a:lnTo>
                  <a:lnTo>
                    <a:pt x="8" y="16"/>
                  </a:lnTo>
                  <a:lnTo>
                    <a:pt x="8" y="25"/>
                  </a:lnTo>
                  <a:lnTo>
                    <a:pt x="8" y="41"/>
                  </a:lnTo>
                  <a:lnTo>
                    <a:pt x="0" y="65"/>
                  </a:lnTo>
                  <a:lnTo>
                    <a:pt x="16" y="65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41" y="41"/>
                  </a:lnTo>
                  <a:lnTo>
                    <a:pt x="31" y="34"/>
                  </a:lnTo>
                  <a:lnTo>
                    <a:pt x="5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2" name="Freeform 150"/>
            <p:cNvSpPr>
              <a:spLocks/>
            </p:cNvSpPr>
            <p:nvPr/>
          </p:nvSpPr>
          <p:spPr bwMode="auto">
            <a:xfrm>
              <a:off x="3166" y="2252"/>
              <a:ext cx="18" cy="2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5"/>
                </a:cxn>
              </a:cxnLst>
              <a:rect l="0" t="0" r="r" b="b"/>
              <a:pathLst>
                <a:path w="18" h="26">
                  <a:moveTo>
                    <a:pt x="8" y="25"/>
                  </a:moveTo>
                  <a:lnTo>
                    <a:pt x="0" y="25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3" name="Freeform 151"/>
            <p:cNvSpPr>
              <a:spLocks/>
            </p:cNvSpPr>
            <p:nvPr/>
          </p:nvSpPr>
          <p:spPr bwMode="auto">
            <a:xfrm>
              <a:off x="3166" y="2252"/>
              <a:ext cx="18" cy="2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5"/>
                </a:cxn>
              </a:cxnLst>
              <a:rect l="0" t="0" r="r" b="b"/>
              <a:pathLst>
                <a:path w="18" h="26">
                  <a:moveTo>
                    <a:pt x="8" y="25"/>
                  </a:moveTo>
                  <a:lnTo>
                    <a:pt x="0" y="25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4" name="Freeform 152"/>
            <p:cNvSpPr>
              <a:spLocks/>
            </p:cNvSpPr>
            <p:nvPr/>
          </p:nvSpPr>
          <p:spPr bwMode="auto">
            <a:xfrm>
              <a:off x="3151" y="2272"/>
              <a:ext cx="24" cy="44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7" y="15"/>
                </a:cxn>
                <a:cxn ang="0">
                  <a:pos x="17" y="31"/>
                </a:cxn>
                <a:cxn ang="0">
                  <a:pos x="9" y="55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6"/>
                </a:cxn>
              </a:cxnLst>
              <a:rect l="0" t="0" r="r" b="b"/>
              <a:pathLst>
                <a:path w="26" h="56">
                  <a:moveTo>
                    <a:pt x="17" y="6"/>
                  </a:moveTo>
                  <a:lnTo>
                    <a:pt x="17" y="15"/>
                  </a:lnTo>
                  <a:lnTo>
                    <a:pt x="17" y="31"/>
                  </a:lnTo>
                  <a:lnTo>
                    <a:pt x="9" y="55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5" name="Freeform 153"/>
            <p:cNvSpPr>
              <a:spLocks/>
            </p:cNvSpPr>
            <p:nvPr/>
          </p:nvSpPr>
          <p:spPr bwMode="auto">
            <a:xfrm>
              <a:off x="3151" y="2272"/>
              <a:ext cx="24" cy="44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7" y="15"/>
                </a:cxn>
                <a:cxn ang="0">
                  <a:pos x="17" y="31"/>
                </a:cxn>
                <a:cxn ang="0">
                  <a:pos x="9" y="55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6"/>
                </a:cxn>
              </a:cxnLst>
              <a:rect l="0" t="0" r="r" b="b"/>
              <a:pathLst>
                <a:path w="26" h="56">
                  <a:moveTo>
                    <a:pt x="17" y="6"/>
                  </a:moveTo>
                  <a:lnTo>
                    <a:pt x="17" y="15"/>
                  </a:lnTo>
                  <a:lnTo>
                    <a:pt x="17" y="31"/>
                  </a:lnTo>
                  <a:lnTo>
                    <a:pt x="9" y="55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6" name="Freeform 154"/>
            <p:cNvSpPr>
              <a:spLocks/>
            </p:cNvSpPr>
            <p:nvPr/>
          </p:nvSpPr>
          <p:spPr bwMode="auto">
            <a:xfrm>
              <a:off x="3212" y="2213"/>
              <a:ext cx="116" cy="103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81" y="24"/>
                </a:cxn>
                <a:cxn ang="0">
                  <a:pos x="90" y="24"/>
                </a:cxn>
                <a:cxn ang="0">
                  <a:pos x="90" y="40"/>
                </a:cxn>
                <a:cxn ang="0">
                  <a:pos x="81" y="57"/>
                </a:cxn>
                <a:cxn ang="0">
                  <a:pos x="90" y="74"/>
                </a:cxn>
                <a:cxn ang="0">
                  <a:pos x="106" y="80"/>
                </a:cxn>
                <a:cxn ang="0">
                  <a:pos x="114" y="105"/>
                </a:cxn>
                <a:cxn ang="0">
                  <a:pos x="122" y="114"/>
                </a:cxn>
                <a:cxn ang="0">
                  <a:pos x="122" y="121"/>
                </a:cxn>
                <a:cxn ang="0">
                  <a:pos x="106" y="121"/>
                </a:cxn>
                <a:cxn ang="0">
                  <a:pos x="97" y="129"/>
                </a:cxn>
                <a:cxn ang="0">
                  <a:pos x="81" y="121"/>
                </a:cxn>
                <a:cxn ang="0">
                  <a:pos x="74" y="129"/>
                </a:cxn>
                <a:cxn ang="0">
                  <a:pos x="57" y="121"/>
                </a:cxn>
                <a:cxn ang="0">
                  <a:pos x="57" y="114"/>
                </a:cxn>
                <a:cxn ang="0">
                  <a:pos x="49" y="105"/>
                </a:cxn>
                <a:cxn ang="0">
                  <a:pos x="25" y="89"/>
                </a:cxn>
                <a:cxn ang="0">
                  <a:pos x="0" y="80"/>
                </a:cxn>
                <a:cxn ang="0">
                  <a:pos x="0" y="64"/>
                </a:cxn>
                <a:cxn ang="0">
                  <a:pos x="25" y="49"/>
                </a:cxn>
                <a:cxn ang="0">
                  <a:pos x="34" y="17"/>
                </a:cxn>
                <a:cxn ang="0">
                  <a:pos x="49" y="8"/>
                </a:cxn>
                <a:cxn ang="0">
                  <a:pos x="49" y="0"/>
                </a:cxn>
                <a:cxn ang="0">
                  <a:pos x="74" y="8"/>
                </a:cxn>
              </a:cxnLst>
              <a:rect l="0" t="0" r="r" b="b"/>
              <a:pathLst>
                <a:path w="123" h="130">
                  <a:moveTo>
                    <a:pt x="74" y="8"/>
                  </a:moveTo>
                  <a:lnTo>
                    <a:pt x="81" y="24"/>
                  </a:lnTo>
                  <a:lnTo>
                    <a:pt x="90" y="24"/>
                  </a:lnTo>
                  <a:lnTo>
                    <a:pt x="90" y="40"/>
                  </a:lnTo>
                  <a:lnTo>
                    <a:pt x="81" y="57"/>
                  </a:lnTo>
                  <a:lnTo>
                    <a:pt x="90" y="74"/>
                  </a:lnTo>
                  <a:lnTo>
                    <a:pt x="106" y="80"/>
                  </a:lnTo>
                  <a:lnTo>
                    <a:pt x="114" y="105"/>
                  </a:lnTo>
                  <a:lnTo>
                    <a:pt x="122" y="114"/>
                  </a:lnTo>
                  <a:lnTo>
                    <a:pt x="122" y="121"/>
                  </a:lnTo>
                  <a:lnTo>
                    <a:pt x="106" y="121"/>
                  </a:lnTo>
                  <a:lnTo>
                    <a:pt x="97" y="129"/>
                  </a:lnTo>
                  <a:lnTo>
                    <a:pt x="81" y="121"/>
                  </a:lnTo>
                  <a:lnTo>
                    <a:pt x="74" y="129"/>
                  </a:lnTo>
                  <a:lnTo>
                    <a:pt x="57" y="121"/>
                  </a:lnTo>
                  <a:lnTo>
                    <a:pt x="57" y="114"/>
                  </a:lnTo>
                  <a:lnTo>
                    <a:pt x="49" y="105"/>
                  </a:lnTo>
                  <a:lnTo>
                    <a:pt x="25" y="89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25" y="49"/>
                  </a:lnTo>
                  <a:lnTo>
                    <a:pt x="34" y="17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74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7" name="Freeform 155"/>
            <p:cNvSpPr>
              <a:spLocks/>
            </p:cNvSpPr>
            <p:nvPr/>
          </p:nvSpPr>
          <p:spPr bwMode="auto">
            <a:xfrm>
              <a:off x="3282" y="2310"/>
              <a:ext cx="2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0"/>
                </a:cxn>
                <a:cxn ang="0">
                  <a:pos x="23" y="8"/>
                </a:cxn>
                <a:cxn ang="0">
                  <a:pos x="7" y="16"/>
                </a:cxn>
                <a:cxn ang="0">
                  <a:pos x="0" y="8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7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8" name="Freeform 156"/>
            <p:cNvSpPr>
              <a:spLocks/>
            </p:cNvSpPr>
            <p:nvPr/>
          </p:nvSpPr>
          <p:spPr bwMode="auto">
            <a:xfrm>
              <a:off x="3282" y="2310"/>
              <a:ext cx="2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0"/>
                </a:cxn>
                <a:cxn ang="0">
                  <a:pos x="23" y="8"/>
                </a:cxn>
                <a:cxn ang="0">
                  <a:pos x="7" y="16"/>
                </a:cxn>
                <a:cxn ang="0">
                  <a:pos x="0" y="8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7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9" name="Freeform 157"/>
            <p:cNvSpPr>
              <a:spLocks/>
            </p:cNvSpPr>
            <p:nvPr/>
          </p:nvSpPr>
          <p:spPr bwMode="auto">
            <a:xfrm>
              <a:off x="3304" y="2310"/>
              <a:ext cx="24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8"/>
                </a:cxn>
                <a:cxn ang="0">
                  <a:pos x="25" y="16"/>
                </a:cxn>
                <a:cxn ang="0">
                  <a:pos x="0" y="8"/>
                </a:cxn>
              </a:cxnLst>
              <a:rect l="0" t="0" r="r" b="b"/>
              <a:pathLst>
                <a:path w="26" h="17">
                  <a:moveTo>
                    <a:pt x="0" y="8"/>
                  </a:moveTo>
                  <a:lnTo>
                    <a:pt x="9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25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0" name="Freeform 158"/>
            <p:cNvSpPr>
              <a:spLocks/>
            </p:cNvSpPr>
            <p:nvPr/>
          </p:nvSpPr>
          <p:spPr bwMode="auto">
            <a:xfrm>
              <a:off x="3304" y="2310"/>
              <a:ext cx="24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8"/>
                </a:cxn>
                <a:cxn ang="0">
                  <a:pos x="25" y="16"/>
                </a:cxn>
                <a:cxn ang="0">
                  <a:pos x="0" y="8"/>
                </a:cxn>
              </a:cxnLst>
              <a:rect l="0" t="0" r="r" b="b"/>
              <a:pathLst>
                <a:path w="26" h="17">
                  <a:moveTo>
                    <a:pt x="0" y="8"/>
                  </a:moveTo>
                  <a:lnTo>
                    <a:pt x="9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25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1" name="Freeform 159"/>
            <p:cNvSpPr>
              <a:spLocks/>
            </p:cNvSpPr>
            <p:nvPr/>
          </p:nvSpPr>
          <p:spPr bwMode="auto">
            <a:xfrm>
              <a:off x="3159" y="2277"/>
              <a:ext cx="269" cy="209"/>
            </a:xfrm>
            <a:custGeom>
              <a:avLst/>
              <a:gdLst/>
              <a:ahLst/>
              <a:cxnLst>
                <a:cxn ang="0">
                  <a:pos x="236" y="211"/>
                </a:cxn>
                <a:cxn ang="0">
                  <a:pos x="243" y="203"/>
                </a:cxn>
                <a:cxn ang="0">
                  <a:pos x="252" y="196"/>
                </a:cxn>
                <a:cxn ang="0">
                  <a:pos x="259" y="186"/>
                </a:cxn>
                <a:cxn ang="0">
                  <a:pos x="267" y="180"/>
                </a:cxn>
                <a:cxn ang="0">
                  <a:pos x="276" y="171"/>
                </a:cxn>
                <a:cxn ang="0">
                  <a:pos x="284" y="171"/>
                </a:cxn>
                <a:cxn ang="0">
                  <a:pos x="284" y="162"/>
                </a:cxn>
                <a:cxn ang="0">
                  <a:pos x="284" y="155"/>
                </a:cxn>
                <a:cxn ang="0">
                  <a:pos x="284" y="146"/>
                </a:cxn>
                <a:cxn ang="0">
                  <a:pos x="276" y="139"/>
                </a:cxn>
                <a:cxn ang="0">
                  <a:pos x="267" y="131"/>
                </a:cxn>
                <a:cxn ang="0">
                  <a:pos x="259" y="131"/>
                </a:cxn>
                <a:cxn ang="0">
                  <a:pos x="252" y="131"/>
                </a:cxn>
                <a:cxn ang="0">
                  <a:pos x="252" y="139"/>
                </a:cxn>
                <a:cxn ang="0">
                  <a:pos x="243" y="139"/>
                </a:cxn>
                <a:cxn ang="0">
                  <a:pos x="236" y="139"/>
                </a:cxn>
                <a:cxn ang="0">
                  <a:pos x="227" y="139"/>
                </a:cxn>
                <a:cxn ang="0">
                  <a:pos x="218" y="139"/>
                </a:cxn>
                <a:cxn ang="0">
                  <a:pos x="212" y="139"/>
                </a:cxn>
                <a:cxn ang="0">
                  <a:pos x="202" y="131"/>
                </a:cxn>
                <a:cxn ang="0">
                  <a:pos x="212" y="122"/>
                </a:cxn>
                <a:cxn ang="0">
                  <a:pos x="202" y="106"/>
                </a:cxn>
                <a:cxn ang="0">
                  <a:pos x="202" y="81"/>
                </a:cxn>
                <a:cxn ang="0">
                  <a:pos x="178" y="57"/>
                </a:cxn>
                <a:cxn ang="0">
                  <a:pos x="153" y="49"/>
                </a:cxn>
                <a:cxn ang="0">
                  <a:pos x="137" y="57"/>
                </a:cxn>
                <a:cxn ang="0">
                  <a:pos x="130" y="49"/>
                </a:cxn>
                <a:cxn ang="0">
                  <a:pos x="113" y="41"/>
                </a:cxn>
                <a:cxn ang="0">
                  <a:pos x="113" y="34"/>
                </a:cxn>
                <a:cxn ang="0">
                  <a:pos x="105" y="25"/>
                </a:cxn>
                <a:cxn ang="0">
                  <a:pos x="81" y="9"/>
                </a:cxn>
                <a:cxn ang="0">
                  <a:pos x="56" y="0"/>
                </a:cxn>
                <a:cxn ang="0">
                  <a:pos x="31" y="18"/>
                </a:cxn>
                <a:cxn ang="0">
                  <a:pos x="41" y="25"/>
                </a:cxn>
                <a:cxn ang="0">
                  <a:pos x="31" y="41"/>
                </a:cxn>
                <a:cxn ang="0">
                  <a:pos x="25" y="41"/>
                </a:cxn>
                <a:cxn ang="0">
                  <a:pos x="16" y="49"/>
                </a:cxn>
                <a:cxn ang="0">
                  <a:pos x="0" y="49"/>
                </a:cxn>
                <a:cxn ang="0">
                  <a:pos x="0" y="65"/>
                </a:cxn>
                <a:cxn ang="0">
                  <a:pos x="8" y="65"/>
                </a:cxn>
                <a:cxn ang="0">
                  <a:pos x="41" y="114"/>
                </a:cxn>
                <a:cxn ang="0">
                  <a:pos x="50" y="122"/>
                </a:cxn>
                <a:cxn ang="0">
                  <a:pos x="56" y="139"/>
                </a:cxn>
                <a:cxn ang="0">
                  <a:pos x="56" y="162"/>
                </a:cxn>
                <a:cxn ang="0">
                  <a:pos x="81" y="180"/>
                </a:cxn>
                <a:cxn ang="0">
                  <a:pos x="97" y="220"/>
                </a:cxn>
                <a:cxn ang="0">
                  <a:pos x="105" y="227"/>
                </a:cxn>
                <a:cxn ang="0">
                  <a:pos x="113" y="220"/>
                </a:cxn>
                <a:cxn ang="0">
                  <a:pos x="137" y="243"/>
                </a:cxn>
                <a:cxn ang="0">
                  <a:pos x="146" y="261"/>
                </a:cxn>
                <a:cxn ang="0">
                  <a:pos x="202" y="220"/>
                </a:cxn>
                <a:cxn ang="0">
                  <a:pos x="236" y="211"/>
                </a:cxn>
              </a:cxnLst>
              <a:rect l="0" t="0" r="r" b="b"/>
              <a:pathLst>
                <a:path w="285" h="262">
                  <a:moveTo>
                    <a:pt x="236" y="211"/>
                  </a:moveTo>
                  <a:lnTo>
                    <a:pt x="243" y="203"/>
                  </a:lnTo>
                  <a:lnTo>
                    <a:pt x="252" y="196"/>
                  </a:lnTo>
                  <a:lnTo>
                    <a:pt x="259" y="186"/>
                  </a:lnTo>
                  <a:lnTo>
                    <a:pt x="267" y="180"/>
                  </a:lnTo>
                  <a:lnTo>
                    <a:pt x="276" y="171"/>
                  </a:lnTo>
                  <a:lnTo>
                    <a:pt x="284" y="171"/>
                  </a:lnTo>
                  <a:lnTo>
                    <a:pt x="284" y="162"/>
                  </a:lnTo>
                  <a:lnTo>
                    <a:pt x="284" y="155"/>
                  </a:lnTo>
                  <a:lnTo>
                    <a:pt x="284" y="146"/>
                  </a:lnTo>
                  <a:lnTo>
                    <a:pt x="276" y="139"/>
                  </a:lnTo>
                  <a:lnTo>
                    <a:pt x="267" y="131"/>
                  </a:lnTo>
                  <a:lnTo>
                    <a:pt x="259" y="131"/>
                  </a:lnTo>
                  <a:lnTo>
                    <a:pt x="252" y="131"/>
                  </a:lnTo>
                  <a:lnTo>
                    <a:pt x="252" y="139"/>
                  </a:lnTo>
                  <a:lnTo>
                    <a:pt x="243" y="139"/>
                  </a:lnTo>
                  <a:lnTo>
                    <a:pt x="236" y="139"/>
                  </a:lnTo>
                  <a:lnTo>
                    <a:pt x="227" y="139"/>
                  </a:lnTo>
                  <a:lnTo>
                    <a:pt x="218" y="139"/>
                  </a:lnTo>
                  <a:lnTo>
                    <a:pt x="212" y="139"/>
                  </a:lnTo>
                  <a:lnTo>
                    <a:pt x="202" y="131"/>
                  </a:lnTo>
                  <a:lnTo>
                    <a:pt x="212" y="122"/>
                  </a:lnTo>
                  <a:lnTo>
                    <a:pt x="202" y="106"/>
                  </a:lnTo>
                  <a:lnTo>
                    <a:pt x="202" y="81"/>
                  </a:lnTo>
                  <a:lnTo>
                    <a:pt x="178" y="57"/>
                  </a:lnTo>
                  <a:lnTo>
                    <a:pt x="153" y="49"/>
                  </a:lnTo>
                  <a:lnTo>
                    <a:pt x="137" y="57"/>
                  </a:lnTo>
                  <a:lnTo>
                    <a:pt x="130" y="49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05" y="25"/>
                  </a:lnTo>
                  <a:lnTo>
                    <a:pt x="81" y="9"/>
                  </a:lnTo>
                  <a:lnTo>
                    <a:pt x="56" y="0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31" y="41"/>
                  </a:lnTo>
                  <a:lnTo>
                    <a:pt x="25" y="41"/>
                  </a:lnTo>
                  <a:lnTo>
                    <a:pt x="16" y="49"/>
                  </a:lnTo>
                  <a:lnTo>
                    <a:pt x="0" y="49"/>
                  </a:lnTo>
                  <a:lnTo>
                    <a:pt x="0" y="65"/>
                  </a:lnTo>
                  <a:lnTo>
                    <a:pt x="8" y="65"/>
                  </a:lnTo>
                  <a:lnTo>
                    <a:pt x="41" y="114"/>
                  </a:lnTo>
                  <a:lnTo>
                    <a:pt x="50" y="122"/>
                  </a:lnTo>
                  <a:lnTo>
                    <a:pt x="56" y="139"/>
                  </a:lnTo>
                  <a:lnTo>
                    <a:pt x="56" y="162"/>
                  </a:lnTo>
                  <a:lnTo>
                    <a:pt x="81" y="180"/>
                  </a:lnTo>
                  <a:lnTo>
                    <a:pt x="97" y="220"/>
                  </a:lnTo>
                  <a:lnTo>
                    <a:pt x="105" y="227"/>
                  </a:lnTo>
                  <a:lnTo>
                    <a:pt x="113" y="220"/>
                  </a:lnTo>
                  <a:lnTo>
                    <a:pt x="137" y="243"/>
                  </a:lnTo>
                  <a:lnTo>
                    <a:pt x="146" y="261"/>
                  </a:lnTo>
                  <a:lnTo>
                    <a:pt x="202" y="220"/>
                  </a:lnTo>
                  <a:lnTo>
                    <a:pt x="236" y="21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2" name="Freeform 160"/>
            <p:cNvSpPr>
              <a:spLocks/>
            </p:cNvSpPr>
            <p:nvPr/>
          </p:nvSpPr>
          <p:spPr bwMode="auto">
            <a:xfrm>
              <a:off x="3350" y="2354"/>
              <a:ext cx="16" cy="21"/>
            </a:xfrm>
            <a:custGeom>
              <a:avLst/>
              <a:gdLst/>
              <a:ahLst/>
              <a:cxnLst>
                <a:cxn ang="0">
                  <a:pos x="10" y="25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0" y="25"/>
                </a:cxn>
              </a:cxnLst>
              <a:rect l="0" t="0" r="r" b="b"/>
              <a:pathLst>
                <a:path w="17" h="26">
                  <a:moveTo>
                    <a:pt x="10" y="25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3" name="Freeform 161"/>
            <p:cNvSpPr>
              <a:spLocks/>
            </p:cNvSpPr>
            <p:nvPr/>
          </p:nvSpPr>
          <p:spPr bwMode="auto">
            <a:xfrm>
              <a:off x="3350" y="2354"/>
              <a:ext cx="78" cy="34"/>
            </a:xfrm>
            <a:custGeom>
              <a:avLst/>
              <a:gdLst/>
              <a:ahLst/>
              <a:cxnLst>
                <a:cxn ang="0">
                  <a:pos x="65" y="34"/>
                </a:cxn>
                <a:cxn ang="0">
                  <a:pos x="82" y="17"/>
                </a:cxn>
                <a:cxn ang="0">
                  <a:pos x="82" y="9"/>
                </a:cxn>
                <a:cxn ang="0">
                  <a:pos x="74" y="0"/>
                </a:cxn>
                <a:cxn ang="0">
                  <a:pos x="50" y="25"/>
                </a:cxn>
                <a:cxn ang="0">
                  <a:pos x="25" y="25"/>
                </a:cxn>
                <a:cxn ang="0">
                  <a:pos x="10" y="25"/>
                </a:cxn>
                <a:cxn ang="0">
                  <a:pos x="0" y="34"/>
                </a:cxn>
                <a:cxn ang="0">
                  <a:pos x="10" y="42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4" y="42"/>
                </a:cxn>
                <a:cxn ang="0">
                  <a:pos x="41" y="42"/>
                </a:cxn>
                <a:cxn ang="0">
                  <a:pos x="50" y="42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5" y="34"/>
                </a:cxn>
              </a:cxnLst>
              <a:rect l="0" t="0" r="r" b="b"/>
              <a:pathLst>
                <a:path w="83" h="43">
                  <a:moveTo>
                    <a:pt x="65" y="34"/>
                  </a:moveTo>
                  <a:lnTo>
                    <a:pt x="82" y="17"/>
                  </a:lnTo>
                  <a:lnTo>
                    <a:pt x="82" y="9"/>
                  </a:lnTo>
                  <a:lnTo>
                    <a:pt x="74" y="0"/>
                  </a:lnTo>
                  <a:lnTo>
                    <a:pt x="50" y="25"/>
                  </a:lnTo>
                  <a:lnTo>
                    <a:pt x="25" y="25"/>
                  </a:lnTo>
                  <a:lnTo>
                    <a:pt x="10" y="25"/>
                  </a:lnTo>
                  <a:lnTo>
                    <a:pt x="0" y="34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4" y="42"/>
                  </a:lnTo>
                  <a:lnTo>
                    <a:pt x="41" y="42"/>
                  </a:lnTo>
                  <a:lnTo>
                    <a:pt x="50" y="42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5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4" name="Freeform 162"/>
            <p:cNvSpPr>
              <a:spLocks/>
            </p:cNvSpPr>
            <p:nvPr/>
          </p:nvSpPr>
          <p:spPr bwMode="auto">
            <a:xfrm>
              <a:off x="3420" y="2348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5" name="Freeform 163"/>
            <p:cNvSpPr>
              <a:spLocks/>
            </p:cNvSpPr>
            <p:nvPr/>
          </p:nvSpPr>
          <p:spPr bwMode="auto">
            <a:xfrm>
              <a:off x="3382" y="2368"/>
              <a:ext cx="84" cy="8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3" y="106"/>
                </a:cxn>
                <a:cxn ang="0">
                  <a:pos x="31" y="97"/>
                </a:cxn>
                <a:cxn ang="0">
                  <a:pos x="40" y="89"/>
                </a:cxn>
                <a:cxn ang="0">
                  <a:pos x="56" y="82"/>
                </a:cxn>
                <a:cxn ang="0">
                  <a:pos x="65" y="72"/>
                </a:cxn>
                <a:cxn ang="0">
                  <a:pos x="65" y="66"/>
                </a:cxn>
                <a:cxn ang="0">
                  <a:pos x="81" y="41"/>
                </a:cxn>
                <a:cxn ang="0">
                  <a:pos x="88" y="32"/>
                </a:cxn>
                <a:cxn ang="0">
                  <a:pos x="72" y="17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31" y="17"/>
                </a:cxn>
                <a:cxn ang="0">
                  <a:pos x="40" y="25"/>
                </a:cxn>
                <a:cxn ang="0">
                  <a:pos x="48" y="32"/>
                </a:cxn>
                <a:cxn ang="0">
                  <a:pos x="48" y="41"/>
                </a:cxn>
                <a:cxn ang="0">
                  <a:pos x="48" y="48"/>
                </a:cxn>
                <a:cxn ang="0">
                  <a:pos x="48" y="57"/>
                </a:cxn>
                <a:cxn ang="0">
                  <a:pos x="40" y="57"/>
                </a:cxn>
                <a:cxn ang="0">
                  <a:pos x="31" y="66"/>
                </a:cxn>
                <a:cxn ang="0">
                  <a:pos x="23" y="72"/>
                </a:cxn>
                <a:cxn ang="0">
                  <a:pos x="16" y="82"/>
                </a:cxn>
                <a:cxn ang="0">
                  <a:pos x="7" y="89"/>
                </a:cxn>
                <a:cxn ang="0">
                  <a:pos x="0" y="97"/>
                </a:cxn>
                <a:cxn ang="0">
                  <a:pos x="0" y="106"/>
                </a:cxn>
              </a:cxnLst>
              <a:rect l="0" t="0" r="r" b="b"/>
              <a:pathLst>
                <a:path w="89" h="107">
                  <a:moveTo>
                    <a:pt x="0" y="106"/>
                  </a:moveTo>
                  <a:lnTo>
                    <a:pt x="23" y="106"/>
                  </a:lnTo>
                  <a:lnTo>
                    <a:pt x="31" y="97"/>
                  </a:lnTo>
                  <a:lnTo>
                    <a:pt x="40" y="89"/>
                  </a:lnTo>
                  <a:lnTo>
                    <a:pt x="56" y="82"/>
                  </a:lnTo>
                  <a:lnTo>
                    <a:pt x="65" y="72"/>
                  </a:lnTo>
                  <a:lnTo>
                    <a:pt x="65" y="66"/>
                  </a:lnTo>
                  <a:lnTo>
                    <a:pt x="81" y="41"/>
                  </a:lnTo>
                  <a:lnTo>
                    <a:pt x="88" y="32"/>
                  </a:lnTo>
                  <a:lnTo>
                    <a:pt x="72" y="17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1" y="17"/>
                  </a:lnTo>
                  <a:lnTo>
                    <a:pt x="40" y="25"/>
                  </a:lnTo>
                  <a:lnTo>
                    <a:pt x="48" y="32"/>
                  </a:lnTo>
                  <a:lnTo>
                    <a:pt x="48" y="41"/>
                  </a:lnTo>
                  <a:lnTo>
                    <a:pt x="48" y="48"/>
                  </a:lnTo>
                  <a:lnTo>
                    <a:pt x="48" y="57"/>
                  </a:lnTo>
                  <a:lnTo>
                    <a:pt x="40" y="57"/>
                  </a:lnTo>
                  <a:lnTo>
                    <a:pt x="31" y="66"/>
                  </a:lnTo>
                  <a:lnTo>
                    <a:pt x="23" y="72"/>
                  </a:lnTo>
                  <a:lnTo>
                    <a:pt x="16" y="82"/>
                  </a:lnTo>
                  <a:lnTo>
                    <a:pt x="7" y="89"/>
                  </a:lnTo>
                  <a:lnTo>
                    <a:pt x="0" y="97"/>
                  </a:lnTo>
                  <a:lnTo>
                    <a:pt x="0" y="10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6" name="Freeform 164"/>
            <p:cNvSpPr>
              <a:spLocks/>
            </p:cNvSpPr>
            <p:nvPr/>
          </p:nvSpPr>
          <p:spPr bwMode="auto">
            <a:xfrm>
              <a:off x="3258" y="2445"/>
              <a:ext cx="125" cy="5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9"/>
                </a:cxn>
                <a:cxn ang="0">
                  <a:pos x="32" y="32"/>
                </a:cxn>
                <a:cxn ang="0">
                  <a:pos x="41" y="50"/>
                </a:cxn>
                <a:cxn ang="0">
                  <a:pos x="97" y="9"/>
                </a:cxn>
                <a:cxn ang="0">
                  <a:pos x="131" y="0"/>
                </a:cxn>
                <a:cxn ang="0">
                  <a:pos x="131" y="9"/>
                </a:cxn>
                <a:cxn ang="0">
                  <a:pos x="122" y="16"/>
                </a:cxn>
                <a:cxn ang="0">
                  <a:pos x="122" y="25"/>
                </a:cxn>
                <a:cxn ang="0">
                  <a:pos x="90" y="32"/>
                </a:cxn>
                <a:cxn ang="0">
                  <a:pos x="57" y="57"/>
                </a:cxn>
                <a:cxn ang="0">
                  <a:pos x="41" y="57"/>
                </a:cxn>
                <a:cxn ang="0">
                  <a:pos x="25" y="65"/>
                </a:cxn>
                <a:cxn ang="0">
                  <a:pos x="8" y="65"/>
                </a:cxn>
                <a:cxn ang="0">
                  <a:pos x="0" y="16"/>
                </a:cxn>
              </a:cxnLst>
              <a:rect l="0" t="0" r="r" b="b"/>
              <a:pathLst>
                <a:path w="132" h="66">
                  <a:moveTo>
                    <a:pt x="0" y="16"/>
                  </a:moveTo>
                  <a:lnTo>
                    <a:pt x="8" y="9"/>
                  </a:lnTo>
                  <a:lnTo>
                    <a:pt x="32" y="32"/>
                  </a:lnTo>
                  <a:lnTo>
                    <a:pt x="41" y="50"/>
                  </a:lnTo>
                  <a:lnTo>
                    <a:pt x="97" y="9"/>
                  </a:lnTo>
                  <a:lnTo>
                    <a:pt x="131" y="0"/>
                  </a:lnTo>
                  <a:lnTo>
                    <a:pt x="131" y="9"/>
                  </a:lnTo>
                  <a:lnTo>
                    <a:pt x="122" y="16"/>
                  </a:lnTo>
                  <a:lnTo>
                    <a:pt x="122" y="25"/>
                  </a:lnTo>
                  <a:lnTo>
                    <a:pt x="90" y="32"/>
                  </a:lnTo>
                  <a:lnTo>
                    <a:pt x="57" y="57"/>
                  </a:lnTo>
                  <a:lnTo>
                    <a:pt x="41" y="57"/>
                  </a:lnTo>
                  <a:lnTo>
                    <a:pt x="25" y="65"/>
                  </a:lnTo>
                  <a:lnTo>
                    <a:pt x="8" y="65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7" name="Freeform 165"/>
            <p:cNvSpPr>
              <a:spLocks/>
            </p:cNvSpPr>
            <p:nvPr/>
          </p:nvSpPr>
          <p:spPr bwMode="auto">
            <a:xfrm>
              <a:off x="3711" y="2304"/>
              <a:ext cx="91" cy="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15" y="31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96" y="47"/>
                </a:cxn>
                <a:cxn ang="0">
                  <a:pos x="96" y="31"/>
                </a:cxn>
                <a:cxn ang="0">
                  <a:pos x="72" y="31"/>
                </a:cxn>
                <a:cxn ang="0">
                  <a:pos x="55" y="23"/>
                </a:cxn>
                <a:cxn ang="0">
                  <a:pos x="47" y="15"/>
                </a:cxn>
                <a:cxn ang="0">
                  <a:pos x="40" y="15"/>
                </a:cxn>
                <a:cxn ang="0">
                  <a:pos x="24" y="0"/>
                </a:cxn>
                <a:cxn ang="0">
                  <a:pos x="6" y="0"/>
                </a:cxn>
              </a:cxnLst>
              <a:rect l="0" t="0" r="r" b="b"/>
              <a:pathLst>
                <a:path w="97" h="57">
                  <a:moveTo>
                    <a:pt x="6" y="0"/>
                  </a:moveTo>
                  <a:lnTo>
                    <a:pt x="0" y="23"/>
                  </a:lnTo>
                  <a:lnTo>
                    <a:pt x="15" y="31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96" y="47"/>
                  </a:lnTo>
                  <a:lnTo>
                    <a:pt x="96" y="31"/>
                  </a:lnTo>
                  <a:lnTo>
                    <a:pt x="72" y="31"/>
                  </a:lnTo>
                  <a:lnTo>
                    <a:pt x="55" y="23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8" name="Freeform 166"/>
            <p:cNvSpPr>
              <a:spLocks/>
            </p:cNvSpPr>
            <p:nvPr/>
          </p:nvSpPr>
          <p:spPr bwMode="auto">
            <a:xfrm>
              <a:off x="3802" y="2348"/>
              <a:ext cx="63" cy="58"/>
            </a:xfrm>
            <a:custGeom>
              <a:avLst/>
              <a:gdLst/>
              <a:ahLst/>
              <a:cxnLst>
                <a:cxn ang="0">
                  <a:pos x="66" y="65"/>
                </a:cxn>
                <a:cxn ang="0">
                  <a:pos x="56" y="41"/>
                </a:cxn>
                <a:cxn ang="0">
                  <a:pos x="56" y="32"/>
                </a:cxn>
                <a:cxn ang="0">
                  <a:pos x="49" y="41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56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24"/>
                </a:cxn>
                <a:cxn ang="0">
                  <a:pos x="9" y="24"/>
                </a:cxn>
                <a:cxn ang="0">
                  <a:pos x="16" y="65"/>
                </a:cxn>
                <a:cxn ang="0">
                  <a:pos x="34" y="65"/>
                </a:cxn>
                <a:cxn ang="0">
                  <a:pos x="49" y="49"/>
                </a:cxn>
                <a:cxn ang="0">
                  <a:pos x="56" y="72"/>
                </a:cxn>
                <a:cxn ang="0">
                  <a:pos x="66" y="65"/>
                </a:cxn>
              </a:cxnLst>
              <a:rect l="0" t="0" r="r" b="b"/>
              <a:pathLst>
                <a:path w="67" h="73">
                  <a:moveTo>
                    <a:pt x="66" y="65"/>
                  </a:moveTo>
                  <a:lnTo>
                    <a:pt x="56" y="41"/>
                  </a:lnTo>
                  <a:lnTo>
                    <a:pt x="56" y="32"/>
                  </a:lnTo>
                  <a:lnTo>
                    <a:pt x="49" y="41"/>
                  </a:lnTo>
                  <a:lnTo>
                    <a:pt x="41" y="41"/>
                  </a:lnTo>
                  <a:lnTo>
                    <a:pt x="41" y="32"/>
                  </a:lnTo>
                  <a:lnTo>
                    <a:pt x="56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24"/>
                  </a:lnTo>
                  <a:lnTo>
                    <a:pt x="9" y="24"/>
                  </a:lnTo>
                  <a:lnTo>
                    <a:pt x="16" y="65"/>
                  </a:lnTo>
                  <a:lnTo>
                    <a:pt x="34" y="65"/>
                  </a:lnTo>
                  <a:lnTo>
                    <a:pt x="49" y="49"/>
                  </a:lnTo>
                  <a:lnTo>
                    <a:pt x="56" y="72"/>
                  </a:lnTo>
                  <a:lnTo>
                    <a:pt x="66" y="6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9" name="Freeform 167"/>
            <p:cNvSpPr>
              <a:spLocks/>
            </p:cNvSpPr>
            <p:nvPr/>
          </p:nvSpPr>
          <p:spPr bwMode="auto">
            <a:xfrm>
              <a:off x="3855" y="2328"/>
              <a:ext cx="108" cy="202"/>
            </a:xfrm>
            <a:custGeom>
              <a:avLst/>
              <a:gdLst/>
              <a:ahLst/>
              <a:cxnLst>
                <a:cxn ang="0">
                  <a:pos x="83" y="252"/>
                </a:cxn>
                <a:cxn ang="0">
                  <a:pos x="99" y="218"/>
                </a:cxn>
                <a:cxn ang="0">
                  <a:pos x="90" y="196"/>
                </a:cxn>
                <a:cxn ang="0">
                  <a:pos x="83" y="178"/>
                </a:cxn>
                <a:cxn ang="0">
                  <a:pos x="83" y="162"/>
                </a:cxn>
                <a:cxn ang="0">
                  <a:pos x="74" y="138"/>
                </a:cxn>
                <a:cxn ang="0">
                  <a:pos x="74" y="121"/>
                </a:cxn>
                <a:cxn ang="0">
                  <a:pos x="106" y="106"/>
                </a:cxn>
                <a:cxn ang="0">
                  <a:pos x="115" y="90"/>
                </a:cxn>
                <a:cxn ang="0">
                  <a:pos x="106" y="90"/>
                </a:cxn>
                <a:cxn ang="0">
                  <a:pos x="90" y="81"/>
                </a:cxn>
                <a:cxn ang="0">
                  <a:pos x="90" y="74"/>
                </a:cxn>
                <a:cxn ang="0">
                  <a:pos x="90" y="66"/>
                </a:cxn>
                <a:cxn ang="0">
                  <a:pos x="83" y="57"/>
                </a:cxn>
                <a:cxn ang="0">
                  <a:pos x="74" y="57"/>
                </a:cxn>
                <a:cxn ang="0">
                  <a:pos x="83" y="16"/>
                </a:cxn>
                <a:cxn ang="0">
                  <a:pos x="74" y="0"/>
                </a:cxn>
                <a:cxn ang="0">
                  <a:pos x="65" y="0"/>
                </a:cxn>
                <a:cxn ang="0">
                  <a:pos x="65" y="16"/>
                </a:cxn>
                <a:cxn ang="0">
                  <a:pos x="50" y="16"/>
                </a:cxn>
                <a:cxn ang="0">
                  <a:pos x="41" y="25"/>
                </a:cxn>
                <a:cxn ang="0">
                  <a:pos x="25" y="57"/>
                </a:cxn>
                <a:cxn ang="0">
                  <a:pos x="18" y="66"/>
                </a:cxn>
                <a:cxn ang="0">
                  <a:pos x="10" y="81"/>
                </a:cxn>
                <a:cxn ang="0">
                  <a:pos x="10" y="90"/>
                </a:cxn>
                <a:cxn ang="0">
                  <a:pos x="0" y="97"/>
                </a:cxn>
                <a:cxn ang="0">
                  <a:pos x="18" y="115"/>
                </a:cxn>
                <a:cxn ang="0">
                  <a:pos x="25" y="131"/>
                </a:cxn>
                <a:cxn ang="0">
                  <a:pos x="34" y="155"/>
                </a:cxn>
                <a:cxn ang="0">
                  <a:pos x="25" y="162"/>
                </a:cxn>
                <a:cxn ang="0">
                  <a:pos x="41" y="171"/>
                </a:cxn>
                <a:cxn ang="0">
                  <a:pos x="59" y="155"/>
                </a:cxn>
                <a:cxn ang="0">
                  <a:pos x="65" y="162"/>
                </a:cxn>
                <a:cxn ang="0">
                  <a:pos x="83" y="211"/>
                </a:cxn>
                <a:cxn ang="0">
                  <a:pos x="83" y="252"/>
                </a:cxn>
              </a:cxnLst>
              <a:rect l="0" t="0" r="r" b="b"/>
              <a:pathLst>
                <a:path w="116" h="253">
                  <a:moveTo>
                    <a:pt x="83" y="252"/>
                  </a:moveTo>
                  <a:lnTo>
                    <a:pt x="99" y="218"/>
                  </a:lnTo>
                  <a:lnTo>
                    <a:pt x="90" y="196"/>
                  </a:lnTo>
                  <a:lnTo>
                    <a:pt x="83" y="178"/>
                  </a:lnTo>
                  <a:lnTo>
                    <a:pt x="83" y="162"/>
                  </a:lnTo>
                  <a:lnTo>
                    <a:pt x="74" y="138"/>
                  </a:lnTo>
                  <a:lnTo>
                    <a:pt x="74" y="121"/>
                  </a:lnTo>
                  <a:lnTo>
                    <a:pt x="106" y="106"/>
                  </a:lnTo>
                  <a:lnTo>
                    <a:pt x="115" y="90"/>
                  </a:lnTo>
                  <a:lnTo>
                    <a:pt x="106" y="90"/>
                  </a:lnTo>
                  <a:lnTo>
                    <a:pt x="90" y="81"/>
                  </a:lnTo>
                  <a:lnTo>
                    <a:pt x="90" y="74"/>
                  </a:lnTo>
                  <a:lnTo>
                    <a:pt x="90" y="66"/>
                  </a:lnTo>
                  <a:lnTo>
                    <a:pt x="83" y="57"/>
                  </a:lnTo>
                  <a:lnTo>
                    <a:pt x="74" y="57"/>
                  </a:lnTo>
                  <a:lnTo>
                    <a:pt x="83" y="16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50" y="16"/>
                  </a:lnTo>
                  <a:lnTo>
                    <a:pt x="41" y="25"/>
                  </a:lnTo>
                  <a:lnTo>
                    <a:pt x="25" y="57"/>
                  </a:lnTo>
                  <a:lnTo>
                    <a:pt x="18" y="66"/>
                  </a:lnTo>
                  <a:lnTo>
                    <a:pt x="10" y="81"/>
                  </a:lnTo>
                  <a:lnTo>
                    <a:pt x="10" y="90"/>
                  </a:lnTo>
                  <a:lnTo>
                    <a:pt x="0" y="97"/>
                  </a:lnTo>
                  <a:lnTo>
                    <a:pt x="18" y="115"/>
                  </a:lnTo>
                  <a:lnTo>
                    <a:pt x="25" y="131"/>
                  </a:lnTo>
                  <a:lnTo>
                    <a:pt x="34" y="155"/>
                  </a:lnTo>
                  <a:lnTo>
                    <a:pt x="25" y="162"/>
                  </a:lnTo>
                  <a:lnTo>
                    <a:pt x="41" y="171"/>
                  </a:lnTo>
                  <a:lnTo>
                    <a:pt x="59" y="155"/>
                  </a:lnTo>
                  <a:lnTo>
                    <a:pt x="65" y="162"/>
                  </a:lnTo>
                  <a:lnTo>
                    <a:pt x="83" y="211"/>
                  </a:lnTo>
                  <a:lnTo>
                    <a:pt x="83" y="25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0" name="Freeform 168"/>
            <p:cNvSpPr>
              <a:spLocks/>
            </p:cNvSpPr>
            <p:nvPr/>
          </p:nvSpPr>
          <p:spPr bwMode="auto">
            <a:xfrm>
              <a:off x="3924" y="2413"/>
              <a:ext cx="92" cy="1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5"/>
                </a:cxn>
                <a:cxn ang="0">
                  <a:pos x="0" y="32"/>
                </a:cxn>
                <a:cxn ang="0">
                  <a:pos x="9" y="56"/>
                </a:cxn>
                <a:cxn ang="0">
                  <a:pos x="9" y="72"/>
                </a:cxn>
                <a:cxn ang="0">
                  <a:pos x="16" y="90"/>
                </a:cxn>
                <a:cxn ang="0">
                  <a:pos x="25" y="112"/>
                </a:cxn>
                <a:cxn ang="0">
                  <a:pos x="9" y="146"/>
                </a:cxn>
                <a:cxn ang="0">
                  <a:pos x="9" y="153"/>
                </a:cxn>
                <a:cxn ang="0">
                  <a:pos x="9" y="162"/>
                </a:cxn>
                <a:cxn ang="0">
                  <a:pos x="32" y="186"/>
                </a:cxn>
                <a:cxn ang="0">
                  <a:pos x="32" y="177"/>
                </a:cxn>
                <a:cxn ang="0">
                  <a:pos x="41" y="186"/>
                </a:cxn>
                <a:cxn ang="0">
                  <a:pos x="50" y="195"/>
                </a:cxn>
                <a:cxn ang="0">
                  <a:pos x="56" y="186"/>
                </a:cxn>
                <a:cxn ang="0">
                  <a:pos x="50" y="177"/>
                </a:cxn>
                <a:cxn ang="0">
                  <a:pos x="32" y="177"/>
                </a:cxn>
                <a:cxn ang="0">
                  <a:pos x="25" y="146"/>
                </a:cxn>
                <a:cxn ang="0">
                  <a:pos x="16" y="146"/>
                </a:cxn>
                <a:cxn ang="0">
                  <a:pos x="16" y="137"/>
                </a:cxn>
                <a:cxn ang="0">
                  <a:pos x="25" y="112"/>
                </a:cxn>
                <a:cxn ang="0">
                  <a:pos x="25" y="97"/>
                </a:cxn>
                <a:cxn ang="0">
                  <a:pos x="41" y="97"/>
                </a:cxn>
                <a:cxn ang="0">
                  <a:pos x="41" y="105"/>
                </a:cxn>
                <a:cxn ang="0">
                  <a:pos x="50" y="105"/>
                </a:cxn>
                <a:cxn ang="0">
                  <a:pos x="65" y="122"/>
                </a:cxn>
                <a:cxn ang="0">
                  <a:pos x="65" y="112"/>
                </a:cxn>
                <a:cxn ang="0">
                  <a:pos x="56" y="97"/>
                </a:cxn>
                <a:cxn ang="0">
                  <a:pos x="65" y="80"/>
                </a:cxn>
                <a:cxn ang="0">
                  <a:pos x="97" y="80"/>
                </a:cxn>
                <a:cxn ang="0">
                  <a:pos x="97" y="65"/>
                </a:cxn>
                <a:cxn ang="0">
                  <a:pos x="90" y="56"/>
                </a:cxn>
                <a:cxn ang="0">
                  <a:pos x="81" y="40"/>
                </a:cxn>
                <a:cxn ang="0">
                  <a:pos x="75" y="25"/>
                </a:cxn>
                <a:cxn ang="0">
                  <a:pos x="56" y="32"/>
                </a:cxn>
                <a:cxn ang="0">
                  <a:pos x="41" y="40"/>
                </a:cxn>
                <a:cxn ang="0">
                  <a:pos x="41" y="15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98" h="196">
                  <a:moveTo>
                    <a:pt x="32" y="0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9" y="56"/>
                  </a:lnTo>
                  <a:lnTo>
                    <a:pt x="9" y="72"/>
                  </a:lnTo>
                  <a:lnTo>
                    <a:pt x="16" y="90"/>
                  </a:lnTo>
                  <a:lnTo>
                    <a:pt x="25" y="112"/>
                  </a:lnTo>
                  <a:lnTo>
                    <a:pt x="9" y="146"/>
                  </a:lnTo>
                  <a:lnTo>
                    <a:pt x="9" y="153"/>
                  </a:lnTo>
                  <a:lnTo>
                    <a:pt x="9" y="162"/>
                  </a:lnTo>
                  <a:lnTo>
                    <a:pt x="32" y="186"/>
                  </a:lnTo>
                  <a:lnTo>
                    <a:pt x="32" y="177"/>
                  </a:lnTo>
                  <a:lnTo>
                    <a:pt x="41" y="186"/>
                  </a:lnTo>
                  <a:lnTo>
                    <a:pt x="50" y="195"/>
                  </a:lnTo>
                  <a:lnTo>
                    <a:pt x="56" y="186"/>
                  </a:lnTo>
                  <a:lnTo>
                    <a:pt x="50" y="177"/>
                  </a:lnTo>
                  <a:lnTo>
                    <a:pt x="32" y="177"/>
                  </a:lnTo>
                  <a:lnTo>
                    <a:pt x="25" y="146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25" y="112"/>
                  </a:lnTo>
                  <a:lnTo>
                    <a:pt x="25" y="97"/>
                  </a:lnTo>
                  <a:lnTo>
                    <a:pt x="41" y="97"/>
                  </a:lnTo>
                  <a:lnTo>
                    <a:pt x="41" y="105"/>
                  </a:lnTo>
                  <a:lnTo>
                    <a:pt x="50" y="105"/>
                  </a:lnTo>
                  <a:lnTo>
                    <a:pt x="65" y="122"/>
                  </a:lnTo>
                  <a:lnTo>
                    <a:pt x="65" y="112"/>
                  </a:lnTo>
                  <a:lnTo>
                    <a:pt x="56" y="97"/>
                  </a:lnTo>
                  <a:lnTo>
                    <a:pt x="65" y="80"/>
                  </a:lnTo>
                  <a:lnTo>
                    <a:pt x="97" y="80"/>
                  </a:lnTo>
                  <a:lnTo>
                    <a:pt x="97" y="65"/>
                  </a:lnTo>
                  <a:lnTo>
                    <a:pt x="90" y="56"/>
                  </a:lnTo>
                  <a:lnTo>
                    <a:pt x="81" y="40"/>
                  </a:lnTo>
                  <a:lnTo>
                    <a:pt x="75" y="25"/>
                  </a:lnTo>
                  <a:lnTo>
                    <a:pt x="56" y="32"/>
                  </a:lnTo>
                  <a:lnTo>
                    <a:pt x="41" y="40"/>
                  </a:lnTo>
                  <a:lnTo>
                    <a:pt x="41" y="15"/>
                  </a:lnTo>
                  <a:lnTo>
                    <a:pt x="32" y="9"/>
                  </a:lnTo>
                  <a:lnTo>
                    <a:pt x="3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1" name="Freeform 169"/>
            <p:cNvSpPr>
              <a:spLocks/>
            </p:cNvSpPr>
            <p:nvPr/>
          </p:nvSpPr>
          <p:spPr bwMode="auto">
            <a:xfrm>
              <a:off x="3955" y="2393"/>
              <a:ext cx="85" cy="93"/>
            </a:xfrm>
            <a:custGeom>
              <a:avLst/>
              <a:gdLst/>
              <a:ahLst/>
              <a:cxnLst>
                <a:cxn ang="0">
                  <a:pos x="90" y="105"/>
                </a:cxn>
                <a:cxn ang="0">
                  <a:pos x="90" y="90"/>
                </a:cxn>
                <a:cxn ang="0">
                  <a:pos x="74" y="74"/>
                </a:cxn>
                <a:cxn ang="0">
                  <a:pos x="74" y="65"/>
                </a:cxn>
                <a:cxn ang="0">
                  <a:pos x="43" y="40"/>
                </a:cxn>
                <a:cxn ang="0">
                  <a:pos x="58" y="34"/>
                </a:cxn>
                <a:cxn ang="0">
                  <a:pos x="49" y="25"/>
                </a:cxn>
                <a:cxn ang="0">
                  <a:pos x="33" y="16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16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40"/>
                </a:cxn>
                <a:cxn ang="0">
                  <a:pos x="9" y="65"/>
                </a:cxn>
                <a:cxn ang="0">
                  <a:pos x="24" y="57"/>
                </a:cxn>
                <a:cxn ang="0">
                  <a:pos x="43" y="50"/>
                </a:cxn>
                <a:cxn ang="0">
                  <a:pos x="49" y="65"/>
                </a:cxn>
                <a:cxn ang="0">
                  <a:pos x="58" y="81"/>
                </a:cxn>
                <a:cxn ang="0">
                  <a:pos x="65" y="90"/>
                </a:cxn>
                <a:cxn ang="0">
                  <a:pos x="65" y="105"/>
                </a:cxn>
                <a:cxn ang="0">
                  <a:pos x="74" y="115"/>
                </a:cxn>
                <a:cxn ang="0">
                  <a:pos x="74" y="105"/>
                </a:cxn>
                <a:cxn ang="0">
                  <a:pos x="90" y="105"/>
                </a:cxn>
              </a:cxnLst>
              <a:rect l="0" t="0" r="r" b="b"/>
              <a:pathLst>
                <a:path w="91" h="116">
                  <a:moveTo>
                    <a:pt x="90" y="105"/>
                  </a:moveTo>
                  <a:lnTo>
                    <a:pt x="90" y="90"/>
                  </a:lnTo>
                  <a:lnTo>
                    <a:pt x="74" y="74"/>
                  </a:lnTo>
                  <a:lnTo>
                    <a:pt x="74" y="65"/>
                  </a:lnTo>
                  <a:lnTo>
                    <a:pt x="43" y="40"/>
                  </a:lnTo>
                  <a:lnTo>
                    <a:pt x="58" y="34"/>
                  </a:lnTo>
                  <a:lnTo>
                    <a:pt x="49" y="25"/>
                  </a:lnTo>
                  <a:lnTo>
                    <a:pt x="33" y="1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40"/>
                  </a:lnTo>
                  <a:lnTo>
                    <a:pt x="9" y="65"/>
                  </a:lnTo>
                  <a:lnTo>
                    <a:pt x="24" y="57"/>
                  </a:lnTo>
                  <a:lnTo>
                    <a:pt x="43" y="50"/>
                  </a:lnTo>
                  <a:lnTo>
                    <a:pt x="49" y="65"/>
                  </a:lnTo>
                  <a:lnTo>
                    <a:pt x="58" y="81"/>
                  </a:lnTo>
                  <a:lnTo>
                    <a:pt x="65" y="90"/>
                  </a:lnTo>
                  <a:lnTo>
                    <a:pt x="65" y="105"/>
                  </a:lnTo>
                  <a:lnTo>
                    <a:pt x="74" y="115"/>
                  </a:lnTo>
                  <a:lnTo>
                    <a:pt x="74" y="105"/>
                  </a:lnTo>
                  <a:lnTo>
                    <a:pt x="9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2" name="Freeform 170"/>
            <p:cNvSpPr>
              <a:spLocks/>
            </p:cNvSpPr>
            <p:nvPr/>
          </p:nvSpPr>
          <p:spPr bwMode="auto">
            <a:xfrm>
              <a:off x="3977" y="2388"/>
              <a:ext cx="87" cy="14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9" y="7"/>
                </a:cxn>
                <a:cxn ang="0">
                  <a:pos x="41" y="0"/>
                </a:cxn>
                <a:cxn ang="0">
                  <a:pos x="59" y="0"/>
                </a:cxn>
                <a:cxn ang="0">
                  <a:pos x="59" y="16"/>
                </a:cxn>
                <a:cxn ang="0">
                  <a:pos x="74" y="16"/>
                </a:cxn>
                <a:cxn ang="0">
                  <a:pos x="59" y="23"/>
                </a:cxn>
                <a:cxn ang="0">
                  <a:pos x="50" y="41"/>
                </a:cxn>
                <a:cxn ang="0">
                  <a:pos x="41" y="47"/>
                </a:cxn>
                <a:cxn ang="0">
                  <a:pos x="82" y="104"/>
                </a:cxn>
                <a:cxn ang="0">
                  <a:pos x="91" y="122"/>
                </a:cxn>
                <a:cxn ang="0">
                  <a:pos x="82" y="154"/>
                </a:cxn>
                <a:cxn ang="0">
                  <a:pos x="66" y="162"/>
                </a:cxn>
                <a:cxn ang="0">
                  <a:pos x="59" y="162"/>
                </a:cxn>
                <a:cxn ang="0">
                  <a:pos x="50" y="178"/>
                </a:cxn>
                <a:cxn ang="0">
                  <a:pos x="34" y="185"/>
                </a:cxn>
                <a:cxn ang="0">
                  <a:pos x="34" y="169"/>
                </a:cxn>
                <a:cxn ang="0">
                  <a:pos x="25" y="162"/>
                </a:cxn>
                <a:cxn ang="0">
                  <a:pos x="41" y="154"/>
                </a:cxn>
                <a:cxn ang="0">
                  <a:pos x="50" y="144"/>
                </a:cxn>
                <a:cxn ang="0">
                  <a:pos x="66" y="137"/>
                </a:cxn>
                <a:cxn ang="0">
                  <a:pos x="66" y="112"/>
                </a:cxn>
                <a:cxn ang="0">
                  <a:pos x="66" y="97"/>
                </a:cxn>
                <a:cxn ang="0">
                  <a:pos x="50" y="81"/>
                </a:cxn>
                <a:cxn ang="0">
                  <a:pos x="50" y="72"/>
                </a:cxn>
                <a:cxn ang="0">
                  <a:pos x="19" y="47"/>
                </a:cxn>
                <a:cxn ang="0">
                  <a:pos x="34" y="41"/>
                </a:cxn>
                <a:cxn ang="0">
                  <a:pos x="25" y="32"/>
                </a:cxn>
                <a:cxn ang="0">
                  <a:pos x="9" y="23"/>
                </a:cxn>
                <a:cxn ang="0">
                  <a:pos x="0" y="7"/>
                </a:cxn>
              </a:cxnLst>
              <a:rect l="0" t="0" r="r" b="b"/>
              <a:pathLst>
                <a:path w="92" h="186">
                  <a:moveTo>
                    <a:pt x="0" y="7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74" y="16"/>
                  </a:lnTo>
                  <a:lnTo>
                    <a:pt x="59" y="23"/>
                  </a:lnTo>
                  <a:lnTo>
                    <a:pt x="50" y="41"/>
                  </a:lnTo>
                  <a:lnTo>
                    <a:pt x="41" y="47"/>
                  </a:lnTo>
                  <a:lnTo>
                    <a:pt x="82" y="104"/>
                  </a:lnTo>
                  <a:lnTo>
                    <a:pt x="91" y="122"/>
                  </a:lnTo>
                  <a:lnTo>
                    <a:pt x="82" y="154"/>
                  </a:lnTo>
                  <a:lnTo>
                    <a:pt x="66" y="162"/>
                  </a:lnTo>
                  <a:lnTo>
                    <a:pt x="59" y="162"/>
                  </a:lnTo>
                  <a:lnTo>
                    <a:pt x="50" y="178"/>
                  </a:lnTo>
                  <a:lnTo>
                    <a:pt x="34" y="185"/>
                  </a:lnTo>
                  <a:lnTo>
                    <a:pt x="34" y="169"/>
                  </a:lnTo>
                  <a:lnTo>
                    <a:pt x="25" y="162"/>
                  </a:lnTo>
                  <a:lnTo>
                    <a:pt x="41" y="154"/>
                  </a:lnTo>
                  <a:lnTo>
                    <a:pt x="50" y="144"/>
                  </a:lnTo>
                  <a:lnTo>
                    <a:pt x="66" y="137"/>
                  </a:lnTo>
                  <a:lnTo>
                    <a:pt x="66" y="112"/>
                  </a:lnTo>
                  <a:lnTo>
                    <a:pt x="66" y="97"/>
                  </a:lnTo>
                  <a:lnTo>
                    <a:pt x="50" y="81"/>
                  </a:lnTo>
                  <a:lnTo>
                    <a:pt x="50" y="72"/>
                  </a:lnTo>
                  <a:lnTo>
                    <a:pt x="19" y="47"/>
                  </a:lnTo>
                  <a:lnTo>
                    <a:pt x="34" y="41"/>
                  </a:lnTo>
                  <a:lnTo>
                    <a:pt x="25" y="32"/>
                  </a:lnTo>
                  <a:lnTo>
                    <a:pt x="9" y="23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3" name="Freeform 171"/>
            <p:cNvSpPr>
              <a:spLocks/>
            </p:cNvSpPr>
            <p:nvPr/>
          </p:nvSpPr>
          <p:spPr bwMode="auto">
            <a:xfrm>
              <a:off x="3977" y="2477"/>
              <a:ext cx="63" cy="41"/>
            </a:xfrm>
            <a:custGeom>
              <a:avLst/>
              <a:gdLst/>
              <a:ahLst/>
              <a:cxnLst>
                <a:cxn ang="0">
                  <a:pos x="25" y="50"/>
                </a:cxn>
                <a:cxn ang="0">
                  <a:pos x="41" y="42"/>
                </a:cxn>
                <a:cxn ang="0">
                  <a:pos x="50" y="32"/>
                </a:cxn>
                <a:cxn ang="0">
                  <a:pos x="66" y="25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41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9" y="42"/>
                </a:cxn>
                <a:cxn ang="0">
                  <a:pos x="9" y="50"/>
                </a:cxn>
                <a:cxn ang="0">
                  <a:pos x="25" y="50"/>
                </a:cxn>
              </a:cxnLst>
              <a:rect l="0" t="0" r="r" b="b"/>
              <a:pathLst>
                <a:path w="67" h="51">
                  <a:moveTo>
                    <a:pt x="25" y="50"/>
                  </a:moveTo>
                  <a:lnTo>
                    <a:pt x="41" y="42"/>
                  </a:lnTo>
                  <a:lnTo>
                    <a:pt x="50" y="32"/>
                  </a:lnTo>
                  <a:lnTo>
                    <a:pt x="66" y="25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41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9" y="42"/>
                  </a:lnTo>
                  <a:lnTo>
                    <a:pt x="9" y="50"/>
                  </a:lnTo>
                  <a:lnTo>
                    <a:pt x="25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4" name="Freeform 172"/>
            <p:cNvSpPr>
              <a:spLocks/>
            </p:cNvSpPr>
            <p:nvPr/>
          </p:nvSpPr>
          <p:spPr bwMode="auto">
            <a:xfrm>
              <a:off x="3955" y="2554"/>
              <a:ext cx="46" cy="60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18" y="18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34"/>
                </a:cxn>
                <a:cxn ang="0">
                  <a:pos x="18" y="50"/>
                </a:cxn>
                <a:cxn ang="0">
                  <a:pos x="43" y="74"/>
                </a:cxn>
                <a:cxn ang="0">
                  <a:pos x="49" y="74"/>
                </a:cxn>
                <a:cxn ang="0">
                  <a:pos x="43" y="50"/>
                </a:cxn>
                <a:cxn ang="0">
                  <a:pos x="43" y="25"/>
                </a:cxn>
                <a:cxn ang="0">
                  <a:pos x="24" y="9"/>
                </a:cxn>
              </a:cxnLst>
              <a:rect l="0" t="0" r="r" b="b"/>
              <a:pathLst>
                <a:path w="50" h="75">
                  <a:moveTo>
                    <a:pt x="24" y="9"/>
                  </a:moveTo>
                  <a:lnTo>
                    <a:pt x="18" y="18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18" y="50"/>
                  </a:lnTo>
                  <a:lnTo>
                    <a:pt x="43" y="74"/>
                  </a:lnTo>
                  <a:lnTo>
                    <a:pt x="49" y="74"/>
                  </a:lnTo>
                  <a:lnTo>
                    <a:pt x="43" y="50"/>
                  </a:lnTo>
                  <a:lnTo>
                    <a:pt x="43" y="25"/>
                  </a:lnTo>
                  <a:lnTo>
                    <a:pt x="24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5" name="Freeform 173"/>
            <p:cNvSpPr>
              <a:spLocks/>
            </p:cNvSpPr>
            <p:nvPr/>
          </p:nvSpPr>
          <p:spPr bwMode="auto">
            <a:xfrm>
              <a:off x="4063" y="2554"/>
              <a:ext cx="124" cy="60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80" y="25"/>
                </a:cxn>
                <a:cxn ang="0">
                  <a:pos x="71" y="34"/>
                </a:cxn>
                <a:cxn ang="0">
                  <a:pos x="65" y="34"/>
                </a:cxn>
                <a:cxn ang="0">
                  <a:pos x="56" y="34"/>
                </a:cxn>
                <a:cxn ang="0">
                  <a:pos x="40" y="50"/>
                </a:cxn>
                <a:cxn ang="0">
                  <a:pos x="25" y="50"/>
                </a:cxn>
                <a:cxn ang="0">
                  <a:pos x="25" y="65"/>
                </a:cxn>
                <a:cxn ang="0">
                  <a:pos x="0" y="65"/>
                </a:cxn>
                <a:cxn ang="0">
                  <a:pos x="15" y="74"/>
                </a:cxn>
                <a:cxn ang="0">
                  <a:pos x="31" y="74"/>
                </a:cxn>
                <a:cxn ang="0">
                  <a:pos x="40" y="65"/>
                </a:cxn>
                <a:cxn ang="0">
                  <a:pos x="56" y="74"/>
                </a:cxn>
                <a:cxn ang="0">
                  <a:pos x="65" y="65"/>
                </a:cxn>
                <a:cxn ang="0">
                  <a:pos x="89" y="34"/>
                </a:cxn>
                <a:cxn ang="0">
                  <a:pos x="112" y="34"/>
                </a:cxn>
                <a:cxn ang="0">
                  <a:pos x="120" y="34"/>
                </a:cxn>
                <a:cxn ang="0">
                  <a:pos x="112" y="25"/>
                </a:cxn>
                <a:cxn ang="0">
                  <a:pos x="130" y="25"/>
                </a:cxn>
                <a:cxn ang="0">
                  <a:pos x="105" y="18"/>
                </a:cxn>
                <a:cxn ang="0">
                  <a:pos x="105" y="9"/>
                </a:cxn>
                <a:cxn ang="0">
                  <a:pos x="96" y="0"/>
                </a:cxn>
                <a:cxn ang="0">
                  <a:pos x="80" y="18"/>
                </a:cxn>
                <a:cxn ang="0">
                  <a:pos x="71" y="25"/>
                </a:cxn>
              </a:cxnLst>
              <a:rect l="0" t="0" r="r" b="b"/>
              <a:pathLst>
                <a:path w="131" h="75">
                  <a:moveTo>
                    <a:pt x="71" y="25"/>
                  </a:moveTo>
                  <a:lnTo>
                    <a:pt x="80" y="25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56" y="34"/>
                  </a:lnTo>
                  <a:lnTo>
                    <a:pt x="40" y="50"/>
                  </a:lnTo>
                  <a:lnTo>
                    <a:pt x="25" y="50"/>
                  </a:lnTo>
                  <a:lnTo>
                    <a:pt x="25" y="65"/>
                  </a:lnTo>
                  <a:lnTo>
                    <a:pt x="0" y="65"/>
                  </a:lnTo>
                  <a:lnTo>
                    <a:pt x="15" y="74"/>
                  </a:lnTo>
                  <a:lnTo>
                    <a:pt x="31" y="74"/>
                  </a:lnTo>
                  <a:lnTo>
                    <a:pt x="40" y="65"/>
                  </a:lnTo>
                  <a:lnTo>
                    <a:pt x="56" y="74"/>
                  </a:lnTo>
                  <a:lnTo>
                    <a:pt x="65" y="65"/>
                  </a:lnTo>
                  <a:lnTo>
                    <a:pt x="89" y="34"/>
                  </a:lnTo>
                  <a:lnTo>
                    <a:pt x="112" y="34"/>
                  </a:lnTo>
                  <a:lnTo>
                    <a:pt x="120" y="34"/>
                  </a:lnTo>
                  <a:lnTo>
                    <a:pt x="112" y="25"/>
                  </a:lnTo>
                  <a:lnTo>
                    <a:pt x="130" y="25"/>
                  </a:lnTo>
                  <a:lnTo>
                    <a:pt x="105" y="18"/>
                  </a:lnTo>
                  <a:lnTo>
                    <a:pt x="105" y="9"/>
                  </a:lnTo>
                  <a:lnTo>
                    <a:pt x="96" y="0"/>
                  </a:lnTo>
                  <a:lnTo>
                    <a:pt x="80" y="18"/>
                  </a:lnTo>
                  <a:lnTo>
                    <a:pt x="71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6" name="Freeform 174"/>
            <p:cNvSpPr>
              <a:spLocks/>
            </p:cNvSpPr>
            <p:nvPr/>
          </p:nvSpPr>
          <p:spPr bwMode="auto">
            <a:xfrm>
              <a:off x="4116" y="2574"/>
              <a:ext cx="23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5" y="16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0" y="16"/>
                </a:cxn>
              </a:cxnLst>
              <a:rect l="0" t="0" r="r" b="b"/>
              <a:pathLst>
                <a:path w="25" h="17">
                  <a:moveTo>
                    <a:pt x="0" y="16"/>
                  </a:moveTo>
                  <a:lnTo>
                    <a:pt x="9" y="16"/>
                  </a:lnTo>
                  <a:lnTo>
                    <a:pt x="15" y="16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7" name="Freeform 175"/>
            <p:cNvSpPr>
              <a:spLocks/>
            </p:cNvSpPr>
            <p:nvPr/>
          </p:nvSpPr>
          <p:spPr bwMode="auto">
            <a:xfrm>
              <a:off x="4054" y="2581"/>
              <a:ext cx="123" cy="85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4" y="40"/>
                </a:cxn>
                <a:cxn ang="0">
                  <a:pos x="40" y="40"/>
                </a:cxn>
                <a:cxn ang="0">
                  <a:pos x="49" y="31"/>
                </a:cxn>
                <a:cxn ang="0">
                  <a:pos x="65" y="40"/>
                </a:cxn>
                <a:cxn ang="0">
                  <a:pos x="74" y="31"/>
                </a:cxn>
                <a:cxn ang="0">
                  <a:pos x="98" y="0"/>
                </a:cxn>
                <a:cxn ang="0">
                  <a:pos x="121" y="0"/>
                </a:cxn>
                <a:cxn ang="0">
                  <a:pos x="114" y="16"/>
                </a:cxn>
                <a:cxn ang="0">
                  <a:pos x="121" y="25"/>
                </a:cxn>
                <a:cxn ang="0">
                  <a:pos x="114" y="31"/>
                </a:cxn>
                <a:cxn ang="0">
                  <a:pos x="129" y="40"/>
                </a:cxn>
                <a:cxn ang="0">
                  <a:pos x="121" y="48"/>
                </a:cxn>
                <a:cxn ang="0">
                  <a:pos x="105" y="65"/>
                </a:cxn>
                <a:cxn ang="0">
                  <a:pos x="98" y="81"/>
                </a:cxn>
                <a:cxn ang="0">
                  <a:pos x="105" y="81"/>
                </a:cxn>
                <a:cxn ang="0">
                  <a:pos x="98" y="97"/>
                </a:cxn>
                <a:cxn ang="0">
                  <a:pos x="80" y="105"/>
                </a:cxn>
                <a:cxn ang="0">
                  <a:pos x="74" y="97"/>
                </a:cxn>
                <a:cxn ang="0">
                  <a:pos x="57" y="97"/>
                </a:cxn>
                <a:cxn ang="0">
                  <a:pos x="40" y="97"/>
                </a:cxn>
                <a:cxn ang="0">
                  <a:pos x="40" y="88"/>
                </a:cxn>
                <a:cxn ang="0">
                  <a:pos x="24" y="88"/>
                </a:cxn>
                <a:cxn ang="0">
                  <a:pos x="17" y="72"/>
                </a:cxn>
                <a:cxn ang="0">
                  <a:pos x="9" y="56"/>
                </a:cxn>
                <a:cxn ang="0">
                  <a:pos x="0" y="40"/>
                </a:cxn>
                <a:cxn ang="0">
                  <a:pos x="9" y="31"/>
                </a:cxn>
              </a:cxnLst>
              <a:rect l="0" t="0" r="r" b="b"/>
              <a:pathLst>
                <a:path w="130" h="106">
                  <a:moveTo>
                    <a:pt x="9" y="31"/>
                  </a:moveTo>
                  <a:lnTo>
                    <a:pt x="24" y="40"/>
                  </a:lnTo>
                  <a:lnTo>
                    <a:pt x="40" y="40"/>
                  </a:lnTo>
                  <a:lnTo>
                    <a:pt x="49" y="31"/>
                  </a:lnTo>
                  <a:lnTo>
                    <a:pt x="65" y="40"/>
                  </a:lnTo>
                  <a:lnTo>
                    <a:pt x="74" y="3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14" y="16"/>
                  </a:lnTo>
                  <a:lnTo>
                    <a:pt x="121" y="25"/>
                  </a:lnTo>
                  <a:lnTo>
                    <a:pt x="114" y="31"/>
                  </a:lnTo>
                  <a:lnTo>
                    <a:pt x="129" y="40"/>
                  </a:lnTo>
                  <a:lnTo>
                    <a:pt x="121" y="48"/>
                  </a:lnTo>
                  <a:lnTo>
                    <a:pt x="105" y="65"/>
                  </a:lnTo>
                  <a:lnTo>
                    <a:pt x="98" y="81"/>
                  </a:lnTo>
                  <a:lnTo>
                    <a:pt x="105" y="81"/>
                  </a:lnTo>
                  <a:lnTo>
                    <a:pt x="98" y="97"/>
                  </a:lnTo>
                  <a:lnTo>
                    <a:pt x="80" y="105"/>
                  </a:lnTo>
                  <a:lnTo>
                    <a:pt x="74" y="97"/>
                  </a:lnTo>
                  <a:lnTo>
                    <a:pt x="57" y="97"/>
                  </a:lnTo>
                  <a:lnTo>
                    <a:pt x="40" y="97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7" y="72"/>
                  </a:lnTo>
                  <a:lnTo>
                    <a:pt x="9" y="56"/>
                  </a:lnTo>
                  <a:lnTo>
                    <a:pt x="0" y="40"/>
                  </a:lnTo>
                  <a:lnTo>
                    <a:pt x="9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8" name="Freeform 176"/>
            <p:cNvSpPr>
              <a:spLocks/>
            </p:cNvSpPr>
            <p:nvPr/>
          </p:nvSpPr>
          <p:spPr bwMode="auto">
            <a:xfrm>
              <a:off x="4323" y="2626"/>
              <a:ext cx="124" cy="90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65"/>
                </a:cxn>
                <a:cxn ang="0">
                  <a:pos x="130" y="112"/>
                </a:cxn>
                <a:cxn ang="0">
                  <a:pos x="112" y="97"/>
                </a:cxn>
                <a:cxn ang="0">
                  <a:pos x="88" y="106"/>
                </a:cxn>
                <a:cxn ang="0">
                  <a:pos x="97" y="89"/>
                </a:cxn>
                <a:cxn ang="0">
                  <a:pos x="88" y="72"/>
                </a:cxn>
                <a:cxn ang="0">
                  <a:pos x="31" y="41"/>
                </a:cxn>
                <a:cxn ang="0">
                  <a:pos x="25" y="49"/>
                </a:cxn>
                <a:cxn ang="0">
                  <a:pos x="25" y="41"/>
                </a:cxn>
                <a:cxn ang="0">
                  <a:pos x="16" y="32"/>
                </a:cxn>
                <a:cxn ang="0">
                  <a:pos x="31" y="32"/>
                </a:cxn>
                <a:cxn ang="0">
                  <a:pos x="40" y="25"/>
                </a:cxn>
                <a:cxn ang="0">
                  <a:pos x="16" y="25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40" y="9"/>
                </a:cxn>
                <a:cxn ang="0">
                  <a:pos x="40" y="25"/>
                </a:cxn>
                <a:cxn ang="0">
                  <a:pos x="56" y="41"/>
                </a:cxn>
                <a:cxn ang="0">
                  <a:pos x="72" y="25"/>
                </a:cxn>
                <a:cxn ang="0">
                  <a:pos x="88" y="16"/>
                </a:cxn>
                <a:cxn ang="0">
                  <a:pos x="130" y="32"/>
                </a:cxn>
              </a:cxnLst>
              <a:rect l="0" t="0" r="r" b="b"/>
              <a:pathLst>
                <a:path w="131" h="113">
                  <a:moveTo>
                    <a:pt x="130" y="32"/>
                  </a:moveTo>
                  <a:lnTo>
                    <a:pt x="130" y="65"/>
                  </a:lnTo>
                  <a:lnTo>
                    <a:pt x="130" y="112"/>
                  </a:lnTo>
                  <a:lnTo>
                    <a:pt x="112" y="97"/>
                  </a:lnTo>
                  <a:lnTo>
                    <a:pt x="88" y="106"/>
                  </a:lnTo>
                  <a:lnTo>
                    <a:pt x="97" y="89"/>
                  </a:lnTo>
                  <a:lnTo>
                    <a:pt x="88" y="72"/>
                  </a:lnTo>
                  <a:lnTo>
                    <a:pt x="31" y="41"/>
                  </a:lnTo>
                  <a:lnTo>
                    <a:pt x="25" y="49"/>
                  </a:lnTo>
                  <a:lnTo>
                    <a:pt x="25" y="41"/>
                  </a:lnTo>
                  <a:lnTo>
                    <a:pt x="16" y="32"/>
                  </a:lnTo>
                  <a:lnTo>
                    <a:pt x="31" y="32"/>
                  </a:lnTo>
                  <a:lnTo>
                    <a:pt x="40" y="25"/>
                  </a:lnTo>
                  <a:lnTo>
                    <a:pt x="16" y="25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40" y="9"/>
                  </a:lnTo>
                  <a:lnTo>
                    <a:pt x="40" y="25"/>
                  </a:lnTo>
                  <a:lnTo>
                    <a:pt x="56" y="41"/>
                  </a:lnTo>
                  <a:lnTo>
                    <a:pt x="72" y="25"/>
                  </a:lnTo>
                  <a:lnTo>
                    <a:pt x="88" y="16"/>
                  </a:lnTo>
                  <a:lnTo>
                    <a:pt x="13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9" name="Freeform 177"/>
            <p:cNvSpPr>
              <a:spLocks/>
            </p:cNvSpPr>
            <p:nvPr/>
          </p:nvSpPr>
          <p:spPr bwMode="auto">
            <a:xfrm>
              <a:off x="4446" y="2651"/>
              <a:ext cx="116" cy="8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2" y="9"/>
                </a:cxn>
                <a:cxn ang="0">
                  <a:pos x="57" y="25"/>
                </a:cxn>
                <a:cxn ang="0">
                  <a:pos x="57" y="33"/>
                </a:cxn>
                <a:cxn ang="0">
                  <a:pos x="88" y="49"/>
                </a:cxn>
                <a:cxn ang="0">
                  <a:pos x="72" y="57"/>
                </a:cxn>
                <a:cxn ang="0">
                  <a:pos x="81" y="57"/>
                </a:cxn>
                <a:cxn ang="0">
                  <a:pos x="88" y="65"/>
                </a:cxn>
                <a:cxn ang="0">
                  <a:pos x="97" y="80"/>
                </a:cxn>
                <a:cxn ang="0">
                  <a:pos x="104" y="80"/>
                </a:cxn>
                <a:cxn ang="0">
                  <a:pos x="104" y="90"/>
                </a:cxn>
                <a:cxn ang="0">
                  <a:pos x="122" y="99"/>
                </a:cxn>
                <a:cxn ang="0">
                  <a:pos x="122" y="105"/>
                </a:cxn>
                <a:cxn ang="0">
                  <a:pos x="81" y="99"/>
                </a:cxn>
                <a:cxn ang="0">
                  <a:pos x="63" y="65"/>
                </a:cxn>
                <a:cxn ang="0">
                  <a:pos x="47" y="65"/>
                </a:cxn>
                <a:cxn ang="0">
                  <a:pos x="40" y="65"/>
                </a:cxn>
                <a:cxn ang="0">
                  <a:pos x="23" y="74"/>
                </a:cxn>
                <a:cxn ang="0">
                  <a:pos x="32" y="80"/>
                </a:cxn>
                <a:cxn ang="0">
                  <a:pos x="15" y="80"/>
                </a:cxn>
                <a:cxn ang="0">
                  <a:pos x="0" y="80"/>
                </a:cxn>
              </a:cxnLst>
              <a:rect l="0" t="0" r="r" b="b"/>
              <a:pathLst>
                <a:path w="123" h="106">
                  <a:moveTo>
                    <a:pt x="0" y="8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2" y="9"/>
                  </a:lnTo>
                  <a:lnTo>
                    <a:pt x="57" y="25"/>
                  </a:lnTo>
                  <a:lnTo>
                    <a:pt x="57" y="33"/>
                  </a:lnTo>
                  <a:lnTo>
                    <a:pt x="88" y="49"/>
                  </a:lnTo>
                  <a:lnTo>
                    <a:pt x="72" y="57"/>
                  </a:lnTo>
                  <a:lnTo>
                    <a:pt x="81" y="57"/>
                  </a:lnTo>
                  <a:lnTo>
                    <a:pt x="88" y="65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4" y="90"/>
                  </a:lnTo>
                  <a:lnTo>
                    <a:pt x="122" y="99"/>
                  </a:lnTo>
                  <a:lnTo>
                    <a:pt x="122" y="105"/>
                  </a:lnTo>
                  <a:lnTo>
                    <a:pt x="81" y="99"/>
                  </a:lnTo>
                  <a:lnTo>
                    <a:pt x="63" y="65"/>
                  </a:lnTo>
                  <a:lnTo>
                    <a:pt x="47" y="65"/>
                  </a:lnTo>
                  <a:lnTo>
                    <a:pt x="40" y="65"/>
                  </a:lnTo>
                  <a:lnTo>
                    <a:pt x="23" y="74"/>
                  </a:lnTo>
                  <a:lnTo>
                    <a:pt x="32" y="80"/>
                  </a:lnTo>
                  <a:lnTo>
                    <a:pt x="15" y="80"/>
                  </a:lnTo>
                  <a:lnTo>
                    <a:pt x="0" y="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0" name="Freeform 178"/>
            <p:cNvSpPr>
              <a:spLocks/>
            </p:cNvSpPr>
            <p:nvPr/>
          </p:nvSpPr>
          <p:spPr bwMode="auto">
            <a:xfrm>
              <a:off x="4267" y="2200"/>
              <a:ext cx="42" cy="5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34" y="16"/>
                </a:cxn>
                <a:cxn ang="0">
                  <a:pos x="43" y="40"/>
                </a:cxn>
                <a:cxn ang="0">
                  <a:pos x="34" y="56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16"/>
                </a:cxn>
              </a:cxnLst>
              <a:rect l="0" t="0" r="r" b="b"/>
              <a:pathLst>
                <a:path w="44" h="66">
                  <a:moveTo>
                    <a:pt x="0" y="16"/>
                  </a:moveTo>
                  <a:lnTo>
                    <a:pt x="25" y="0"/>
                  </a:lnTo>
                  <a:lnTo>
                    <a:pt x="34" y="16"/>
                  </a:lnTo>
                  <a:lnTo>
                    <a:pt x="43" y="40"/>
                  </a:lnTo>
                  <a:lnTo>
                    <a:pt x="34" y="56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1" name="Freeform 179"/>
            <p:cNvSpPr>
              <a:spLocks/>
            </p:cNvSpPr>
            <p:nvPr/>
          </p:nvSpPr>
          <p:spPr bwMode="auto">
            <a:xfrm>
              <a:off x="4247" y="2148"/>
              <a:ext cx="77" cy="6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2" y="0"/>
                </a:cxn>
                <a:cxn ang="0">
                  <a:pos x="56" y="9"/>
                </a:cxn>
                <a:cxn ang="0">
                  <a:pos x="47" y="9"/>
                </a:cxn>
                <a:cxn ang="0">
                  <a:pos x="40" y="17"/>
                </a:cxn>
                <a:cxn ang="0">
                  <a:pos x="32" y="17"/>
                </a:cxn>
                <a:cxn ang="0">
                  <a:pos x="0" y="41"/>
                </a:cxn>
                <a:cxn ang="0">
                  <a:pos x="0" y="50"/>
                </a:cxn>
                <a:cxn ang="0">
                  <a:pos x="7" y="50"/>
                </a:cxn>
                <a:cxn ang="0">
                  <a:pos x="0" y="74"/>
                </a:cxn>
                <a:cxn ang="0">
                  <a:pos x="7" y="82"/>
                </a:cxn>
                <a:cxn ang="0">
                  <a:pos x="16" y="82"/>
                </a:cxn>
                <a:cxn ang="0">
                  <a:pos x="22" y="82"/>
                </a:cxn>
                <a:cxn ang="0">
                  <a:pos x="47" y="66"/>
                </a:cxn>
                <a:cxn ang="0">
                  <a:pos x="32" y="57"/>
                </a:cxn>
                <a:cxn ang="0">
                  <a:pos x="32" y="50"/>
                </a:cxn>
                <a:cxn ang="0">
                  <a:pos x="65" y="34"/>
                </a:cxn>
                <a:cxn ang="0">
                  <a:pos x="65" y="17"/>
                </a:cxn>
                <a:cxn ang="0">
                  <a:pos x="81" y="0"/>
                </a:cxn>
              </a:cxnLst>
              <a:rect l="0" t="0" r="r" b="b"/>
              <a:pathLst>
                <a:path w="82" h="83">
                  <a:moveTo>
                    <a:pt x="81" y="0"/>
                  </a:moveTo>
                  <a:lnTo>
                    <a:pt x="72" y="0"/>
                  </a:lnTo>
                  <a:lnTo>
                    <a:pt x="56" y="9"/>
                  </a:lnTo>
                  <a:lnTo>
                    <a:pt x="47" y="9"/>
                  </a:lnTo>
                  <a:lnTo>
                    <a:pt x="40" y="17"/>
                  </a:lnTo>
                  <a:lnTo>
                    <a:pt x="32" y="17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7" y="50"/>
                  </a:lnTo>
                  <a:lnTo>
                    <a:pt x="0" y="74"/>
                  </a:lnTo>
                  <a:lnTo>
                    <a:pt x="7" y="82"/>
                  </a:lnTo>
                  <a:lnTo>
                    <a:pt x="16" y="82"/>
                  </a:lnTo>
                  <a:lnTo>
                    <a:pt x="22" y="82"/>
                  </a:lnTo>
                  <a:lnTo>
                    <a:pt x="47" y="66"/>
                  </a:lnTo>
                  <a:lnTo>
                    <a:pt x="32" y="57"/>
                  </a:lnTo>
                  <a:lnTo>
                    <a:pt x="32" y="50"/>
                  </a:lnTo>
                  <a:lnTo>
                    <a:pt x="65" y="34"/>
                  </a:lnTo>
                  <a:lnTo>
                    <a:pt x="65" y="17"/>
                  </a:lnTo>
                  <a:lnTo>
                    <a:pt x="81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2" name="Freeform 180"/>
            <p:cNvSpPr>
              <a:spLocks/>
            </p:cNvSpPr>
            <p:nvPr/>
          </p:nvSpPr>
          <p:spPr bwMode="auto">
            <a:xfrm>
              <a:off x="4092" y="1464"/>
              <a:ext cx="17" cy="2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8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7" y="24"/>
                </a:cxn>
              </a:cxnLst>
              <a:rect l="0" t="0" r="r" b="b"/>
              <a:pathLst>
                <a:path w="18" h="25">
                  <a:moveTo>
                    <a:pt x="17" y="24"/>
                  </a:moveTo>
                  <a:lnTo>
                    <a:pt x="17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3" name="Freeform 181"/>
            <p:cNvSpPr>
              <a:spLocks/>
            </p:cNvSpPr>
            <p:nvPr/>
          </p:nvSpPr>
          <p:spPr bwMode="auto">
            <a:xfrm>
              <a:off x="2585" y="2238"/>
              <a:ext cx="147" cy="98"/>
            </a:xfrm>
            <a:custGeom>
              <a:avLst/>
              <a:gdLst/>
              <a:ahLst/>
              <a:cxnLst>
                <a:cxn ang="0">
                  <a:pos x="139" y="8"/>
                </a:cxn>
                <a:cxn ang="0">
                  <a:pos x="147" y="8"/>
                </a:cxn>
                <a:cxn ang="0">
                  <a:pos x="155" y="48"/>
                </a:cxn>
                <a:cxn ang="0">
                  <a:pos x="122" y="57"/>
                </a:cxn>
                <a:cxn ang="0">
                  <a:pos x="122" y="66"/>
                </a:cxn>
                <a:cxn ang="0">
                  <a:pos x="99" y="82"/>
                </a:cxn>
                <a:cxn ang="0">
                  <a:pos x="65" y="97"/>
                </a:cxn>
                <a:cxn ang="0">
                  <a:pos x="57" y="105"/>
                </a:cxn>
                <a:cxn ang="0">
                  <a:pos x="57" y="122"/>
                </a:cxn>
                <a:cxn ang="0">
                  <a:pos x="0" y="113"/>
                </a:cxn>
                <a:cxn ang="0">
                  <a:pos x="16" y="113"/>
                </a:cxn>
                <a:cxn ang="0">
                  <a:pos x="32" y="97"/>
                </a:cxn>
                <a:cxn ang="0">
                  <a:pos x="40" y="82"/>
                </a:cxn>
                <a:cxn ang="0">
                  <a:pos x="40" y="66"/>
                </a:cxn>
                <a:cxn ang="0">
                  <a:pos x="50" y="48"/>
                </a:cxn>
                <a:cxn ang="0">
                  <a:pos x="57" y="32"/>
                </a:cxn>
                <a:cxn ang="0">
                  <a:pos x="81" y="25"/>
                </a:cxn>
                <a:cxn ang="0">
                  <a:pos x="90" y="0"/>
                </a:cxn>
                <a:cxn ang="0">
                  <a:pos x="99" y="0"/>
                </a:cxn>
                <a:cxn ang="0">
                  <a:pos x="105" y="8"/>
                </a:cxn>
                <a:cxn ang="0">
                  <a:pos x="130" y="8"/>
                </a:cxn>
                <a:cxn ang="0">
                  <a:pos x="139" y="8"/>
                </a:cxn>
              </a:cxnLst>
              <a:rect l="0" t="0" r="r" b="b"/>
              <a:pathLst>
                <a:path w="156" h="123">
                  <a:moveTo>
                    <a:pt x="139" y="8"/>
                  </a:moveTo>
                  <a:lnTo>
                    <a:pt x="147" y="8"/>
                  </a:lnTo>
                  <a:lnTo>
                    <a:pt x="155" y="48"/>
                  </a:lnTo>
                  <a:lnTo>
                    <a:pt x="122" y="57"/>
                  </a:lnTo>
                  <a:lnTo>
                    <a:pt x="122" y="66"/>
                  </a:lnTo>
                  <a:lnTo>
                    <a:pt x="99" y="82"/>
                  </a:lnTo>
                  <a:lnTo>
                    <a:pt x="65" y="97"/>
                  </a:lnTo>
                  <a:lnTo>
                    <a:pt x="57" y="105"/>
                  </a:lnTo>
                  <a:lnTo>
                    <a:pt x="57" y="122"/>
                  </a:lnTo>
                  <a:lnTo>
                    <a:pt x="0" y="113"/>
                  </a:lnTo>
                  <a:lnTo>
                    <a:pt x="16" y="113"/>
                  </a:lnTo>
                  <a:lnTo>
                    <a:pt x="32" y="97"/>
                  </a:lnTo>
                  <a:lnTo>
                    <a:pt x="40" y="82"/>
                  </a:lnTo>
                  <a:lnTo>
                    <a:pt x="40" y="66"/>
                  </a:lnTo>
                  <a:lnTo>
                    <a:pt x="50" y="48"/>
                  </a:lnTo>
                  <a:lnTo>
                    <a:pt x="57" y="32"/>
                  </a:lnTo>
                  <a:lnTo>
                    <a:pt x="81" y="25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5" y="8"/>
                  </a:lnTo>
                  <a:lnTo>
                    <a:pt x="130" y="8"/>
                  </a:lnTo>
                  <a:lnTo>
                    <a:pt x="139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4" name="Freeform 182"/>
            <p:cNvSpPr>
              <a:spLocks/>
            </p:cNvSpPr>
            <p:nvPr/>
          </p:nvSpPr>
          <p:spPr bwMode="auto">
            <a:xfrm>
              <a:off x="2831" y="2219"/>
              <a:ext cx="45" cy="85"/>
            </a:xfrm>
            <a:custGeom>
              <a:avLst/>
              <a:gdLst/>
              <a:ahLst/>
              <a:cxnLst>
                <a:cxn ang="0">
                  <a:pos x="47" y="66"/>
                </a:cxn>
                <a:cxn ang="0">
                  <a:pos x="47" y="72"/>
                </a:cxn>
                <a:cxn ang="0">
                  <a:pos x="31" y="90"/>
                </a:cxn>
                <a:cxn ang="0">
                  <a:pos x="31" y="97"/>
                </a:cxn>
                <a:cxn ang="0">
                  <a:pos x="25" y="106"/>
                </a:cxn>
                <a:cxn ang="0">
                  <a:pos x="25" y="81"/>
                </a:cxn>
                <a:cxn ang="0">
                  <a:pos x="6" y="72"/>
                </a:cxn>
                <a:cxn ang="0">
                  <a:pos x="0" y="56"/>
                </a:cxn>
                <a:cxn ang="0">
                  <a:pos x="15" y="41"/>
                </a:cxn>
                <a:cxn ang="0">
                  <a:pos x="6" y="9"/>
                </a:cxn>
                <a:cxn ang="0">
                  <a:pos x="15" y="0"/>
                </a:cxn>
                <a:cxn ang="0">
                  <a:pos x="31" y="0"/>
                </a:cxn>
                <a:cxn ang="0">
                  <a:pos x="40" y="9"/>
                </a:cxn>
                <a:cxn ang="0">
                  <a:pos x="47" y="0"/>
                </a:cxn>
                <a:cxn ang="0">
                  <a:pos x="40" y="16"/>
                </a:cxn>
                <a:cxn ang="0">
                  <a:pos x="47" y="32"/>
                </a:cxn>
                <a:cxn ang="0">
                  <a:pos x="31" y="49"/>
                </a:cxn>
                <a:cxn ang="0">
                  <a:pos x="31" y="56"/>
                </a:cxn>
                <a:cxn ang="0">
                  <a:pos x="47" y="56"/>
                </a:cxn>
                <a:cxn ang="0">
                  <a:pos x="47" y="66"/>
                </a:cxn>
              </a:cxnLst>
              <a:rect l="0" t="0" r="r" b="b"/>
              <a:pathLst>
                <a:path w="48" h="107">
                  <a:moveTo>
                    <a:pt x="47" y="66"/>
                  </a:moveTo>
                  <a:lnTo>
                    <a:pt x="47" y="72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5" y="106"/>
                  </a:lnTo>
                  <a:lnTo>
                    <a:pt x="25" y="81"/>
                  </a:lnTo>
                  <a:lnTo>
                    <a:pt x="6" y="72"/>
                  </a:lnTo>
                  <a:lnTo>
                    <a:pt x="0" y="56"/>
                  </a:lnTo>
                  <a:lnTo>
                    <a:pt x="15" y="41"/>
                  </a:lnTo>
                  <a:lnTo>
                    <a:pt x="6" y="9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0" y="9"/>
                  </a:lnTo>
                  <a:lnTo>
                    <a:pt x="47" y="0"/>
                  </a:lnTo>
                  <a:lnTo>
                    <a:pt x="40" y="16"/>
                  </a:lnTo>
                  <a:lnTo>
                    <a:pt x="47" y="32"/>
                  </a:lnTo>
                  <a:lnTo>
                    <a:pt x="31" y="49"/>
                  </a:lnTo>
                  <a:lnTo>
                    <a:pt x="31" y="56"/>
                  </a:lnTo>
                  <a:lnTo>
                    <a:pt x="47" y="56"/>
                  </a:lnTo>
                  <a:lnTo>
                    <a:pt x="47" y="6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5" name="Freeform 183"/>
            <p:cNvSpPr>
              <a:spLocks/>
            </p:cNvSpPr>
            <p:nvPr/>
          </p:nvSpPr>
          <p:spPr bwMode="auto">
            <a:xfrm>
              <a:off x="3144" y="2438"/>
              <a:ext cx="176" cy="150"/>
            </a:xfrm>
            <a:custGeom>
              <a:avLst/>
              <a:gdLst/>
              <a:ahLst/>
              <a:cxnLst>
                <a:cxn ang="0">
                  <a:pos x="121" y="73"/>
                </a:cxn>
                <a:cxn ang="0">
                  <a:pos x="113" y="73"/>
                </a:cxn>
                <a:cxn ang="0">
                  <a:pos x="113" y="90"/>
                </a:cxn>
                <a:cxn ang="0">
                  <a:pos x="113" y="98"/>
                </a:cxn>
                <a:cxn ang="0">
                  <a:pos x="121" y="98"/>
                </a:cxn>
                <a:cxn ang="0">
                  <a:pos x="121" y="105"/>
                </a:cxn>
                <a:cxn ang="0">
                  <a:pos x="138" y="121"/>
                </a:cxn>
                <a:cxn ang="0">
                  <a:pos x="178" y="130"/>
                </a:cxn>
                <a:cxn ang="0">
                  <a:pos x="186" y="130"/>
                </a:cxn>
                <a:cxn ang="0">
                  <a:pos x="153" y="170"/>
                </a:cxn>
                <a:cxn ang="0">
                  <a:pos x="129" y="170"/>
                </a:cxn>
                <a:cxn ang="0">
                  <a:pos x="113" y="186"/>
                </a:cxn>
                <a:cxn ang="0">
                  <a:pos x="97" y="179"/>
                </a:cxn>
                <a:cxn ang="0">
                  <a:pos x="72" y="186"/>
                </a:cxn>
                <a:cxn ang="0">
                  <a:pos x="32" y="179"/>
                </a:cxn>
                <a:cxn ang="0">
                  <a:pos x="32" y="163"/>
                </a:cxn>
                <a:cxn ang="0">
                  <a:pos x="24" y="163"/>
                </a:cxn>
                <a:cxn ang="0">
                  <a:pos x="7" y="139"/>
                </a:cxn>
                <a:cxn ang="0">
                  <a:pos x="0" y="130"/>
                </a:cxn>
                <a:cxn ang="0">
                  <a:pos x="7" y="121"/>
                </a:cxn>
                <a:cxn ang="0">
                  <a:pos x="16" y="98"/>
                </a:cxn>
                <a:cxn ang="0">
                  <a:pos x="41" y="65"/>
                </a:cxn>
                <a:cxn ang="0">
                  <a:pos x="47" y="17"/>
                </a:cxn>
                <a:cxn ang="0">
                  <a:pos x="66" y="8"/>
                </a:cxn>
                <a:cxn ang="0">
                  <a:pos x="66" y="0"/>
                </a:cxn>
                <a:cxn ang="0">
                  <a:pos x="81" y="33"/>
                </a:cxn>
                <a:cxn ang="0">
                  <a:pos x="97" y="48"/>
                </a:cxn>
                <a:cxn ang="0">
                  <a:pos x="121" y="73"/>
                </a:cxn>
              </a:cxnLst>
              <a:rect l="0" t="0" r="r" b="b"/>
              <a:pathLst>
                <a:path w="187" h="187">
                  <a:moveTo>
                    <a:pt x="121" y="73"/>
                  </a:moveTo>
                  <a:lnTo>
                    <a:pt x="113" y="73"/>
                  </a:lnTo>
                  <a:lnTo>
                    <a:pt x="113" y="90"/>
                  </a:lnTo>
                  <a:lnTo>
                    <a:pt x="113" y="98"/>
                  </a:lnTo>
                  <a:lnTo>
                    <a:pt x="121" y="98"/>
                  </a:lnTo>
                  <a:lnTo>
                    <a:pt x="121" y="105"/>
                  </a:lnTo>
                  <a:lnTo>
                    <a:pt x="138" y="121"/>
                  </a:lnTo>
                  <a:lnTo>
                    <a:pt x="178" y="130"/>
                  </a:lnTo>
                  <a:lnTo>
                    <a:pt x="186" y="130"/>
                  </a:lnTo>
                  <a:lnTo>
                    <a:pt x="153" y="170"/>
                  </a:lnTo>
                  <a:lnTo>
                    <a:pt x="129" y="170"/>
                  </a:lnTo>
                  <a:lnTo>
                    <a:pt x="113" y="186"/>
                  </a:lnTo>
                  <a:lnTo>
                    <a:pt x="97" y="179"/>
                  </a:lnTo>
                  <a:lnTo>
                    <a:pt x="72" y="186"/>
                  </a:lnTo>
                  <a:lnTo>
                    <a:pt x="32" y="179"/>
                  </a:lnTo>
                  <a:lnTo>
                    <a:pt x="32" y="163"/>
                  </a:lnTo>
                  <a:lnTo>
                    <a:pt x="24" y="163"/>
                  </a:lnTo>
                  <a:lnTo>
                    <a:pt x="7" y="139"/>
                  </a:lnTo>
                  <a:lnTo>
                    <a:pt x="0" y="130"/>
                  </a:lnTo>
                  <a:lnTo>
                    <a:pt x="7" y="121"/>
                  </a:lnTo>
                  <a:lnTo>
                    <a:pt x="16" y="98"/>
                  </a:lnTo>
                  <a:lnTo>
                    <a:pt x="41" y="65"/>
                  </a:lnTo>
                  <a:lnTo>
                    <a:pt x="47" y="17"/>
                  </a:lnTo>
                  <a:lnTo>
                    <a:pt x="66" y="8"/>
                  </a:lnTo>
                  <a:lnTo>
                    <a:pt x="66" y="0"/>
                  </a:lnTo>
                  <a:lnTo>
                    <a:pt x="81" y="33"/>
                  </a:lnTo>
                  <a:lnTo>
                    <a:pt x="97" y="48"/>
                  </a:lnTo>
                  <a:lnTo>
                    <a:pt x="121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6" name="Freeform 184"/>
            <p:cNvSpPr>
              <a:spLocks/>
            </p:cNvSpPr>
            <p:nvPr/>
          </p:nvSpPr>
          <p:spPr bwMode="auto">
            <a:xfrm>
              <a:off x="3251" y="2496"/>
              <a:ext cx="16" cy="22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16" y="17"/>
                </a:cxn>
                <a:cxn ang="0">
                  <a:pos x="8" y="25"/>
                </a:cxn>
              </a:cxnLst>
              <a:rect l="0" t="0" r="r" b="b"/>
              <a:pathLst>
                <a:path w="17" h="26">
                  <a:moveTo>
                    <a:pt x="8" y="25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7" name="Freeform 185"/>
            <p:cNvSpPr>
              <a:spLocks/>
            </p:cNvSpPr>
            <p:nvPr/>
          </p:nvSpPr>
          <p:spPr bwMode="auto">
            <a:xfrm>
              <a:off x="3251" y="2496"/>
              <a:ext cx="16" cy="22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16" y="17"/>
                </a:cxn>
                <a:cxn ang="0">
                  <a:pos x="8" y="25"/>
                </a:cxn>
              </a:cxnLst>
              <a:rect l="0" t="0" r="r" b="b"/>
              <a:pathLst>
                <a:path w="17" h="26">
                  <a:moveTo>
                    <a:pt x="8" y="25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8" name="Freeform 186"/>
            <p:cNvSpPr>
              <a:spLocks/>
            </p:cNvSpPr>
            <p:nvPr/>
          </p:nvSpPr>
          <p:spPr bwMode="auto">
            <a:xfrm>
              <a:off x="3236" y="2502"/>
              <a:ext cx="124" cy="137"/>
            </a:xfrm>
            <a:custGeom>
              <a:avLst/>
              <a:gdLst/>
              <a:ahLst/>
              <a:cxnLst>
                <a:cxn ang="0">
                  <a:pos x="16" y="106"/>
                </a:cxn>
                <a:cxn ang="0">
                  <a:pos x="0" y="124"/>
                </a:cxn>
                <a:cxn ang="0">
                  <a:pos x="0" y="164"/>
                </a:cxn>
                <a:cxn ang="0">
                  <a:pos x="9" y="171"/>
                </a:cxn>
                <a:cxn ang="0">
                  <a:pos x="32" y="147"/>
                </a:cxn>
                <a:cxn ang="0">
                  <a:pos x="65" y="124"/>
                </a:cxn>
                <a:cxn ang="0">
                  <a:pos x="89" y="99"/>
                </a:cxn>
                <a:cxn ang="0">
                  <a:pos x="106" y="83"/>
                </a:cxn>
                <a:cxn ang="0">
                  <a:pos x="131" y="18"/>
                </a:cxn>
                <a:cxn ang="0">
                  <a:pos x="131" y="0"/>
                </a:cxn>
                <a:cxn ang="0">
                  <a:pos x="121" y="0"/>
                </a:cxn>
                <a:cxn ang="0">
                  <a:pos x="106" y="10"/>
                </a:cxn>
                <a:cxn ang="0">
                  <a:pos x="49" y="25"/>
                </a:cxn>
                <a:cxn ang="0">
                  <a:pos x="41" y="18"/>
                </a:cxn>
                <a:cxn ang="0">
                  <a:pos x="32" y="10"/>
                </a:cxn>
                <a:cxn ang="0">
                  <a:pos x="24" y="18"/>
                </a:cxn>
                <a:cxn ang="0">
                  <a:pos x="24" y="25"/>
                </a:cxn>
                <a:cxn ang="0">
                  <a:pos x="41" y="41"/>
                </a:cxn>
                <a:cxn ang="0">
                  <a:pos x="81" y="50"/>
                </a:cxn>
                <a:cxn ang="0">
                  <a:pos x="89" y="50"/>
                </a:cxn>
                <a:cxn ang="0">
                  <a:pos x="56" y="90"/>
                </a:cxn>
                <a:cxn ang="0">
                  <a:pos x="32" y="90"/>
                </a:cxn>
                <a:cxn ang="0">
                  <a:pos x="16" y="106"/>
                </a:cxn>
              </a:cxnLst>
              <a:rect l="0" t="0" r="r" b="b"/>
              <a:pathLst>
                <a:path w="132" h="172">
                  <a:moveTo>
                    <a:pt x="16" y="106"/>
                  </a:moveTo>
                  <a:lnTo>
                    <a:pt x="0" y="124"/>
                  </a:lnTo>
                  <a:lnTo>
                    <a:pt x="0" y="164"/>
                  </a:lnTo>
                  <a:lnTo>
                    <a:pt x="9" y="171"/>
                  </a:lnTo>
                  <a:lnTo>
                    <a:pt x="32" y="147"/>
                  </a:lnTo>
                  <a:lnTo>
                    <a:pt x="65" y="124"/>
                  </a:lnTo>
                  <a:lnTo>
                    <a:pt x="89" y="99"/>
                  </a:lnTo>
                  <a:lnTo>
                    <a:pt x="106" y="83"/>
                  </a:lnTo>
                  <a:lnTo>
                    <a:pt x="131" y="18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6" y="10"/>
                  </a:lnTo>
                  <a:lnTo>
                    <a:pt x="49" y="25"/>
                  </a:lnTo>
                  <a:lnTo>
                    <a:pt x="41" y="18"/>
                  </a:lnTo>
                  <a:lnTo>
                    <a:pt x="32" y="10"/>
                  </a:lnTo>
                  <a:lnTo>
                    <a:pt x="24" y="18"/>
                  </a:lnTo>
                  <a:lnTo>
                    <a:pt x="24" y="25"/>
                  </a:lnTo>
                  <a:lnTo>
                    <a:pt x="41" y="41"/>
                  </a:lnTo>
                  <a:lnTo>
                    <a:pt x="81" y="50"/>
                  </a:lnTo>
                  <a:lnTo>
                    <a:pt x="89" y="50"/>
                  </a:lnTo>
                  <a:lnTo>
                    <a:pt x="56" y="90"/>
                  </a:lnTo>
                  <a:lnTo>
                    <a:pt x="32" y="90"/>
                  </a:lnTo>
                  <a:lnTo>
                    <a:pt x="16" y="10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9" name="Freeform 187"/>
            <p:cNvSpPr>
              <a:spLocks/>
            </p:cNvSpPr>
            <p:nvPr/>
          </p:nvSpPr>
          <p:spPr bwMode="auto">
            <a:xfrm>
              <a:off x="2538" y="2336"/>
              <a:ext cx="147" cy="135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9" y="81"/>
                </a:cxn>
                <a:cxn ang="0">
                  <a:pos x="49" y="81"/>
                </a:cxn>
                <a:cxn ang="0">
                  <a:pos x="49" y="65"/>
                </a:cxn>
                <a:cxn ang="0">
                  <a:pos x="65" y="57"/>
                </a:cxn>
                <a:cxn ang="0">
                  <a:pos x="65" y="16"/>
                </a:cxn>
                <a:cxn ang="0">
                  <a:pos x="106" y="16"/>
                </a:cxn>
                <a:cxn ang="0">
                  <a:pos x="106" y="0"/>
                </a:cxn>
                <a:cxn ang="0">
                  <a:pos x="154" y="32"/>
                </a:cxn>
                <a:cxn ang="0">
                  <a:pos x="130" y="32"/>
                </a:cxn>
                <a:cxn ang="0">
                  <a:pos x="148" y="162"/>
                </a:cxn>
                <a:cxn ang="0">
                  <a:pos x="89" y="162"/>
                </a:cxn>
                <a:cxn ang="0">
                  <a:pos x="81" y="169"/>
                </a:cxn>
                <a:cxn ang="0">
                  <a:pos x="74" y="162"/>
                </a:cxn>
                <a:cxn ang="0">
                  <a:pos x="58" y="169"/>
                </a:cxn>
                <a:cxn ang="0">
                  <a:pos x="49" y="153"/>
                </a:cxn>
                <a:cxn ang="0">
                  <a:pos x="24" y="146"/>
                </a:cxn>
                <a:cxn ang="0">
                  <a:pos x="9" y="146"/>
                </a:cxn>
                <a:cxn ang="0">
                  <a:pos x="0" y="153"/>
                </a:cxn>
                <a:cxn ang="0">
                  <a:pos x="9" y="122"/>
                </a:cxn>
                <a:cxn ang="0">
                  <a:pos x="0" y="112"/>
                </a:cxn>
                <a:cxn ang="0">
                  <a:pos x="9" y="97"/>
                </a:cxn>
                <a:cxn ang="0">
                  <a:pos x="0" y="88"/>
                </a:cxn>
              </a:cxnLst>
              <a:rect l="0" t="0" r="r" b="b"/>
              <a:pathLst>
                <a:path w="155" h="170">
                  <a:moveTo>
                    <a:pt x="0" y="88"/>
                  </a:moveTo>
                  <a:lnTo>
                    <a:pt x="9" y="81"/>
                  </a:lnTo>
                  <a:lnTo>
                    <a:pt x="49" y="81"/>
                  </a:lnTo>
                  <a:lnTo>
                    <a:pt x="49" y="65"/>
                  </a:lnTo>
                  <a:lnTo>
                    <a:pt x="65" y="57"/>
                  </a:lnTo>
                  <a:lnTo>
                    <a:pt x="65" y="16"/>
                  </a:lnTo>
                  <a:lnTo>
                    <a:pt x="106" y="16"/>
                  </a:lnTo>
                  <a:lnTo>
                    <a:pt x="106" y="0"/>
                  </a:lnTo>
                  <a:lnTo>
                    <a:pt x="154" y="32"/>
                  </a:lnTo>
                  <a:lnTo>
                    <a:pt x="130" y="32"/>
                  </a:lnTo>
                  <a:lnTo>
                    <a:pt x="148" y="162"/>
                  </a:lnTo>
                  <a:lnTo>
                    <a:pt x="89" y="162"/>
                  </a:lnTo>
                  <a:lnTo>
                    <a:pt x="81" y="169"/>
                  </a:lnTo>
                  <a:lnTo>
                    <a:pt x="74" y="162"/>
                  </a:lnTo>
                  <a:lnTo>
                    <a:pt x="58" y="169"/>
                  </a:lnTo>
                  <a:lnTo>
                    <a:pt x="49" y="153"/>
                  </a:lnTo>
                  <a:lnTo>
                    <a:pt x="24" y="146"/>
                  </a:lnTo>
                  <a:lnTo>
                    <a:pt x="9" y="146"/>
                  </a:lnTo>
                  <a:lnTo>
                    <a:pt x="0" y="153"/>
                  </a:lnTo>
                  <a:lnTo>
                    <a:pt x="9" y="122"/>
                  </a:lnTo>
                  <a:lnTo>
                    <a:pt x="0" y="112"/>
                  </a:lnTo>
                  <a:lnTo>
                    <a:pt x="9" y="97"/>
                  </a:lnTo>
                  <a:lnTo>
                    <a:pt x="0" y="8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0" name="Freeform 188"/>
            <p:cNvSpPr>
              <a:spLocks/>
            </p:cNvSpPr>
            <p:nvPr/>
          </p:nvSpPr>
          <p:spPr bwMode="auto">
            <a:xfrm>
              <a:off x="2538" y="2328"/>
              <a:ext cx="101" cy="7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9" y="90"/>
                </a:cxn>
                <a:cxn ang="0">
                  <a:pos x="49" y="90"/>
                </a:cxn>
                <a:cxn ang="0">
                  <a:pos x="49" y="74"/>
                </a:cxn>
                <a:cxn ang="0">
                  <a:pos x="65" y="66"/>
                </a:cxn>
                <a:cxn ang="0">
                  <a:pos x="65" y="25"/>
                </a:cxn>
                <a:cxn ang="0">
                  <a:pos x="106" y="25"/>
                </a:cxn>
                <a:cxn ang="0">
                  <a:pos x="106" y="9"/>
                </a:cxn>
                <a:cxn ang="0">
                  <a:pos x="49" y="0"/>
                </a:cxn>
                <a:cxn ang="0">
                  <a:pos x="40" y="16"/>
                </a:cxn>
                <a:cxn ang="0">
                  <a:pos x="34" y="25"/>
                </a:cxn>
                <a:cxn ang="0">
                  <a:pos x="24" y="49"/>
                </a:cxn>
                <a:cxn ang="0">
                  <a:pos x="0" y="81"/>
                </a:cxn>
                <a:cxn ang="0">
                  <a:pos x="0" y="97"/>
                </a:cxn>
              </a:cxnLst>
              <a:rect l="0" t="0" r="r" b="b"/>
              <a:pathLst>
                <a:path w="107" h="98">
                  <a:moveTo>
                    <a:pt x="0" y="97"/>
                  </a:moveTo>
                  <a:lnTo>
                    <a:pt x="9" y="90"/>
                  </a:lnTo>
                  <a:lnTo>
                    <a:pt x="49" y="90"/>
                  </a:lnTo>
                  <a:lnTo>
                    <a:pt x="49" y="74"/>
                  </a:lnTo>
                  <a:lnTo>
                    <a:pt x="65" y="66"/>
                  </a:lnTo>
                  <a:lnTo>
                    <a:pt x="65" y="25"/>
                  </a:lnTo>
                  <a:lnTo>
                    <a:pt x="106" y="25"/>
                  </a:lnTo>
                  <a:lnTo>
                    <a:pt x="106" y="9"/>
                  </a:lnTo>
                  <a:lnTo>
                    <a:pt x="49" y="0"/>
                  </a:lnTo>
                  <a:lnTo>
                    <a:pt x="40" y="16"/>
                  </a:lnTo>
                  <a:lnTo>
                    <a:pt x="34" y="25"/>
                  </a:lnTo>
                  <a:lnTo>
                    <a:pt x="24" y="49"/>
                  </a:lnTo>
                  <a:lnTo>
                    <a:pt x="0" y="81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1" name="Freeform 189"/>
            <p:cNvSpPr>
              <a:spLocks/>
            </p:cNvSpPr>
            <p:nvPr/>
          </p:nvSpPr>
          <p:spPr bwMode="auto">
            <a:xfrm>
              <a:off x="2531" y="2452"/>
              <a:ext cx="78" cy="46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17" y="48"/>
                </a:cxn>
                <a:cxn ang="0">
                  <a:pos x="32" y="41"/>
                </a:cxn>
                <a:cxn ang="0">
                  <a:pos x="42" y="48"/>
                </a:cxn>
                <a:cxn ang="0">
                  <a:pos x="48" y="41"/>
                </a:cxn>
                <a:cxn ang="0">
                  <a:pos x="32" y="41"/>
                </a:cxn>
                <a:cxn ang="0">
                  <a:pos x="8" y="41"/>
                </a:cxn>
                <a:cxn ang="0">
                  <a:pos x="0" y="23"/>
                </a:cxn>
                <a:cxn ang="0">
                  <a:pos x="8" y="7"/>
                </a:cxn>
                <a:cxn ang="0">
                  <a:pos x="17" y="0"/>
                </a:cxn>
                <a:cxn ang="0">
                  <a:pos x="32" y="0"/>
                </a:cxn>
                <a:cxn ang="0">
                  <a:pos x="57" y="7"/>
                </a:cxn>
                <a:cxn ang="0">
                  <a:pos x="66" y="23"/>
                </a:cxn>
                <a:cxn ang="0">
                  <a:pos x="82" y="56"/>
                </a:cxn>
                <a:cxn ang="0">
                  <a:pos x="48" y="56"/>
                </a:cxn>
                <a:cxn ang="0">
                  <a:pos x="8" y="56"/>
                </a:cxn>
                <a:cxn ang="0">
                  <a:pos x="8" y="48"/>
                </a:cxn>
              </a:cxnLst>
              <a:rect l="0" t="0" r="r" b="b"/>
              <a:pathLst>
                <a:path w="83" h="57">
                  <a:moveTo>
                    <a:pt x="8" y="48"/>
                  </a:moveTo>
                  <a:lnTo>
                    <a:pt x="17" y="48"/>
                  </a:lnTo>
                  <a:lnTo>
                    <a:pt x="32" y="41"/>
                  </a:lnTo>
                  <a:lnTo>
                    <a:pt x="42" y="48"/>
                  </a:lnTo>
                  <a:lnTo>
                    <a:pt x="48" y="41"/>
                  </a:lnTo>
                  <a:lnTo>
                    <a:pt x="32" y="41"/>
                  </a:lnTo>
                  <a:lnTo>
                    <a:pt x="8" y="41"/>
                  </a:lnTo>
                  <a:lnTo>
                    <a:pt x="0" y="23"/>
                  </a:lnTo>
                  <a:lnTo>
                    <a:pt x="8" y="7"/>
                  </a:lnTo>
                  <a:lnTo>
                    <a:pt x="17" y="0"/>
                  </a:lnTo>
                  <a:lnTo>
                    <a:pt x="32" y="0"/>
                  </a:lnTo>
                  <a:lnTo>
                    <a:pt x="57" y="7"/>
                  </a:lnTo>
                  <a:lnTo>
                    <a:pt x="66" y="23"/>
                  </a:lnTo>
                  <a:lnTo>
                    <a:pt x="82" y="56"/>
                  </a:lnTo>
                  <a:lnTo>
                    <a:pt x="48" y="56"/>
                  </a:lnTo>
                  <a:lnTo>
                    <a:pt x="8" y="56"/>
                  </a:lnTo>
                  <a:lnTo>
                    <a:pt x="8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2" name="Freeform 190"/>
            <p:cNvSpPr>
              <a:spLocks/>
            </p:cNvSpPr>
            <p:nvPr/>
          </p:nvSpPr>
          <p:spPr bwMode="auto">
            <a:xfrm>
              <a:off x="2538" y="2485"/>
              <a:ext cx="39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4" y="0"/>
                </a:cxn>
                <a:cxn ang="0">
                  <a:pos x="34" y="16"/>
                </a:cxn>
                <a:cxn ang="0">
                  <a:pos x="40" y="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1" h="17">
                  <a:moveTo>
                    <a:pt x="0" y="16"/>
                  </a:moveTo>
                  <a:lnTo>
                    <a:pt x="9" y="16"/>
                  </a:lnTo>
                  <a:lnTo>
                    <a:pt x="24" y="0"/>
                  </a:lnTo>
                  <a:lnTo>
                    <a:pt x="34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3" name="Freeform 191"/>
            <p:cNvSpPr>
              <a:spLocks/>
            </p:cNvSpPr>
            <p:nvPr/>
          </p:nvSpPr>
          <p:spPr bwMode="auto">
            <a:xfrm>
              <a:off x="2538" y="2496"/>
              <a:ext cx="39" cy="22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40" y="7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17" y="7"/>
                </a:cxn>
                <a:cxn ang="0">
                  <a:pos x="17" y="17"/>
                </a:cxn>
                <a:cxn ang="0">
                  <a:pos x="24" y="25"/>
                </a:cxn>
              </a:cxnLst>
              <a:rect l="0" t="0" r="r" b="b"/>
              <a:pathLst>
                <a:path w="41" h="26">
                  <a:moveTo>
                    <a:pt x="24" y="25"/>
                  </a:moveTo>
                  <a:lnTo>
                    <a:pt x="40" y="7"/>
                  </a:lnTo>
                  <a:lnTo>
                    <a:pt x="40" y="0"/>
                  </a:lnTo>
                  <a:lnTo>
                    <a:pt x="0" y="0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24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4" name="Freeform 192"/>
            <p:cNvSpPr>
              <a:spLocks/>
            </p:cNvSpPr>
            <p:nvPr/>
          </p:nvSpPr>
          <p:spPr bwMode="auto">
            <a:xfrm>
              <a:off x="2561" y="2496"/>
              <a:ext cx="86" cy="54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90" y="66"/>
                </a:cxn>
                <a:cxn ang="0">
                  <a:pos x="90" y="57"/>
                </a:cxn>
                <a:cxn ang="0">
                  <a:pos x="90" y="48"/>
                </a:cxn>
                <a:cxn ang="0">
                  <a:pos x="90" y="41"/>
                </a:cxn>
                <a:cxn ang="0">
                  <a:pos x="90" y="32"/>
                </a:cxn>
                <a:cxn ang="0">
                  <a:pos x="75" y="0"/>
                </a:cxn>
                <a:cxn ang="0">
                  <a:pos x="57" y="7"/>
                </a:cxn>
                <a:cxn ang="0">
                  <a:pos x="41" y="7"/>
                </a:cxn>
                <a:cxn ang="0">
                  <a:pos x="50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0" y="25"/>
                </a:cxn>
                <a:cxn ang="0">
                  <a:pos x="25" y="41"/>
                </a:cxn>
                <a:cxn ang="0">
                  <a:pos x="34" y="32"/>
                </a:cxn>
                <a:cxn ang="0">
                  <a:pos x="41" y="32"/>
                </a:cxn>
                <a:cxn ang="0">
                  <a:pos x="57" y="48"/>
                </a:cxn>
                <a:cxn ang="0">
                  <a:pos x="57" y="57"/>
                </a:cxn>
                <a:cxn ang="0">
                  <a:pos x="65" y="48"/>
                </a:cxn>
                <a:cxn ang="0">
                  <a:pos x="75" y="66"/>
                </a:cxn>
                <a:cxn ang="0">
                  <a:pos x="82" y="66"/>
                </a:cxn>
              </a:cxnLst>
              <a:rect l="0" t="0" r="r" b="b"/>
              <a:pathLst>
                <a:path w="91" h="67">
                  <a:moveTo>
                    <a:pt x="82" y="66"/>
                  </a:moveTo>
                  <a:lnTo>
                    <a:pt x="90" y="66"/>
                  </a:lnTo>
                  <a:lnTo>
                    <a:pt x="90" y="57"/>
                  </a:lnTo>
                  <a:lnTo>
                    <a:pt x="90" y="48"/>
                  </a:lnTo>
                  <a:lnTo>
                    <a:pt x="90" y="41"/>
                  </a:lnTo>
                  <a:lnTo>
                    <a:pt x="90" y="32"/>
                  </a:lnTo>
                  <a:lnTo>
                    <a:pt x="75" y="0"/>
                  </a:lnTo>
                  <a:lnTo>
                    <a:pt x="57" y="7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25"/>
                  </a:lnTo>
                  <a:lnTo>
                    <a:pt x="25" y="41"/>
                  </a:lnTo>
                  <a:lnTo>
                    <a:pt x="34" y="32"/>
                  </a:lnTo>
                  <a:lnTo>
                    <a:pt x="41" y="32"/>
                  </a:lnTo>
                  <a:lnTo>
                    <a:pt x="57" y="48"/>
                  </a:lnTo>
                  <a:lnTo>
                    <a:pt x="57" y="57"/>
                  </a:lnTo>
                  <a:lnTo>
                    <a:pt x="65" y="48"/>
                  </a:lnTo>
                  <a:lnTo>
                    <a:pt x="75" y="66"/>
                  </a:lnTo>
                  <a:lnTo>
                    <a:pt x="82" y="6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5" name="Freeform 193"/>
            <p:cNvSpPr>
              <a:spLocks/>
            </p:cNvSpPr>
            <p:nvPr/>
          </p:nvSpPr>
          <p:spPr bwMode="auto">
            <a:xfrm>
              <a:off x="2585" y="2522"/>
              <a:ext cx="31" cy="3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32" y="25"/>
                </a:cxn>
                <a:cxn ang="0">
                  <a:pos x="16" y="4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9"/>
                </a:cxn>
              </a:cxnLst>
              <a:rect l="0" t="0" r="r" b="b"/>
              <a:pathLst>
                <a:path w="33" h="41">
                  <a:moveTo>
                    <a:pt x="0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32" y="25"/>
                  </a:lnTo>
                  <a:lnTo>
                    <a:pt x="16" y="4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6" name="Freeform 194"/>
            <p:cNvSpPr>
              <a:spLocks/>
            </p:cNvSpPr>
            <p:nvPr/>
          </p:nvSpPr>
          <p:spPr bwMode="auto">
            <a:xfrm>
              <a:off x="2600" y="2535"/>
              <a:ext cx="56" cy="47"/>
            </a:xfrm>
            <a:custGeom>
              <a:avLst/>
              <a:gdLst/>
              <a:ahLst/>
              <a:cxnLst>
                <a:cxn ang="0">
                  <a:pos x="58" y="58"/>
                </a:cxn>
                <a:cxn ang="0">
                  <a:pos x="58" y="42"/>
                </a:cxn>
                <a:cxn ang="0">
                  <a:pos x="41" y="33"/>
                </a:cxn>
                <a:cxn ang="0">
                  <a:pos x="41" y="18"/>
                </a:cxn>
                <a:cxn ang="0">
                  <a:pos x="34" y="18"/>
                </a:cxn>
                <a:cxn ang="0">
                  <a:pos x="24" y="0"/>
                </a:cxn>
                <a:cxn ang="0">
                  <a:pos x="16" y="9"/>
                </a:cxn>
                <a:cxn ang="0">
                  <a:pos x="0" y="24"/>
                </a:cxn>
                <a:cxn ang="0">
                  <a:pos x="41" y="58"/>
                </a:cxn>
                <a:cxn ang="0">
                  <a:pos x="58" y="58"/>
                </a:cxn>
              </a:cxnLst>
              <a:rect l="0" t="0" r="r" b="b"/>
              <a:pathLst>
                <a:path w="59" h="59">
                  <a:moveTo>
                    <a:pt x="58" y="58"/>
                  </a:moveTo>
                  <a:lnTo>
                    <a:pt x="58" y="42"/>
                  </a:lnTo>
                  <a:lnTo>
                    <a:pt x="41" y="33"/>
                  </a:lnTo>
                  <a:lnTo>
                    <a:pt x="41" y="18"/>
                  </a:lnTo>
                  <a:lnTo>
                    <a:pt x="34" y="18"/>
                  </a:lnTo>
                  <a:lnTo>
                    <a:pt x="24" y="0"/>
                  </a:lnTo>
                  <a:lnTo>
                    <a:pt x="16" y="9"/>
                  </a:lnTo>
                  <a:lnTo>
                    <a:pt x="0" y="24"/>
                  </a:lnTo>
                  <a:lnTo>
                    <a:pt x="41" y="58"/>
                  </a:lnTo>
                  <a:lnTo>
                    <a:pt x="58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7" name="Freeform 195"/>
            <p:cNvSpPr>
              <a:spLocks/>
            </p:cNvSpPr>
            <p:nvPr/>
          </p:nvSpPr>
          <p:spPr bwMode="auto">
            <a:xfrm>
              <a:off x="2737" y="2510"/>
              <a:ext cx="25" cy="5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0"/>
                </a:cxn>
                <a:cxn ang="0">
                  <a:pos x="9" y="31"/>
                </a:cxn>
                <a:cxn ang="0">
                  <a:pos x="17" y="55"/>
                </a:cxn>
                <a:cxn ang="0">
                  <a:pos x="17" y="64"/>
                </a:cxn>
                <a:cxn ang="0">
                  <a:pos x="25" y="64"/>
                </a:cxn>
                <a:cxn ang="0">
                  <a:pos x="25" y="31"/>
                </a:cxn>
                <a:cxn ang="0">
                  <a:pos x="25" y="15"/>
                </a:cxn>
                <a:cxn ang="0">
                  <a:pos x="17" y="8"/>
                </a:cxn>
                <a:cxn ang="0">
                  <a:pos x="17" y="0"/>
                </a:cxn>
              </a:cxnLst>
              <a:rect l="0" t="0" r="r" b="b"/>
              <a:pathLst>
                <a:path w="26" h="65">
                  <a:moveTo>
                    <a:pt x="17" y="0"/>
                  </a:moveTo>
                  <a:lnTo>
                    <a:pt x="0" y="0"/>
                  </a:lnTo>
                  <a:lnTo>
                    <a:pt x="9" y="31"/>
                  </a:lnTo>
                  <a:lnTo>
                    <a:pt x="17" y="55"/>
                  </a:lnTo>
                  <a:lnTo>
                    <a:pt x="17" y="64"/>
                  </a:lnTo>
                  <a:lnTo>
                    <a:pt x="25" y="64"/>
                  </a:lnTo>
                  <a:lnTo>
                    <a:pt x="25" y="31"/>
                  </a:lnTo>
                  <a:lnTo>
                    <a:pt x="25" y="15"/>
                  </a:lnTo>
                  <a:lnTo>
                    <a:pt x="17" y="8"/>
                  </a:lnTo>
                  <a:lnTo>
                    <a:pt x="1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8" name="Freeform 196"/>
            <p:cNvSpPr>
              <a:spLocks/>
            </p:cNvSpPr>
            <p:nvPr/>
          </p:nvSpPr>
          <p:spPr bwMode="auto">
            <a:xfrm>
              <a:off x="2855" y="2601"/>
              <a:ext cx="21" cy="1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6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6" y="0"/>
                </a:cxn>
                <a:cxn ang="0">
                  <a:pos x="22" y="0"/>
                </a:cxn>
              </a:cxnLst>
              <a:rect l="0" t="0" r="r" b="b"/>
              <a:pathLst>
                <a:path w="23" h="17">
                  <a:moveTo>
                    <a:pt x="22" y="0"/>
                  </a:moveTo>
                  <a:lnTo>
                    <a:pt x="22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0"/>
                  </a:lnTo>
                  <a:lnTo>
                    <a:pt x="2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9" name="Freeform 197"/>
            <p:cNvSpPr>
              <a:spLocks/>
            </p:cNvSpPr>
            <p:nvPr/>
          </p:nvSpPr>
          <p:spPr bwMode="auto">
            <a:xfrm>
              <a:off x="2875" y="2587"/>
              <a:ext cx="93" cy="92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5" y="24"/>
                </a:cxn>
                <a:cxn ang="0">
                  <a:pos x="25" y="18"/>
                </a:cxn>
                <a:cxn ang="0">
                  <a:pos x="25" y="33"/>
                </a:cxn>
                <a:cxn ang="0">
                  <a:pos x="33" y="24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41" y="74"/>
                </a:cxn>
                <a:cxn ang="0">
                  <a:pos x="18" y="74"/>
                </a:cxn>
                <a:cxn ang="0">
                  <a:pos x="9" y="81"/>
                </a:cxn>
                <a:cxn ang="0">
                  <a:pos x="9" y="90"/>
                </a:cxn>
                <a:cxn ang="0">
                  <a:pos x="0" y="90"/>
                </a:cxn>
                <a:cxn ang="0">
                  <a:pos x="0" y="98"/>
                </a:cxn>
                <a:cxn ang="0">
                  <a:pos x="18" y="114"/>
                </a:cxn>
                <a:cxn ang="0">
                  <a:pos x="18" y="106"/>
                </a:cxn>
                <a:cxn ang="0">
                  <a:pos x="25" y="106"/>
                </a:cxn>
                <a:cxn ang="0">
                  <a:pos x="41" y="106"/>
                </a:cxn>
                <a:cxn ang="0">
                  <a:pos x="58" y="98"/>
                </a:cxn>
                <a:cxn ang="0">
                  <a:pos x="65" y="74"/>
                </a:cxn>
                <a:cxn ang="0">
                  <a:pos x="81" y="58"/>
                </a:cxn>
                <a:cxn ang="0">
                  <a:pos x="98" y="0"/>
                </a:cxn>
                <a:cxn ang="0">
                  <a:pos x="75" y="9"/>
                </a:cxn>
                <a:cxn ang="0">
                  <a:pos x="65" y="9"/>
                </a:cxn>
              </a:cxnLst>
              <a:rect l="0" t="0" r="r" b="b"/>
              <a:pathLst>
                <a:path w="99" h="115">
                  <a:moveTo>
                    <a:pt x="65" y="9"/>
                  </a:moveTo>
                  <a:lnTo>
                    <a:pt x="65" y="24"/>
                  </a:lnTo>
                  <a:lnTo>
                    <a:pt x="25" y="18"/>
                  </a:lnTo>
                  <a:lnTo>
                    <a:pt x="25" y="33"/>
                  </a:lnTo>
                  <a:lnTo>
                    <a:pt x="33" y="24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41" y="74"/>
                  </a:lnTo>
                  <a:lnTo>
                    <a:pt x="18" y="74"/>
                  </a:lnTo>
                  <a:lnTo>
                    <a:pt x="9" y="81"/>
                  </a:lnTo>
                  <a:lnTo>
                    <a:pt x="9" y="9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18" y="114"/>
                  </a:lnTo>
                  <a:lnTo>
                    <a:pt x="18" y="106"/>
                  </a:lnTo>
                  <a:lnTo>
                    <a:pt x="25" y="106"/>
                  </a:lnTo>
                  <a:lnTo>
                    <a:pt x="41" y="106"/>
                  </a:lnTo>
                  <a:lnTo>
                    <a:pt x="58" y="98"/>
                  </a:lnTo>
                  <a:lnTo>
                    <a:pt x="65" y="74"/>
                  </a:lnTo>
                  <a:lnTo>
                    <a:pt x="81" y="58"/>
                  </a:lnTo>
                  <a:lnTo>
                    <a:pt x="98" y="0"/>
                  </a:lnTo>
                  <a:lnTo>
                    <a:pt x="75" y="9"/>
                  </a:lnTo>
                  <a:lnTo>
                    <a:pt x="65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0" name="Freeform 198"/>
            <p:cNvSpPr>
              <a:spLocks/>
            </p:cNvSpPr>
            <p:nvPr/>
          </p:nvSpPr>
          <p:spPr bwMode="auto">
            <a:xfrm>
              <a:off x="3089" y="2633"/>
              <a:ext cx="25" cy="2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25" y="23"/>
                </a:cxn>
              </a:cxnLst>
              <a:rect l="0" t="0" r="r" b="b"/>
              <a:pathLst>
                <a:path w="26" h="24">
                  <a:moveTo>
                    <a:pt x="25" y="23"/>
                  </a:moveTo>
                  <a:lnTo>
                    <a:pt x="9" y="23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25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1" name="Freeform 199"/>
            <p:cNvSpPr>
              <a:spLocks/>
            </p:cNvSpPr>
            <p:nvPr/>
          </p:nvSpPr>
          <p:spPr bwMode="auto">
            <a:xfrm>
              <a:off x="3098" y="2651"/>
              <a:ext cx="16" cy="2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0" y="2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26">
                  <a:moveTo>
                    <a:pt x="16" y="0"/>
                  </a:moveTo>
                  <a:lnTo>
                    <a:pt x="16" y="9"/>
                  </a:lnTo>
                  <a:lnTo>
                    <a:pt x="0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2" name="Freeform 200"/>
            <p:cNvSpPr>
              <a:spLocks/>
            </p:cNvSpPr>
            <p:nvPr/>
          </p:nvSpPr>
          <p:spPr bwMode="auto">
            <a:xfrm>
              <a:off x="2884" y="2800"/>
              <a:ext cx="162" cy="130"/>
            </a:xfrm>
            <a:custGeom>
              <a:avLst/>
              <a:gdLst/>
              <a:ahLst/>
              <a:cxnLst>
                <a:cxn ang="0">
                  <a:pos x="56" y="162"/>
                </a:cxn>
                <a:cxn ang="0">
                  <a:pos x="49" y="146"/>
                </a:cxn>
                <a:cxn ang="0">
                  <a:pos x="32" y="99"/>
                </a:cxn>
                <a:cxn ang="0">
                  <a:pos x="32" y="7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81" y="9"/>
                </a:cxn>
                <a:cxn ang="0">
                  <a:pos x="97" y="9"/>
                </a:cxn>
                <a:cxn ang="0">
                  <a:pos x="130" y="16"/>
                </a:cxn>
                <a:cxn ang="0">
                  <a:pos x="146" y="9"/>
                </a:cxn>
                <a:cxn ang="0">
                  <a:pos x="153" y="0"/>
                </a:cxn>
                <a:cxn ang="0">
                  <a:pos x="171" y="9"/>
                </a:cxn>
                <a:cxn ang="0">
                  <a:pos x="153" y="25"/>
                </a:cxn>
                <a:cxn ang="0">
                  <a:pos x="146" y="16"/>
                </a:cxn>
                <a:cxn ang="0">
                  <a:pos x="121" y="16"/>
                </a:cxn>
                <a:cxn ang="0">
                  <a:pos x="112" y="65"/>
                </a:cxn>
                <a:cxn ang="0">
                  <a:pos x="106" y="75"/>
                </a:cxn>
                <a:cxn ang="0">
                  <a:pos x="106" y="106"/>
                </a:cxn>
                <a:cxn ang="0">
                  <a:pos x="106" y="155"/>
                </a:cxn>
                <a:cxn ang="0">
                  <a:pos x="89" y="162"/>
                </a:cxn>
                <a:cxn ang="0">
                  <a:pos x="72" y="162"/>
                </a:cxn>
                <a:cxn ang="0">
                  <a:pos x="66" y="155"/>
                </a:cxn>
                <a:cxn ang="0">
                  <a:pos x="56" y="162"/>
                </a:cxn>
              </a:cxnLst>
              <a:rect l="0" t="0" r="r" b="b"/>
              <a:pathLst>
                <a:path w="172" h="163">
                  <a:moveTo>
                    <a:pt x="56" y="162"/>
                  </a:moveTo>
                  <a:lnTo>
                    <a:pt x="49" y="146"/>
                  </a:lnTo>
                  <a:lnTo>
                    <a:pt x="32" y="99"/>
                  </a:lnTo>
                  <a:lnTo>
                    <a:pt x="32" y="7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81" y="9"/>
                  </a:lnTo>
                  <a:lnTo>
                    <a:pt x="97" y="9"/>
                  </a:lnTo>
                  <a:lnTo>
                    <a:pt x="130" y="16"/>
                  </a:lnTo>
                  <a:lnTo>
                    <a:pt x="146" y="9"/>
                  </a:lnTo>
                  <a:lnTo>
                    <a:pt x="153" y="0"/>
                  </a:lnTo>
                  <a:lnTo>
                    <a:pt x="171" y="9"/>
                  </a:lnTo>
                  <a:lnTo>
                    <a:pt x="153" y="25"/>
                  </a:lnTo>
                  <a:lnTo>
                    <a:pt x="146" y="16"/>
                  </a:lnTo>
                  <a:lnTo>
                    <a:pt x="121" y="16"/>
                  </a:lnTo>
                  <a:lnTo>
                    <a:pt x="112" y="65"/>
                  </a:lnTo>
                  <a:lnTo>
                    <a:pt x="106" y="75"/>
                  </a:lnTo>
                  <a:lnTo>
                    <a:pt x="106" y="106"/>
                  </a:lnTo>
                  <a:lnTo>
                    <a:pt x="106" y="155"/>
                  </a:lnTo>
                  <a:lnTo>
                    <a:pt x="89" y="162"/>
                  </a:lnTo>
                  <a:lnTo>
                    <a:pt x="72" y="162"/>
                  </a:lnTo>
                  <a:lnTo>
                    <a:pt x="66" y="155"/>
                  </a:lnTo>
                  <a:lnTo>
                    <a:pt x="56" y="16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3" name="Freeform 201"/>
            <p:cNvSpPr>
              <a:spLocks/>
            </p:cNvSpPr>
            <p:nvPr/>
          </p:nvSpPr>
          <p:spPr bwMode="auto">
            <a:xfrm>
              <a:off x="2884" y="2683"/>
              <a:ext cx="152" cy="13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6" y="146"/>
                </a:cxn>
                <a:cxn ang="0">
                  <a:pos x="32" y="146"/>
                </a:cxn>
                <a:cxn ang="0">
                  <a:pos x="81" y="155"/>
                </a:cxn>
                <a:cxn ang="0">
                  <a:pos x="97" y="155"/>
                </a:cxn>
                <a:cxn ang="0">
                  <a:pos x="130" y="162"/>
                </a:cxn>
                <a:cxn ang="0">
                  <a:pos x="146" y="155"/>
                </a:cxn>
                <a:cxn ang="0">
                  <a:pos x="130" y="139"/>
                </a:cxn>
                <a:cxn ang="0">
                  <a:pos x="130" y="99"/>
                </a:cxn>
                <a:cxn ang="0">
                  <a:pos x="161" y="90"/>
                </a:cxn>
                <a:cxn ang="0">
                  <a:pos x="153" y="65"/>
                </a:cxn>
                <a:cxn ang="0">
                  <a:pos x="130" y="74"/>
                </a:cxn>
                <a:cxn ang="0">
                  <a:pos x="130" y="65"/>
                </a:cxn>
                <a:cxn ang="0">
                  <a:pos x="137" y="59"/>
                </a:cxn>
                <a:cxn ang="0">
                  <a:pos x="130" y="50"/>
                </a:cxn>
                <a:cxn ang="0">
                  <a:pos x="130" y="25"/>
                </a:cxn>
                <a:cxn ang="0">
                  <a:pos x="112" y="17"/>
                </a:cxn>
                <a:cxn ang="0">
                  <a:pos x="97" y="17"/>
                </a:cxn>
                <a:cxn ang="0">
                  <a:pos x="97" y="25"/>
                </a:cxn>
                <a:cxn ang="0">
                  <a:pos x="81" y="34"/>
                </a:cxn>
                <a:cxn ang="0">
                  <a:pos x="66" y="17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24" y="0"/>
                </a:cxn>
                <a:cxn ang="0">
                  <a:pos x="9" y="9"/>
                </a:cxn>
                <a:cxn ang="0">
                  <a:pos x="16" y="34"/>
                </a:cxn>
                <a:cxn ang="0">
                  <a:pos x="16" y="40"/>
                </a:cxn>
                <a:cxn ang="0">
                  <a:pos x="24" y="74"/>
                </a:cxn>
                <a:cxn ang="0">
                  <a:pos x="24" y="90"/>
                </a:cxn>
                <a:cxn ang="0">
                  <a:pos x="9" y="99"/>
                </a:cxn>
                <a:cxn ang="0">
                  <a:pos x="0" y="131"/>
                </a:cxn>
                <a:cxn ang="0">
                  <a:pos x="0" y="146"/>
                </a:cxn>
              </a:cxnLst>
              <a:rect l="0" t="0" r="r" b="b"/>
              <a:pathLst>
                <a:path w="162" h="163">
                  <a:moveTo>
                    <a:pt x="0" y="146"/>
                  </a:moveTo>
                  <a:lnTo>
                    <a:pt x="16" y="146"/>
                  </a:lnTo>
                  <a:lnTo>
                    <a:pt x="32" y="146"/>
                  </a:lnTo>
                  <a:lnTo>
                    <a:pt x="81" y="155"/>
                  </a:lnTo>
                  <a:lnTo>
                    <a:pt x="97" y="155"/>
                  </a:lnTo>
                  <a:lnTo>
                    <a:pt x="130" y="162"/>
                  </a:lnTo>
                  <a:lnTo>
                    <a:pt x="146" y="155"/>
                  </a:lnTo>
                  <a:lnTo>
                    <a:pt x="130" y="139"/>
                  </a:lnTo>
                  <a:lnTo>
                    <a:pt x="130" y="99"/>
                  </a:lnTo>
                  <a:lnTo>
                    <a:pt x="161" y="90"/>
                  </a:lnTo>
                  <a:lnTo>
                    <a:pt x="153" y="65"/>
                  </a:lnTo>
                  <a:lnTo>
                    <a:pt x="130" y="74"/>
                  </a:lnTo>
                  <a:lnTo>
                    <a:pt x="130" y="65"/>
                  </a:lnTo>
                  <a:lnTo>
                    <a:pt x="137" y="59"/>
                  </a:lnTo>
                  <a:lnTo>
                    <a:pt x="130" y="50"/>
                  </a:lnTo>
                  <a:lnTo>
                    <a:pt x="130" y="25"/>
                  </a:lnTo>
                  <a:lnTo>
                    <a:pt x="112" y="17"/>
                  </a:lnTo>
                  <a:lnTo>
                    <a:pt x="97" y="17"/>
                  </a:lnTo>
                  <a:lnTo>
                    <a:pt x="97" y="25"/>
                  </a:lnTo>
                  <a:lnTo>
                    <a:pt x="81" y="34"/>
                  </a:lnTo>
                  <a:lnTo>
                    <a:pt x="66" y="17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9" y="9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24" y="74"/>
                  </a:lnTo>
                  <a:lnTo>
                    <a:pt x="24" y="90"/>
                  </a:lnTo>
                  <a:lnTo>
                    <a:pt x="9" y="99"/>
                  </a:lnTo>
                  <a:lnTo>
                    <a:pt x="0" y="131"/>
                  </a:lnTo>
                  <a:lnTo>
                    <a:pt x="0" y="14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4" name="Freeform 202"/>
            <p:cNvSpPr>
              <a:spLocks/>
            </p:cNvSpPr>
            <p:nvPr/>
          </p:nvSpPr>
          <p:spPr bwMode="auto">
            <a:xfrm>
              <a:off x="2893" y="2671"/>
              <a:ext cx="15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5" name="Freeform 203"/>
            <p:cNvSpPr>
              <a:spLocks/>
            </p:cNvSpPr>
            <p:nvPr/>
          </p:nvSpPr>
          <p:spPr bwMode="auto">
            <a:xfrm>
              <a:off x="2893" y="2671"/>
              <a:ext cx="15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6" name="Freeform 204"/>
            <p:cNvSpPr>
              <a:spLocks/>
            </p:cNvSpPr>
            <p:nvPr/>
          </p:nvSpPr>
          <p:spPr bwMode="auto">
            <a:xfrm>
              <a:off x="2937" y="2851"/>
              <a:ext cx="200" cy="150"/>
            </a:xfrm>
            <a:custGeom>
              <a:avLst/>
              <a:gdLst/>
              <a:ahLst/>
              <a:cxnLst>
                <a:cxn ang="0">
                  <a:pos x="196" y="10"/>
                </a:cxn>
                <a:cxn ang="0">
                  <a:pos x="202" y="57"/>
                </a:cxn>
                <a:cxn ang="0">
                  <a:pos x="196" y="57"/>
                </a:cxn>
                <a:cxn ang="0">
                  <a:pos x="187" y="65"/>
                </a:cxn>
                <a:cxn ang="0">
                  <a:pos x="196" y="74"/>
                </a:cxn>
                <a:cxn ang="0">
                  <a:pos x="202" y="65"/>
                </a:cxn>
                <a:cxn ang="0">
                  <a:pos x="212" y="65"/>
                </a:cxn>
                <a:cxn ang="0">
                  <a:pos x="212" y="74"/>
                </a:cxn>
                <a:cxn ang="0">
                  <a:pos x="212" y="97"/>
                </a:cxn>
                <a:cxn ang="0">
                  <a:pos x="196" y="105"/>
                </a:cxn>
                <a:cxn ang="0">
                  <a:pos x="180" y="130"/>
                </a:cxn>
                <a:cxn ang="0">
                  <a:pos x="155" y="153"/>
                </a:cxn>
                <a:cxn ang="0">
                  <a:pos x="139" y="171"/>
                </a:cxn>
                <a:cxn ang="0">
                  <a:pos x="115" y="178"/>
                </a:cxn>
                <a:cxn ang="0">
                  <a:pos x="97" y="178"/>
                </a:cxn>
                <a:cxn ang="0">
                  <a:pos x="74" y="178"/>
                </a:cxn>
                <a:cxn ang="0">
                  <a:pos x="50" y="187"/>
                </a:cxn>
                <a:cxn ang="0">
                  <a:pos x="41" y="187"/>
                </a:cxn>
                <a:cxn ang="0">
                  <a:pos x="33" y="178"/>
                </a:cxn>
                <a:cxn ang="0">
                  <a:pos x="25" y="153"/>
                </a:cxn>
                <a:cxn ang="0">
                  <a:pos x="25" y="147"/>
                </a:cxn>
                <a:cxn ang="0">
                  <a:pos x="10" y="97"/>
                </a:cxn>
                <a:cxn ang="0">
                  <a:pos x="0" y="97"/>
                </a:cxn>
                <a:cxn ang="0">
                  <a:pos x="10" y="90"/>
                </a:cxn>
                <a:cxn ang="0">
                  <a:pos x="16" y="97"/>
                </a:cxn>
                <a:cxn ang="0">
                  <a:pos x="33" y="97"/>
                </a:cxn>
                <a:cxn ang="0">
                  <a:pos x="50" y="90"/>
                </a:cxn>
                <a:cxn ang="0">
                  <a:pos x="50" y="41"/>
                </a:cxn>
                <a:cxn ang="0">
                  <a:pos x="56" y="50"/>
                </a:cxn>
                <a:cxn ang="0">
                  <a:pos x="56" y="65"/>
                </a:cxn>
                <a:cxn ang="0">
                  <a:pos x="74" y="65"/>
                </a:cxn>
                <a:cxn ang="0">
                  <a:pos x="97" y="50"/>
                </a:cxn>
                <a:cxn ang="0">
                  <a:pos x="105" y="57"/>
                </a:cxn>
                <a:cxn ang="0">
                  <a:pos x="115" y="50"/>
                </a:cxn>
                <a:cxn ang="0">
                  <a:pos x="147" y="16"/>
                </a:cxn>
                <a:cxn ang="0">
                  <a:pos x="171" y="0"/>
                </a:cxn>
                <a:cxn ang="0">
                  <a:pos x="187" y="10"/>
                </a:cxn>
                <a:cxn ang="0">
                  <a:pos x="196" y="10"/>
                </a:cxn>
              </a:cxnLst>
              <a:rect l="0" t="0" r="r" b="b"/>
              <a:pathLst>
                <a:path w="213" h="188">
                  <a:moveTo>
                    <a:pt x="196" y="10"/>
                  </a:moveTo>
                  <a:lnTo>
                    <a:pt x="202" y="57"/>
                  </a:lnTo>
                  <a:lnTo>
                    <a:pt x="196" y="57"/>
                  </a:lnTo>
                  <a:lnTo>
                    <a:pt x="187" y="65"/>
                  </a:lnTo>
                  <a:lnTo>
                    <a:pt x="196" y="74"/>
                  </a:lnTo>
                  <a:lnTo>
                    <a:pt x="202" y="65"/>
                  </a:lnTo>
                  <a:lnTo>
                    <a:pt x="212" y="65"/>
                  </a:lnTo>
                  <a:lnTo>
                    <a:pt x="212" y="74"/>
                  </a:lnTo>
                  <a:lnTo>
                    <a:pt x="212" y="97"/>
                  </a:lnTo>
                  <a:lnTo>
                    <a:pt x="196" y="105"/>
                  </a:lnTo>
                  <a:lnTo>
                    <a:pt x="180" y="130"/>
                  </a:lnTo>
                  <a:lnTo>
                    <a:pt x="155" y="153"/>
                  </a:lnTo>
                  <a:lnTo>
                    <a:pt x="139" y="171"/>
                  </a:lnTo>
                  <a:lnTo>
                    <a:pt x="115" y="178"/>
                  </a:lnTo>
                  <a:lnTo>
                    <a:pt x="97" y="178"/>
                  </a:lnTo>
                  <a:lnTo>
                    <a:pt x="74" y="178"/>
                  </a:lnTo>
                  <a:lnTo>
                    <a:pt x="50" y="187"/>
                  </a:lnTo>
                  <a:lnTo>
                    <a:pt x="41" y="187"/>
                  </a:lnTo>
                  <a:lnTo>
                    <a:pt x="33" y="178"/>
                  </a:lnTo>
                  <a:lnTo>
                    <a:pt x="25" y="153"/>
                  </a:lnTo>
                  <a:lnTo>
                    <a:pt x="25" y="147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10" y="90"/>
                  </a:lnTo>
                  <a:lnTo>
                    <a:pt x="16" y="97"/>
                  </a:lnTo>
                  <a:lnTo>
                    <a:pt x="33" y="97"/>
                  </a:lnTo>
                  <a:lnTo>
                    <a:pt x="50" y="90"/>
                  </a:lnTo>
                  <a:lnTo>
                    <a:pt x="50" y="41"/>
                  </a:lnTo>
                  <a:lnTo>
                    <a:pt x="56" y="50"/>
                  </a:lnTo>
                  <a:lnTo>
                    <a:pt x="56" y="65"/>
                  </a:lnTo>
                  <a:lnTo>
                    <a:pt x="74" y="65"/>
                  </a:lnTo>
                  <a:lnTo>
                    <a:pt x="97" y="50"/>
                  </a:lnTo>
                  <a:lnTo>
                    <a:pt x="105" y="57"/>
                  </a:lnTo>
                  <a:lnTo>
                    <a:pt x="115" y="50"/>
                  </a:lnTo>
                  <a:lnTo>
                    <a:pt x="147" y="16"/>
                  </a:lnTo>
                  <a:lnTo>
                    <a:pt x="171" y="0"/>
                  </a:lnTo>
                  <a:lnTo>
                    <a:pt x="187" y="10"/>
                  </a:lnTo>
                  <a:lnTo>
                    <a:pt x="196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7" name="Freeform 205"/>
            <p:cNvSpPr>
              <a:spLocks/>
            </p:cNvSpPr>
            <p:nvPr/>
          </p:nvSpPr>
          <p:spPr bwMode="auto">
            <a:xfrm>
              <a:off x="2983" y="2807"/>
              <a:ext cx="116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6" y="106"/>
                </a:cxn>
                <a:cxn ang="0">
                  <a:pos x="6" y="121"/>
                </a:cxn>
                <a:cxn ang="0">
                  <a:pos x="24" y="121"/>
                </a:cxn>
                <a:cxn ang="0">
                  <a:pos x="47" y="106"/>
                </a:cxn>
                <a:cxn ang="0">
                  <a:pos x="55" y="113"/>
                </a:cxn>
                <a:cxn ang="0">
                  <a:pos x="65" y="106"/>
                </a:cxn>
                <a:cxn ang="0">
                  <a:pos x="97" y="72"/>
                </a:cxn>
                <a:cxn ang="0">
                  <a:pos x="121" y="56"/>
                </a:cxn>
                <a:cxn ang="0">
                  <a:pos x="105" y="56"/>
                </a:cxn>
                <a:cxn ang="0">
                  <a:pos x="97" y="41"/>
                </a:cxn>
                <a:cxn ang="0">
                  <a:pos x="80" y="24"/>
                </a:cxn>
                <a:cxn ang="0">
                  <a:pos x="65" y="0"/>
                </a:cxn>
                <a:cxn ang="0">
                  <a:pos x="47" y="16"/>
                </a:cxn>
                <a:cxn ang="0">
                  <a:pos x="40" y="7"/>
                </a:cxn>
                <a:cxn ang="0">
                  <a:pos x="15" y="7"/>
                </a:cxn>
                <a:cxn ang="0">
                  <a:pos x="6" y="56"/>
                </a:cxn>
                <a:cxn ang="0">
                  <a:pos x="0" y="66"/>
                </a:cxn>
                <a:cxn ang="0">
                  <a:pos x="0" y="97"/>
                </a:cxn>
              </a:cxnLst>
              <a:rect l="0" t="0" r="r" b="b"/>
              <a:pathLst>
                <a:path w="122" h="122">
                  <a:moveTo>
                    <a:pt x="0" y="97"/>
                  </a:moveTo>
                  <a:lnTo>
                    <a:pt x="6" y="106"/>
                  </a:lnTo>
                  <a:lnTo>
                    <a:pt x="6" y="121"/>
                  </a:lnTo>
                  <a:lnTo>
                    <a:pt x="24" y="121"/>
                  </a:lnTo>
                  <a:lnTo>
                    <a:pt x="47" y="106"/>
                  </a:lnTo>
                  <a:lnTo>
                    <a:pt x="55" y="113"/>
                  </a:lnTo>
                  <a:lnTo>
                    <a:pt x="65" y="106"/>
                  </a:lnTo>
                  <a:lnTo>
                    <a:pt x="97" y="72"/>
                  </a:lnTo>
                  <a:lnTo>
                    <a:pt x="121" y="56"/>
                  </a:lnTo>
                  <a:lnTo>
                    <a:pt x="105" y="56"/>
                  </a:lnTo>
                  <a:lnTo>
                    <a:pt x="97" y="41"/>
                  </a:lnTo>
                  <a:lnTo>
                    <a:pt x="80" y="24"/>
                  </a:lnTo>
                  <a:lnTo>
                    <a:pt x="65" y="0"/>
                  </a:lnTo>
                  <a:lnTo>
                    <a:pt x="47" y="16"/>
                  </a:lnTo>
                  <a:lnTo>
                    <a:pt x="40" y="7"/>
                  </a:lnTo>
                  <a:lnTo>
                    <a:pt x="15" y="7"/>
                  </a:lnTo>
                  <a:lnTo>
                    <a:pt x="6" y="56"/>
                  </a:lnTo>
                  <a:lnTo>
                    <a:pt x="0" y="66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8" name="Freeform 206"/>
            <p:cNvSpPr>
              <a:spLocks/>
            </p:cNvSpPr>
            <p:nvPr/>
          </p:nvSpPr>
          <p:spPr bwMode="auto">
            <a:xfrm>
              <a:off x="3045" y="2788"/>
              <a:ext cx="100" cy="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15" y="48"/>
                </a:cxn>
                <a:cxn ang="0">
                  <a:pos x="32" y="65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72" y="90"/>
                </a:cxn>
                <a:cxn ang="0">
                  <a:pos x="81" y="90"/>
                </a:cxn>
                <a:cxn ang="0">
                  <a:pos x="97" y="56"/>
                </a:cxn>
                <a:cxn ang="0">
                  <a:pos x="105" y="24"/>
                </a:cxn>
                <a:cxn ang="0">
                  <a:pos x="97" y="8"/>
                </a:cxn>
                <a:cxn ang="0">
                  <a:pos x="81" y="0"/>
                </a:cxn>
                <a:cxn ang="0">
                  <a:pos x="65" y="0"/>
                </a:cxn>
              </a:cxnLst>
              <a:rect l="0" t="0" r="r" b="b"/>
              <a:pathLst>
                <a:path w="106" h="91">
                  <a:moveTo>
                    <a:pt x="65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5" y="48"/>
                  </a:lnTo>
                  <a:lnTo>
                    <a:pt x="32" y="65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90"/>
                  </a:lnTo>
                  <a:lnTo>
                    <a:pt x="81" y="90"/>
                  </a:lnTo>
                  <a:lnTo>
                    <a:pt x="97" y="56"/>
                  </a:lnTo>
                  <a:lnTo>
                    <a:pt x="105" y="24"/>
                  </a:lnTo>
                  <a:lnTo>
                    <a:pt x="97" y="8"/>
                  </a:lnTo>
                  <a:lnTo>
                    <a:pt x="81" y="0"/>
                  </a:lnTo>
                  <a:lnTo>
                    <a:pt x="65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9" name="Freeform 207"/>
            <p:cNvSpPr>
              <a:spLocks/>
            </p:cNvSpPr>
            <p:nvPr/>
          </p:nvSpPr>
          <p:spPr bwMode="auto">
            <a:xfrm>
              <a:off x="3106" y="2731"/>
              <a:ext cx="131" cy="173"/>
            </a:xfrm>
            <a:custGeom>
              <a:avLst/>
              <a:gdLst/>
              <a:ahLst/>
              <a:cxnLst>
                <a:cxn ang="0">
                  <a:pos x="32" y="217"/>
                </a:cxn>
                <a:cxn ang="0">
                  <a:pos x="32" y="209"/>
                </a:cxn>
                <a:cxn ang="0">
                  <a:pos x="32" y="202"/>
                </a:cxn>
                <a:cxn ang="0">
                  <a:pos x="64" y="193"/>
                </a:cxn>
                <a:cxn ang="0">
                  <a:pos x="72" y="186"/>
                </a:cxn>
                <a:cxn ang="0">
                  <a:pos x="72" y="162"/>
                </a:cxn>
                <a:cxn ang="0">
                  <a:pos x="56" y="128"/>
                </a:cxn>
                <a:cxn ang="0">
                  <a:pos x="87" y="96"/>
                </a:cxn>
                <a:cxn ang="0">
                  <a:pos x="112" y="87"/>
                </a:cxn>
                <a:cxn ang="0">
                  <a:pos x="137" y="63"/>
                </a:cxn>
                <a:cxn ang="0">
                  <a:pos x="129" y="0"/>
                </a:cxn>
                <a:cxn ang="0">
                  <a:pos x="112" y="15"/>
                </a:cxn>
                <a:cxn ang="0">
                  <a:pos x="81" y="15"/>
                </a:cxn>
                <a:cxn ang="0">
                  <a:pos x="64" y="15"/>
                </a:cxn>
                <a:cxn ang="0">
                  <a:pos x="56" y="23"/>
                </a:cxn>
                <a:cxn ang="0">
                  <a:pos x="64" y="40"/>
                </a:cxn>
                <a:cxn ang="0">
                  <a:pos x="72" y="55"/>
                </a:cxn>
                <a:cxn ang="0">
                  <a:pos x="72" y="72"/>
                </a:cxn>
                <a:cxn ang="0">
                  <a:pos x="64" y="87"/>
                </a:cxn>
                <a:cxn ang="0">
                  <a:pos x="56" y="72"/>
                </a:cxn>
                <a:cxn ang="0">
                  <a:pos x="56" y="55"/>
                </a:cxn>
                <a:cxn ang="0">
                  <a:pos x="47" y="55"/>
                </a:cxn>
                <a:cxn ang="0">
                  <a:pos x="40" y="47"/>
                </a:cxn>
                <a:cxn ang="0">
                  <a:pos x="0" y="63"/>
                </a:cxn>
                <a:cxn ang="0">
                  <a:pos x="0" y="72"/>
                </a:cxn>
                <a:cxn ang="0">
                  <a:pos x="16" y="72"/>
                </a:cxn>
                <a:cxn ang="0">
                  <a:pos x="32" y="80"/>
                </a:cxn>
                <a:cxn ang="0">
                  <a:pos x="40" y="96"/>
                </a:cxn>
                <a:cxn ang="0">
                  <a:pos x="32" y="128"/>
                </a:cxn>
                <a:cxn ang="0">
                  <a:pos x="16" y="162"/>
                </a:cxn>
                <a:cxn ang="0">
                  <a:pos x="22" y="209"/>
                </a:cxn>
                <a:cxn ang="0">
                  <a:pos x="22" y="217"/>
                </a:cxn>
                <a:cxn ang="0">
                  <a:pos x="32" y="217"/>
                </a:cxn>
              </a:cxnLst>
              <a:rect l="0" t="0" r="r" b="b"/>
              <a:pathLst>
                <a:path w="138" h="218">
                  <a:moveTo>
                    <a:pt x="32" y="217"/>
                  </a:moveTo>
                  <a:lnTo>
                    <a:pt x="32" y="209"/>
                  </a:lnTo>
                  <a:lnTo>
                    <a:pt x="32" y="202"/>
                  </a:lnTo>
                  <a:lnTo>
                    <a:pt x="64" y="193"/>
                  </a:lnTo>
                  <a:lnTo>
                    <a:pt x="72" y="186"/>
                  </a:lnTo>
                  <a:lnTo>
                    <a:pt x="72" y="162"/>
                  </a:lnTo>
                  <a:lnTo>
                    <a:pt x="56" y="128"/>
                  </a:lnTo>
                  <a:lnTo>
                    <a:pt x="87" y="96"/>
                  </a:lnTo>
                  <a:lnTo>
                    <a:pt x="112" y="87"/>
                  </a:lnTo>
                  <a:lnTo>
                    <a:pt x="137" y="63"/>
                  </a:lnTo>
                  <a:lnTo>
                    <a:pt x="129" y="0"/>
                  </a:lnTo>
                  <a:lnTo>
                    <a:pt x="112" y="15"/>
                  </a:lnTo>
                  <a:lnTo>
                    <a:pt x="81" y="15"/>
                  </a:lnTo>
                  <a:lnTo>
                    <a:pt x="64" y="15"/>
                  </a:lnTo>
                  <a:lnTo>
                    <a:pt x="56" y="23"/>
                  </a:lnTo>
                  <a:lnTo>
                    <a:pt x="64" y="40"/>
                  </a:lnTo>
                  <a:lnTo>
                    <a:pt x="72" y="55"/>
                  </a:lnTo>
                  <a:lnTo>
                    <a:pt x="72" y="72"/>
                  </a:lnTo>
                  <a:lnTo>
                    <a:pt x="64" y="87"/>
                  </a:lnTo>
                  <a:lnTo>
                    <a:pt x="56" y="72"/>
                  </a:lnTo>
                  <a:lnTo>
                    <a:pt x="56" y="55"/>
                  </a:lnTo>
                  <a:lnTo>
                    <a:pt x="47" y="55"/>
                  </a:lnTo>
                  <a:lnTo>
                    <a:pt x="40" y="47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96"/>
                  </a:lnTo>
                  <a:lnTo>
                    <a:pt x="32" y="128"/>
                  </a:lnTo>
                  <a:lnTo>
                    <a:pt x="16" y="162"/>
                  </a:lnTo>
                  <a:lnTo>
                    <a:pt x="22" y="209"/>
                  </a:lnTo>
                  <a:lnTo>
                    <a:pt x="22" y="217"/>
                  </a:lnTo>
                  <a:lnTo>
                    <a:pt x="32" y="2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0" name="Freeform 208"/>
            <p:cNvSpPr>
              <a:spLocks/>
            </p:cNvSpPr>
            <p:nvPr/>
          </p:nvSpPr>
          <p:spPr bwMode="auto">
            <a:xfrm>
              <a:off x="3113" y="2897"/>
              <a:ext cx="16" cy="1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17"/>
                </a:cxn>
                <a:cxn ang="0">
                  <a:pos x="16" y="8"/>
                </a:cxn>
              </a:cxnLst>
              <a:rect l="0" t="0" r="r" b="b"/>
              <a:pathLst>
                <a:path w="17" h="18">
                  <a:moveTo>
                    <a:pt x="16" y="8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6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1" name="Freeform 209"/>
            <p:cNvSpPr>
              <a:spLocks/>
            </p:cNvSpPr>
            <p:nvPr/>
          </p:nvSpPr>
          <p:spPr bwMode="auto">
            <a:xfrm>
              <a:off x="3113" y="2897"/>
              <a:ext cx="16" cy="1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17"/>
                </a:cxn>
                <a:cxn ang="0">
                  <a:pos x="16" y="8"/>
                </a:cxn>
              </a:cxnLst>
              <a:rect l="0" t="0" r="r" b="b"/>
              <a:pathLst>
                <a:path w="17" h="18">
                  <a:moveTo>
                    <a:pt x="16" y="8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6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2" name="Freeform 210"/>
            <p:cNvSpPr>
              <a:spLocks/>
            </p:cNvSpPr>
            <p:nvPr/>
          </p:nvSpPr>
          <p:spPr bwMode="auto">
            <a:xfrm>
              <a:off x="1843" y="3092"/>
              <a:ext cx="17" cy="2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6" y="32"/>
                </a:cxn>
                <a:cxn ang="0">
                  <a:pos x="16" y="7"/>
                </a:cxn>
                <a:cxn ang="0">
                  <a:pos x="6" y="0"/>
                </a:cxn>
              </a:cxnLst>
              <a:rect l="0" t="0" r="r" b="b"/>
              <a:pathLst>
                <a:path w="17" h="33">
                  <a:moveTo>
                    <a:pt x="6" y="0"/>
                  </a:moveTo>
                  <a:lnTo>
                    <a:pt x="0" y="23"/>
                  </a:lnTo>
                  <a:lnTo>
                    <a:pt x="6" y="32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3" name="Freeform 211"/>
            <p:cNvSpPr>
              <a:spLocks/>
            </p:cNvSpPr>
            <p:nvPr/>
          </p:nvSpPr>
          <p:spPr bwMode="auto">
            <a:xfrm>
              <a:off x="1797" y="2433"/>
              <a:ext cx="24" cy="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" y="16"/>
                </a:cxn>
                <a:cxn ang="0">
                  <a:pos x="25" y="7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26" h="17">
                  <a:moveTo>
                    <a:pt x="0" y="7"/>
                  </a:moveTo>
                  <a:lnTo>
                    <a:pt x="16" y="16"/>
                  </a:lnTo>
                  <a:lnTo>
                    <a:pt x="25" y="7"/>
                  </a:lnTo>
                  <a:lnTo>
                    <a:pt x="9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4" name="Freeform 212"/>
            <p:cNvSpPr>
              <a:spLocks/>
            </p:cNvSpPr>
            <p:nvPr/>
          </p:nvSpPr>
          <p:spPr bwMode="auto">
            <a:xfrm>
              <a:off x="1720" y="2381"/>
              <a:ext cx="124" cy="4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" y="24"/>
                </a:cxn>
                <a:cxn ang="0">
                  <a:pos x="25" y="8"/>
                </a:cxn>
                <a:cxn ang="0">
                  <a:pos x="41" y="15"/>
                </a:cxn>
                <a:cxn ang="0">
                  <a:pos x="34" y="15"/>
                </a:cxn>
                <a:cxn ang="0">
                  <a:pos x="41" y="15"/>
                </a:cxn>
                <a:cxn ang="0">
                  <a:pos x="74" y="24"/>
                </a:cxn>
                <a:cxn ang="0">
                  <a:pos x="81" y="40"/>
                </a:cxn>
                <a:cxn ang="0">
                  <a:pos x="97" y="40"/>
                </a:cxn>
                <a:cxn ang="0">
                  <a:pos x="90" y="49"/>
                </a:cxn>
                <a:cxn ang="0">
                  <a:pos x="131" y="49"/>
                </a:cxn>
                <a:cxn ang="0">
                  <a:pos x="122" y="40"/>
                </a:cxn>
                <a:cxn ang="0">
                  <a:pos x="114" y="40"/>
                </a:cxn>
                <a:cxn ang="0">
                  <a:pos x="114" y="31"/>
                </a:cxn>
                <a:cxn ang="0">
                  <a:pos x="81" y="15"/>
                </a:cxn>
                <a:cxn ang="0">
                  <a:pos x="41" y="0"/>
                </a:cxn>
                <a:cxn ang="0">
                  <a:pos x="16" y="8"/>
                </a:cxn>
                <a:cxn ang="0">
                  <a:pos x="0" y="24"/>
                </a:cxn>
              </a:cxnLst>
              <a:rect l="0" t="0" r="r" b="b"/>
              <a:pathLst>
                <a:path w="132" h="50">
                  <a:moveTo>
                    <a:pt x="0" y="24"/>
                  </a:moveTo>
                  <a:lnTo>
                    <a:pt x="9" y="24"/>
                  </a:lnTo>
                  <a:lnTo>
                    <a:pt x="25" y="8"/>
                  </a:lnTo>
                  <a:lnTo>
                    <a:pt x="41" y="15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74" y="24"/>
                  </a:lnTo>
                  <a:lnTo>
                    <a:pt x="81" y="40"/>
                  </a:lnTo>
                  <a:lnTo>
                    <a:pt x="97" y="40"/>
                  </a:lnTo>
                  <a:lnTo>
                    <a:pt x="90" y="49"/>
                  </a:lnTo>
                  <a:lnTo>
                    <a:pt x="131" y="49"/>
                  </a:lnTo>
                  <a:lnTo>
                    <a:pt x="122" y="40"/>
                  </a:lnTo>
                  <a:lnTo>
                    <a:pt x="114" y="40"/>
                  </a:lnTo>
                  <a:lnTo>
                    <a:pt x="114" y="31"/>
                  </a:lnTo>
                  <a:lnTo>
                    <a:pt x="81" y="15"/>
                  </a:lnTo>
                  <a:lnTo>
                    <a:pt x="41" y="0"/>
                  </a:lnTo>
                  <a:lnTo>
                    <a:pt x="16" y="8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5" name="Freeform 213"/>
            <p:cNvSpPr>
              <a:spLocks/>
            </p:cNvSpPr>
            <p:nvPr/>
          </p:nvSpPr>
          <p:spPr bwMode="auto">
            <a:xfrm>
              <a:off x="1797" y="2361"/>
              <a:ext cx="1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25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0" y="8"/>
                  </a:lnTo>
                  <a:lnTo>
                    <a:pt x="16" y="25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6" name="Freeform 214"/>
            <p:cNvSpPr>
              <a:spLocks/>
            </p:cNvSpPr>
            <p:nvPr/>
          </p:nvSpPr>
          <p:spPr bwMode="auto">
            <a:xfrm>
              <a:off x="1691" y="1722"/>
              <a:ext cx="83" cy="7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5" y="73"/>
                </a:cxn>
                <a:cxn ang="0">
                  <a:pos x="15" y="90"/>
                </a:cxn>
                <a:cxn ang="0">
                  <a:pos x="31" y="90"/>
                </a:cxn>
                <a:cxn ang="0">
                  <a:pos x="47" y="65"/>
                </a:cxn>
                <a:cxn ang="0">
                  <a:pos x="56" y="65"/>
                </a:cxn>
                <a:cxn ang="0">
                  <a:pos x="72" y="81"/>
                </a:cxn>
                <a:cxn ang="0">
                  <a:pos x="88" y="65"/>
                </a:cxn>
                <a:cxn ang="0">
                  <a:pos x="72" y="65"/>
                </a:cxn>
                <a:cxn ang="0">
                  <a:pos x="56" y="40"/>
                </a:cxn>
                <a:cxn ang="0">
                  <a:pos x="31" y="16"/>
                </a:cxn>
                <a:cxn ang="0">
                  <a:pos x="25" y="0"/>
                </a:cxn>
                <a:cxn ang="0">
                  <a:pos x="15" y="16"/>
                </a:cxn>
                <a:cxn ang="0">
                  <a:pos x="6" y="25"/>
                </a:cxn>
                <a:cxn ang="0">
                  <a:pos x="15" y="65"/>
                </a:cxn>
                <a:cxn ang="0">
                  <a:pos x="0" y="73"/>
                </a:cxn>
              </a:cxnLst>
              <a:rect l="0" t="0" r="r" b="b"/>
              <a:pathLst>
                <a:path w="89" h="91">
                  <a:moveTo>
                    <a:pt x="0" y="73"/>
                  </a:moveTo>
                  <a:lnTo>
                    <a:pt x="15" y="73"/>
                  </a:lnTo>
                  <a:lnTo>
                    <a:pt x="15" y="90"/>
                  </a:lnTo>
                  <a:lnTo>
                    <a:pt x="31" y="90"/>
                  </a:lnTo>
                  <a:lnTo>
                    <a:pt x="47" y="65"/>
                  </a:lnTo>
                  <a:lnTo>
                    <a:pt x="56" y="65"/>
                  </a:lnTo>
                  <a:lnTo>
                    <a:pt x="72" y="81"/>
                  </a:lnTo>
                  <a:lnTo>
                    <a:pt x="88" y="65"/>
                  </a:lnTo>
                  <a:lnTo>
                    <a:pt x="72" y="65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6" y="25"/>
                  </a:lnTo>
                  <a:lnTo>
                    <a:pt x="15" y="65"/>
                  </a:lnTo>
                  <a:lnTo>
                    <a:pt x="0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7" name="Freeform 215"/>
            <p:cNvSpPr>
              <a:spLocks/>
            </p:cNvSpPr>
            <p:nvPr/>
          </p:nvSpPr>
          <p:spPr bwMode="auto">
            <a:xfrm>
              <a:off x="1812" y="1664"/>
              <a:ext cx="24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40"/>
                </a:cxn>
                <a:cxn ang="0">
                  <a:pos x="17" y="31"/>
                </a:cxn>
                <a:cxn ang="0">
                  <a:pos x="25" y="25"/>
                </a:cxn>
                <a:cxn ang="0">
                  <a:pos x="25" y="16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26" h="41">
                  <a:moveTo>
                    <a:pt x="0" y="25"/>
                  </a:moveTo>
                  <a:lnTo>
                    <a:pt x="0" y="40"/>
                  </a:lnTo>
                  <a:lnTo>
                    <a:pt x="17" y="31"/>
                  </a:lnTo>
                  <a:lnTo>
                    <a:pt x="25" y="25"/>
                  </a:lnTo>
                  <a:lnTo>
                    <a:pt x="25" y="16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8" name="Freeform 216"/>
            <p:cNvSpPr>
              <a:spLocks/>
            </p:cNvSpPr>
            <p:nvPr/>
          </p:nvSpPr>
          <p:spPr bwMode="auto">
            <a:xfrm>
              <a:off x="1766" y="1488"/>
              <a:ext cx="5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0" y="42"/>
                </a:cxn>
                <a:cxn ang="0">
                  <a:pos x="25" y="42"/>
                </a:cxn>
                <a:cxn ang="0">
                  <a:pos x="32" y="42"/>
                </a:cxn>
                <a:cxn ang="0">
                  <a:pos x="57" y="42"/>
                </a:cxn>
                <a:cxn ang="0">
                  <a:pos x="57" y="34"/>
                </a:cxn>
                <a:cxn ang="0">
                  <a:pos x="48" y="9"/>
                </a:cxn>
                <a:cxn ang="0">
                  <a:pos x="41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8" h="43">
                  <a:moveTo>
                    <a:pt x="0" y="0"/>
                  </a:moveTo>
                  <a:lnTo>
                    <a:pt x="0" y="17"/>
                  </a:lnTo>
                  <a:lnTo>
                    <a:pt x="0" y="42"/>
                  </a:lnTo>
                  <a:lnTo>
                    <a:pt x="25" y="42"/>
                  </a:lnTo>
                  <a:lnTo>
                    <a:pt x="32" y="42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48" y="9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9" name="Freeform 217"/>
            <p:cNvSpPr>
              <a:spLocks/>
            </p:cNvSpPr>
            <p:nvPr/>
          </p:nvSpPr>
          <p:spPr bwMode="auto">
            <a:xfrm>
              <a:off x="1857" y="940"/>
              <a:ext cx="744" cy="925"/>
            </a:xfrm>
            <a:custGeom>
              <a:avLst/>
              <a:gdLst/>
              <a:ahLst/>
              <a:cxnLst>
                <a:cxn ang="0">
                  <a:pos x="40" y="470"/>
                </a:cxn>
                <a:cxn ang="0">
                  <a:pos x="25" y="528"/>
                </a:cxn>
                <a:cxn ang="0">
                  <a:pos x="57" y="575"/>
                </a:cxn>
                <a:cxn ang="0">
                  <a:pos x="147" y="575"/>
                </a:cxn>
                <a:cxn ang="0">
                  <a:pos x="211" y="657"/>
                </a:cxn>
                <a:cxn ang="0">
                  <a:pos x="221" y="746"/>
                </a:cxn>
                <a:cxn ang="0">
                  <a:pos x="227" y="794"/>
                </a:cxn>
                <a:cxn ang="0">
                  <a:pos x="261" y="802"/>
                </a:cxn>
                <a:cxn ang="0">
                  <a:pos x="244" y="818"/>
                </a:cxn>
                <a:cxn ang="0">
                  <a:pos x="252" y="874"/>
                </a:cxn>
                <a:cxn ang="0">
                  <a:pos x="293" y="874"/>
                </a:cxn>
                <a:cxn ang="0">
                  <a:pos x="252" y="914"/>
                </a:cxn>
                <a:cxn ang="0">
                  <a:pos x="276" y="1038"/>
                </a:cxn>
                <a:cxn ang="0">
                  <a:pos x="349" y="1135"/>
                </a:cxn>
                <a:cxn ang="0">
                  <a:pos x="398" y="1101"/>
                </a:cxn>
                <a:cxn ang="0">
                  <a:pos x="423" y="1029"/>
                </a:cxn>
                <a:cxn ang="0">
                  <a:pos x="430" y="996"/>
                </a:cxn>
                <a:cxn ang="0">
                  <a:pos x="537" y="914"/>
                </a:cxn>
                <a:cxn ang="0">
                  <a:pos x="641" y="859"/>
                </a:cxn>
                <a:cxn ang="0">
                  <a:pos x="600" y="843"/>
                </a:cxn>
                <a:cxn ang="0">
                  <a:pos x="609" y="802"/>
                </a:cxn>
                <a:cxn ang="0">
                  <a:pos x="641" y="836"/>
                </a:cxn>
                <a:cxn ang="0">
                  <a:pos x="625" y="746"/>
                </a:cxn>
                <a:cxn ang="0">
                  <a:pos x="641" y="722"/>
                </a:cxn>
                <a:cxn ang="0">
                  <a:pos x="674" y="688"/>
                </a:cxn>
                <a:cxn ang="0">
                  <a:pos x="699" y="649"/>
                </a:cxn>
                <a:cxn ang="0">
                  <a:pos x="682" y="575"/>
                </a:cxn>
                <a:cxn ang="0">
                  <a:pos x="674" y="535"/>
                </a:cxn>
                <a:cxn ang="0">
                  <a:pos x="690" y="470"/>
                </a:cxn>
                <a:cxn ang="0">
                  <a:pos x="739" y="301"/>
                </a:cxn>
                <a:cxn ang="0">
                  <a:pos x="731" y="187"/>
                </a:cxn>
                <a:cxn ang="0">
                  <a:pos x="650" y="252"/>
                </a:cxn>
                <a:cxn ang="0">
                  <a:pos x="666" y="187"/>
                </a:cxn>
                <a:cxn ang="0">
                  <a:pos x="634" y="196"/>
                </a:cxn>
                <a:cxn ang="0">
                  <a:pos x="553" y="162"/>
                </a:cxn>
                <a:cxn ang="0">
                  <a:pos x="659" y="137"/>
                </a:cxn>
                <a:cxn ang="0">
                  <a:pos x="634" y="74"/>
                </a:cxn>
                <a:cxn ang="0">
                  <a:pos x="479" y="0"/>
                </a:cxn>
                <a:cxn ang="0">
                  <a:pos x="333" y="130"/>
                </a:cxn>
                <a:cxn ang="0">
                  <a:pos x="244" y="137"/>
                </a:cxn>
                <a:cxn ang="0">
                  <a:pos x="155" y="221"/>
                </a:cxn>
                <a:cxn ang="0">
                  <a:pos x="82" y="292"/>
                </a:cxn>
                <a:cxn ang="0">
                  <a:pos x="115" y="358"/>
                </a:cxn>
                <a:cxn ang="0">
                  <a:pos x="9" y="429"/>
                </a:cxn>
              </a:cxnLst>
              <a:rect l="0" t="0" r="r" b="b"/>
              <a:pathLst>
                <a:path w="788" h="1160">
                  <a:moveTo>
                    <a:pt x="0" y="463"/>
                  </a:moveTo>
                  <a:lnTo>
                    <a:pt x="25" y="478"/>
                  </a:lnTo>
                  <a:lnTo>
                    <a:pt x="40" y="470"/>
                  </a:lnTo>
                  <a:lnTo>
                    <a:pt x="40" y="495"/>
                  </a:lnTo>
                  <a:lnTo>
                    <a:pt x="65" y="510"/>
                  </a:lnTo>
                  <a:lnTo>
                    <a:pt x="25" y="528"/>
                  </a:lnTo>
                  <a:lnTo>
                    <a:pt x="57" y="551"/>
                  </a:lnTo>
                  <a:lnTo>
                    <a:pt x="50" y="560"/>
                  </a:lnTo>
                  <a:lnTo>
                    <a:pt x="57" y="575"/>
                  </a:lnTo>
                  <a:lnTo>
                    <a:pt x="90" y="584"/>
                  </a:lnTo>
                  <a:lnTo>
                    <a:pt x="99" y="575"/>
                  </a:lnTo>
                  <a:lnTo>
                    <a:pt x="147" y="575"/>
                  </a:lnTo>
                  <a:lnTo>
                    <a:pt x="196" y="600"/>
                  </a:lnTo>
                  <a:lnTo>
                    <a:pt x="196" y="615"/>
                  </a:lnTo>
                  <a:lnTo>
                    <a:pt x="211" y="657"/>
                  </a:lnTo>
                  <a:lnTo>
                    <a:pt x="211" y="681"/>
                  </a:lnTo>
                  <a:lnTo>
                    <a:pt x="227" y="697"/>
                  </a:lnTo>
                  <a:lnTo>
                    <a:pt x="221" y="746"/>
                  </a:lnTo>
                  <a:lnTo>
                    <a:pt x="227" y="762"/>
                  </a:lnTo>
                  <a:lnTo>
                    <a:pt x="227" y="777"/>
                  </a:lnTo>
                  <a:lnTo>
                    <a:pt x="227" y="794"/>
                  </a:lnTo>
                  <a:lnTo>
                    <a:pt x="244" y="794"/>
                  </a:lnTo>
                  <a:lnTo>
                    <a:pt x="252" y="777"/>
                  </a:lnTo>
                  <a:lnTo>
                    <a:pt x="261" y="802"/>
                  </a:lnTo>
                  <a:lnTo>
                    <a:pt x="276" y="811"/>
                  </a:lnTo>
                  <a:lnTo>
                    <a:pt x="284" y="827"/>
                  </a:lnTo>
                  <a:lnTo>
                    <a:pt x="244" y="818"/>
                  </a:lnTo>
                  <a:lnTo>
                    <a:pt x="236" y="836"/>
                  </a:lnTo>
                  <a:lnTo>
                    <a:pt x="236" y="859"/>
                  </a:lnTo>
                  <a:lnTo>
                    <a:pt x="252" y="874"/>
                  </a:lnTo>
                  <a:lnTo>
                    <a:pt x="268" y="867"/>
                  </a:lnTo>
                  <a:lnTo>
                    <a:pt x="284" y="851"/>
                  </a:lnTo>
                  <a:lnTo>
                    <a:pt x="293" y="874"/>
                  </a:lnTo>
                  <a:lnTo>
                    <a:pt x="284" y="899"/>
                  </a:lnTo>
                  <a:lnTo>
                    <a:pt x="268" y="899"/>
                  </a:lnTo>
                  <a:lnTo>
                    <a:pt x="252" y="914"/>
                  </a:lnTo>
                  <a:lnTo>
                    <a:pt x="252" y="980"/>
                  </a:lnTo>
                  <a:lnTo>
                    <a:pt x="268" y="996"/>
                  </a:lnTo>
                  <a:lnTo>
                    <a:pt x="276" y="1038"/>
                  </a:lnTo>
                  <a:lnTo>
                    <a:pt x="308" y="1119"/>
                  </a:lnTo>
                  <a:lnTo>
                    <a:pt x="324" y="1135"/>
                  </a:lnTo>
                  <a:lnTo>
                    <a:pt x="349" y="1135"/>
                  </a:lnTo>
                  <a:lnTo>
                    <a:pt x="373" y="1159"/>
                  </a:lnTo>
                  <a:lnTo>
                    <a:pt x="383" y="1150"/>
                  </a:lnTo>
                  <a:lnTo>
                    <a:pt x="398" y="1101"/>
                  </a:lnTo>
                  <a:lnTo>
                    <a:pt x="398" y="1085"/>
                  </a:lnTo>
                  <a:lnTo>
                    <a:pt x="414" y="1061"/>
                  </a:lnTo>
                  <a:lnTo>
                    <a:pt x="423" y="1029"/>
                  </a:lnTo>
                  <a:lnTo>
                    <a:pt x="414" y="1013"/>
                  </a:lnTo>
                  <a:lnTo>
                    <a:pt x="423" y="1013"/>
                  </a:lnTo>
                  <a:lnTo>
                    <a:pt x="430" y="996"/>
                  </a:lnTo>
                  <a:lnTo>
                    <a:pt x="463" y="996"/>
                  </a:lnTo>
                  <a:lnTo>
                    <a:pt x="479" y="980"/>
                  </a:lnTo>
                  <a:lnTo>
                    <a:pt x="537" y="914"/>
                  </a:lnTo>
                  <a:lnTo>
                    <a:pt x="553" y="914"/>
                  </a:lnTo>
                  <a:lnTo>
                    <a:pt x="585" y="899"/>
                  </a:lnTo>
                  <a:lnTo>
                    <a:pt x="641" y="859"/>
                  </a:lnTo>
                  <a:lnTo>
                    <a:pt x="650" y="843"/>
                  </a:lnTo>
                  <a:lnTo>
                    <a:pt x="618" y="836"/>
                  </a:lnTo>
                  <a:lnTo>
                    <a:pt x="600" y="843"/>
                  </a:lnTo>
                  <a:lnTo>
                    <a:pt x="600" y="836"/>
                  </a:lnTo>
                  <a:lnTo>
                    <a:pt x="618" y="818"/>
                  </a:lnTo>
                  <a:lnTo>
                    <a:pt x="609" y="802"/>
                  </a:lnTo>
                  <a:lnTo>
                    <a:pt x="625" y="794"/>
                  </a:lnTo>
                  <a:lnTo>
                    <a:pt x="634" y="827"/>
                  </a:lnTo>
                  <a:lnTo>
                    <a:pt x="641" y="836"/>
                  </a:lnTo>
                  <a:lnTo>
                    <a:pt x="659" y="827"/>
                  </a:lnTo>
                  <a:lnTo>
                    <a:pt x="659" y="794"/>
                  </a:lnTo>
                  <a:lnTo>
                    <a:pt x="625" y="746"/>
                  </a:lnTo>
                  <a:lnTo>
                    <a:pt x="659" y="762"/>
                  </a:lnTo>
                  <a:lnTo>
                    <a:pt x="659" y="730"/>
                  </a:lnTo>
                  <a:lnTo>
                    <a:pt x="641" y="722"/>
                  </a:lnTo>
                  <a:lnTo>
                    <a:pt x="666" y="705"/>
                  </a:lnTo>
                  <a:lnTo>
                    <a:pt x="674" y="705"/>
                  </a:lnTo>
                  <a:lnTo>
                    <a:pt x="674" y="688"/>
                  </a:lnTo>
                  <a:lnTo>
                    <a:pt x="666" y="681"/>
                  </a:lnTo>
                  <a:lnTo>
                    <a:pt x="690" y="672"/>
                  </a:lnTo>
                  <a:lnTo>
                    <a:pt x="699" y="649"/>
                  </a:lnTo>
                  <a:lnTo>
                    <a:pt x="682" y="649"/>
                  </a:lnTo>
                  <a:lnTo>
                    <a:pt x="690" y="625"/>
                  </a:lnTo>
                  <a:lnTo>
                    <a:pt x="682" y="575"/>
                  </a:lnTo>
                  <a:lnTo>
                    <a:pt x="666" y="568"/>
                  </a:lnTo>
                  <a:lnTo>
                    <a:pt x="666" y="544"/>
                  </a:lnTo>
                  <a:lnTo>
                    <a:pt x="674" y="535"/>
                  </a:lnTo>
                  <a:lnTo>
                    <a:pt x="699" y="544"/>
                  </a:lnTo>
                  <a:lnTo>
                    <a:pt x="706" y="528"/>
                  </a:lnTo>
                  <a:lnTo>
                    <a:pt x="690" y="470"/>
                  </a:lnTo>
                  <a:lnTo>
                    <a:pt x="690" y="445"/>
                  </a:lnTo>
                  <a:lnTo>
                    <a:pt x="690" y="413"/>
                  </a:lnTo>
                  <a:lnTo>
                    <a:pt x="739" y="301"/>
                  </a:lnTo>
                  <a:lnTo>
                    <a:pt x="787" y="227"/>
                  </a:lnTo>
                  <a:lnTo>
                    <a:pt x="771" y="202"/>
                  </a:lnTo>
                  <a:lnTo>
                    <a:pt x="731" y="187"/>
                  </a:lnTo>
                  <a:lnTo>
                    <a:pt x="706" y="221"/>
                  </a:lnTo>
                  <a:lnTo>
                    <a:pt x="690" y="211"/>
                  </a:lnTo>
                  <a:lnTo>
                    <a:pt x="650" y="252"/>
                  </a:lnTo>
                  <a:lnTo>
                    <a:pt x="618" y="268"/>
                  </a:lnTo>
                  <a:lnTo>
                    <a:pt x="634" y="227"/>
                  </a:lnTo>
                  <a:lnTo>
                    <a:pt x="666" y="187"/>
                  </a:lnTo>
                  <a:lnTo>
                    <a:pt x="659" y="162"/>
                  </a:lnTo>
                  <a:lnTo>
                    <a:pt x="634" y="171"/>
                  </a:lnTo>
                  <a:lnTo>
                    <a:pt x="634" y="196"/>
                  </a:lnTo>
                  <a:lnTo>
                    <a:pt x="618" y="202"/>
                  </a:lnTo>
                  <a:lnTo>
                    <a:pt x="618" y="162"/>
                  </a:lnTo>
                  <a:lnTo>
                    <a:pt x="553" y="162"/>
                  </a:lnTo>
                  <a:lnTo>
                    <a:pt x="577" y="146"/>
                  </a:lnTo>
                  <a:lnTo>
                    <a:pt x="609" y="155"/>
                  </a:lnTo>
                  <a:lnTo>
                    <a:pt x="659" y="137"/>
                  </a:lnTo>
                  <a:lnTo>
                    <a:pt x="682" y="114"/>
                  </a:lnTo>
                  <a:lnTo>
                    <a:pt x="659" y="90"/>
                  </a:lnTo>
                  <a:lnTo>
                    <a:pt x="634" y="74"/>
                  </a:lnTo>
                  <a:lnTo>
                    <a:pt x="618" y="50"/>
                  </a:lnTo>
                  <a:lnTo>
                    <a:pt x="585" y="16"/>
                  </a:lnTo>
                  <a:lnTo>
                    <a:pt x="479" y="0"/>
                  </a:lnTo>
                  <a:lnTo>
                    <a:pt x="373" y="50"/>
                  </a:lnTo>
                  <a:lnTo>
                    <a:pt x="341" y="90"/>
                  </a:lnTo>
                  <a:lnTo>
                    <a:pt x="333" y="130"/>
                  </a:lnTo>
                  <a:lnTo>
                    <a:pt x="293" y="130"/>
                  </a:lnTo>
                  <a:lnTo>
                    <a:pt x="284" y="171"/>
                  </a:lnTo>
                  <a:lnTo>
                    <a:pt x="244" y="137"/>
                  </a:lnTo>
                  <a:lnTo>
                    <a:pt x="179" y="162"/>
                  </a:lnTo>
                  <a:lnTo>
                    <a:pt x="147" y="196"/>
                  </a:lnTo>
                  <a:lnTo>
                    <a:pt x="155" y="221"/>
                  </a:lnTo>
                  <a:lnTo>
                    <a:pt x="147" y="243"/>
                  </a:lnTo>
                  <a:lnTo>
                    <a:pt x="122" y="243"/>
                  </a:lnTo>
                  <a:lnTo>
                    <a:pt x="82" y="292"/>
                  </a:lnTo>
                  <a:lnTo>
                    <a:pt x="74" y="333"/>
                  </a:lnTo>
                  <a:lnTo>
                    <a:pt x="106" y="333"/>
                  </a:lnTo>
                  <a:lnTo>
                    <a:pt x="115" y="358"/>
                  </a:lnTo>
                  <a:lnTo>
                    <a:pt x="99" y="389"/>
                  </a:lnTo>
                  <a:lnTo>
                    <a:pt x="57" y="405"/>
                  </a:lnTo>
                  <a:lnTo>
                    <a:pt x="9" y="429"/>
                  </a:lnTo>
                  <a:lnTo>
                    <a:pt x="0" y="46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0" name="Freeform 218"/>
            <p:cNvSpPr>
              <a:spLocks/>
            </p:cNvSpPr>
            <p:nvPr/>
          </p:nvSpPr>
          <p:spPr bwMode="auto">
            <a:xfrm>
              <a:off x="3939" y="1238"/>
              <a:ext cx="71" cy="7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5" y="90"/>
                </a:cxn>
                <a:cxn ang="0">
                  <a:pos x="49" y="90"/>
                </a:cxn>
                <a:cxn ang="0">
                  <a:pos x="74" y="72"/>
                </a:cxn>
                <a:cxn ang="0">
                  <a:pos x="74" y="40"/>
                </a:cxn>
                <a:cxn ang="0">
                  <a:pos x="40" y="0"/>
                </a:cxn>
                <a:cxn ang="0">
                  <a:pos x="25" y="16"/>
                </a:cxn>
                <a:cxn ang="0">
                  <a:pos x="0" y="97"/>
                </a:cxn>
              </a:cxnLst>
              <a:rect l="0" t="0" r="r" b="b"/>
              <a:pathLst>
                <a:path w="75" h="98">
                  <a:moveTo>
                    <a:pt x="0" y="97"/>
                  </a:moveTo>
                  <a:lnTo>
                    <a:pt x="25" y="90"/>
                  </a:lnTo>
                  <a:lnTo>
                    <a:pt x="49" y="90"/>
                  </a:lnTo>
                  <a:lnTo>
                    <a:pt x="74" y="72"/>
                  </a:lnTo>
                  <a:lnTo>
                    <a:pt x="74" y="40"/>
                  </a:lnTo>
                  <a:lnTo>
                    <a:pt x="40" y="0"/>
                  </a:lnTo>
                  <a:lnTo>
                    <a:pt x="25" y="16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1" name="Freeform 219"/>
            <p:cNvSpPr>
              <a:spLocks/>
            </p:cNvSpPr>
            <p:nvPr/>
          </p:nvSpPr>
          <p:spPr bwMode="auto">
            <a:xfrm>
              <a:off x="3840" y="1128"/>
              <a:ext cx="116" cy="150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8" y="122"/>
                </a:cxn>
                <a:cxn ang="0">
                  <a:pos x="40" y="137"/>
                </a:cxn>
                <a:cxn ang="0">
                  <a:pos x="49" y="162"/>
                </a:cxn>
                <a:cxn ang="0">
                  <a:pos x="98" y="187"/>
                </a:cxn>
                <a:cxn ang="0">
                  <a:pos x="114" y="177"/>
                </a:cxn>
                <a:cxn ang="0">
                  <a:pos x="114" y="153"/>
                </a:cxn>
                <a:cxn ang="0">
                  <a:pos x="121" y="122"/>
                </a:cxn>
                <a:cxn ang="0">
                  <a:pos x="105" y="97"/>
                </a:cxn>
                <a:cxn ang="0">
                  <a:pos x="80" y="88"/>
                </a:cxn>
                <a:cxn ang="0">
                  <a:pos x="80" y="65"/>
                </a:cxn>
                <a:cxn ang="0">
                  <a:pos x="80" y="40"/>
                </a:cxn>
                <a:cxn ang="0">
                  <a:pos x="56" y="0"/>
                </a:cxn>
                <a:cxn ang="0">
                  <a:pos x="33" y="32"/>
                </a:cxn>
                <a:cxn ang="0">
                  <a:pos x="25" y="65"/>
                </a:cxn>
                <a:cxn ang="0">
                  <a:pos x="0" y="97"/>
                </a:cxn>
              </a:cxnLst>
              <a:rect l="0" t="0" r="r" b="b"/>
              <a:pathLst>
                <a:path w="122" h="188">
                  <a:moveTo>
                    <a:pt x="0" y="97"/>
                  </a:moveTo>
                  <a:lnTo>
                    <a:pt x="8" y="122"/>
                  </a:lnTo>
                  <a:lnTo>
                    <a:pt x="40" y="137"/>
                  </a:lnTo>
                  <a:lnTo>
                    <a:pt x="49" y="162"/>
                  </a:lnTo>
                  <a:lnTo>
                    <a:pt x="98" y="187"/>
                  </a:lnTo>
                  <a:lnTo>
                    <a:pt x="114" y="177"/>
                  </a:lnTo>
                  <a:lnTo>
                    <a:pt x="114" y="153"/>
                  </a:lnTo>
                  <a:lnTo>
                    <a:pt x="121" y="122"/>
                  </a:lnTo>
                  <a:lnTo>
                    <a:pt x="105" y="97"/>
                  </a:lnTo>
                  <a:lnTo>
                    <a:pt x="80" y="88"/>
                  </a:lnTo>
                  <a:lnTo>
                    <a:pt x="80" y="65"/>
                  </a:lnTo>
                  <a:lnTo>
                    <a:pt x="80" y="40"/>
                  </a:lnTo>
                  <a:lnTo>
                    <a:pt x="56" y="0"/>
                  </a:lnTo>
                  <a:lnTo>
                    <a:pt x="33" y="32"/>
                  </a:lnTo>
                  <a:lnTo>
                    <a:pt x="25" y="65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2" name="Freeform 220"/>
            <p:cNvSpPr>
              <a:spLocks/>
            </p:cNvSpPr>
            <p:nvPr/>
          </p:nvSpPr>
          <p:spPr bwMode="auto">
            <a:xfrm>
              <a:off x="3420" y="1116"/>
              <a:ext cx="107" cy="84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5" y="103"/>
                </a:cxn>
                <a:cxn ang="0">
                  <a:pos x="41" y="80"/>
                </a:cxn>
                <a:cxn ang="0">
                  <a:pos x="73" y="87"/>
                </a:cxn>
                <a:cxn ang="0">
                  <a:pos x="81" y="80"/>
                </a:cxn>
                <a:cxn ang="0">
                  <a:pos x="81" y="47"/>
                </a:cxn>
                <a:cxn ang="0">
                  <a:pos x="97" y="47"/>
                </a:cxn>
                <a:cxn ang="0">
                  <a:pos x="113" y="40"/>
                </a:cxn>
                <a:cxn ang="0">
                  <a:pos x="106" y="0"/>
                </a:cxn>
                <a:cxn ang="0">
                  <a:pos x="88" y="22"/>
                </a:cxn>
                <a:cxn ang="0">
                  <a:pos x="81" y="47"/>
                </a:cxn>
                <a:cxn ang="0">
                  <a:pos x="48" y="55"/>
                </a:cxn>
                <a:cxn ang="0">
                  <a:pos x="41" y="80"/>
                </a:cxn>
                <a:cxn ang="0">
                  <a:pos x="16" y="80"/>
                </a:cxn>
                <a:cxn ang="0">
                  <a:pos x="0" y="103"/>
                </a:cxn>
              </a:cxnLst>
              <a:rect l="0" t="0" r="r" b="b"/>
              <a:pathLst>
                <a:path w="114" h="104">
                  <a:moveTo>
                    <a:pt x="0" y="103"/>
                  </a:moveTo>
                  <a:lnTo>
                    <a:pt x="25" y="103"/>
                  </a:lnTo>
                  <a:lnTo>
                    <a:pt x="41" y="80"/>
                  </a:lnTo>
                  <a:lnTo>
                    <a:pt x="73" y="87"/>
                  </a:lnTo>
                  <a:lnTo>
                    <a:pt x="81" y="80"/>
                  </a:lnTo>
                  <a:lnTo>
                    <a:pt x="81" y="47"/>
                  </a:lnTo>
                  <a:lnTo>
                    <a:pt x="97" y="47"/>
                  </a:lnTo>
                  <a:lnTo>
                    <a:pt x="113" y="40"/>
                  </a:lnTo>
                  <a:lnTo>
                    <a:pt x="106" y="0"/>
                  </a:lnTo>
                  <a:lnTo>
                    <a:pt x="88" y="22"/>
                  </a:lnTo>
                  <a:lnTo>
                    <a:pt x="81" y="47"/>
                  </a:lnTo>
                  <a:lnTo>
                    <a:pt x="48" y="55"/>
                  </a:lnTo>
                  <a:lnTo>
                    <a:pt x="41" y="80"/>
                  </a:lnTo>
                  <a:lnTo>
                    <a:pt x="16" y="80"/>
                  </a:lnTo>
                  <a:lnTo>
                    <a:pt x="0" y="10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3" name="Freeform 221"/>
            <p:cNvSpPr>
              <a:spLocks/>
            </p:cNvSpPr>
            <p:nvPr/>
          </p:nvSpPr>
          <p:spPr bwMode="auto">
            <a:xfrm>
              <a:off x="3397" y="1096"/>
              <a:ext cx="54" cy="71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4" y="88"/>
                </a:cxn>
                <a:cxn ang="0">
                  <a:pos x="56" y="80"/>
                </a:cxn>
                <a:cxn ang="0">
                  <a:pos x="49" y="65"/>
                </a:cxn>
                <a:cxn ang="0">
                  <a:pos x="56" y="31"/>
                </a:cxn>
                <a:cxn ang="0">
                  <a:pos x="56" y="0"/>
                </a:cxn>
                <a:cxn ang="0">
                  <a:pos x="32" y="25"/>
                </a:cxn>
                <a:cxn ang="0">
                  <a:pos x="32" y="56"/>
                </a:cxn>
                <a:cxn ang="0">
                  <a:pos x="7" y="56"/>
                </a:cxn>
                <a:cxn ang="0">
                  <a:pos x="0" y="80"/>
                </a:cxn>
              </a:cxnLst>
              <a:rect l="0" t="0" r="r" b="b"/>
              <a:pathLst>
                <a:path w="57" h="89">
                  <a:moveTo>
                    <a:pt x="0" y="80"/>
                  </a:moveTo>
                  <a:lnTo>
                    <a:pt x="24" y="88"/>
                  </a:lnTo>
                  <a:lnTo>
                    <a:pt x="56" y="80"/>
                  </a:lnTo>
                  <a:lnTo>
                    <a:pt x="49" y="65"/>
                  </a:lnTo>
                  <a:lnTo>
                    <a:pt x="56" y="31"/>
                  </a:lnTo>
                  <a:lnTo>
                    <a:pt x="56" y="0"/>
                  </a:lnTo>
                  <a:lnTo>
                    <a:pt x="32" y="25"/>
                  </a:lnTo>
                  <a:lnTo>
                    <a:pt x="32" y="56"/>
                  </a:lnTo>
                  <a:lnTo>
                    <a:pt x="7" y="56"/>
                  </a:lnTo>
                  <a:lnTo>
                    <a:pt x="0" y="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4" name="Freeform 222"/>
            <p:cNvSpPr>
              <a:spLocks/>
            </p:cNvSpPr>
            <p:nvPr/>
          </p:nvSpPr>
          <p:spPr bwMode="auto">
            <a:xfrm>
              <a:off x="3382" y="1180"/>
              <a:ext cx="23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3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4" h="17">
                  <a:moveTo>
                    <a:pt x="0" y="16"/>
                  </a:moveTo>
                  <a:lnTo>
                    <a:pt x="23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5" name="Freeform 223"/>
            <p:cNvSpPr>
              <a:spLocks/>
            </p:cNvSpPr>
            <p:nvPr/>
          </p:nvSpPr>
          <p:spPr bwMode="auto">
            <a:xfrm>
              <a:off x="3282" y="1153"/>
              <a:ext cx="78" cy="5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33"/>
                </a:cxn>
                <a:cxn ang="0">
                  <a:pos x="32" y="33"/>
                </a:cxn>
                <a:cxn ang="0">
                  <a:pos x="32" y="56"/>
                </a:cxn>
                <a:cxn ang="0">
                  <a:pos x="48" y="65"/>
                </a:cxn>
                <a:cxn ang="0">
                  <a:pos x="65" y="56"/>
                </a:cxn>
                <a:cxn ang="0">
                  <a:pos x="65" y="40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0" y="24"/>
                </a:cxn>
              </a:cxnLst>
              <a:rect l="0" t="0" r="r" b="b"/>
              <a:pathLst>
                <a:path w="83" h="66">
                  <a:moveTo>
                    <a:pt x="0" y="24"/>
                  </a:moveTo>
                  <a:lnTo>
                    <a:pt x="16" y="33"/>
                  </a:lnTo>
                  <a:lnTo>
                    <a:pt x="32" y="33"/>
                  </a:lnTo>
                  <a:lnTo>
                    <a:pt x="32" y="56"/>
                  </a:lnTo>
                  <a:lnTo>
                    <a:pt x="48" y="65"/>
                  </a:lnTo>
                  <a:lnTo>
                    <a:pt x="65" y="56"/>
                  </a:lnTo>
                  <a:lnTo>
                    <a:pt x="65" y="40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6" name="Freeform 224"/>
            <p:cNvSpPr>
              <a:spLocks/>
            </p:cNvSpPr>
            <p:nvPr/>
          </p:nvSpPr>
          <p:spPr bwMode="auto">
            <a:xfrm>
              <a:off x="2875" y="1180"/>
              <a:ext cx="194" cy="20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9" y="122"/>
                </a:cxn>
                <a:cxn ang="0">
                  <a:pos x="25" y="153"/>
                </a:cxn>
                <a:cxn ang="0">
                  <a:pos x="50" y="153"/>
                </a:cxn>
                <a:cxn ang="0">
                  <a:pos x="33" y="169"/>
                </a:cxn>
                <a:cxn ang="0">
                  <a:pos x="41" y="202"/>
                </a:cxn>
                <a:cxn ang="0">
                  <a:pos x="75" y="259"/>
                </a:cxn>
                <a:cxn ang="0">
                  <a:pos x="106" y="144"/>
                </a:cxn>
                <a:cxn ang="0">
                  <a:pos x="115" y="128"/>
                </a:cxn>
                <a:cxn ang="0">
                  <a:pos x="121" y="153"/>
                </a:cxn>
                <a:cxn ang="0">
                  <a:pos x="139" y="169"/>
                </a:cxn>
                <a:cxn ang="0">
                  <a:pos x="121" y="202"/>
                </a:cxn>
                <a:cxn ang="0">
                  <a:pos x="146" y="209"/>
                </a:cxn>
                <a:cxn ang="0">
                  <a:pos x="180" y="186"/>
                </a:cxn>
                <a:cxn ang="0">
                  <a:pos x="155" y="162"/>
                </a:cxn>
                <a:cxn ang="0">
                  <a:pos x="130" y="112"/>
                </a:cxn>
                <a:cxn ang="0">
                  <a:pos x="106" y="97"/>
                </a:cxn>
                <a:cxn ang="0">
                  <a:pos x="98" y="57"/>
                </a:cxn>
                <a:cxn ang="0">
                  <a:pos x="130" y="81"/>
                </a:cxn>
                <a:cxn ang="0">
                  <a:pos x="162" y="97"/>
                </a:cxn>
                <a:cxn ang="0">
                  <a:pos x="187" y="72"/>
                </a:cxn>
                <a:cxn ang="0">
                  <a:pos x="204" y="40"/>
                </a:cxn>
                <a:cxn ang="0">
                  <a:pos x="204" y="23"/>
                </a:cxn>
                <a:cxn ang="0">
                  <a:pos x="155" y="0"/>
                </a:cxn>
                <a:cxn ang="0">
                  <a:pos x="130" y="23"/>
                </a:cxn>
                <a:cxn ang="0">
                  <a:pos x="115" y="0"/>
                </a:cxn>
                <a:cxn ang="0">
                  <a:pos x="90" y="15"/>
                </a:cxn>
                <a:cxn ang="0">
                  <a:pos x="90" y="40"/>
                </a:cxn>
                <a:cxn ang="0">
                  <a:pos x="65" y="32"/>
                </a:cxn>
                <a:cxn ang="0">
                  <a:pos x="58" y="57"/>
                </a:cxn>
                <a:cxn ang="0">
                  <a:pos x="33" y="48"/>
                </a:cxn>
                <a:cxn ang="0">
                  <a:pos x="0" y="57"/>
                </a:cxn>
              </a:cxnLst>
              <a:rect l="0" t="0" r="r" b="b"/>
              <a:pathLst>
                <a:path w="205" h="260">
                  <a:moveTo>
                    <a:pt x="0" y="57"/>
                  </a:moveTo>
                  <a:lnTo>
                    <a:pt x="9" y="122"/>
                  </a:lnTo>
                  <a:lnTo>
                    <a:pt x="25" y="153"/>
                  </a:lnTo>
                  <a:lnTo>
                    <a:pt x="50" y="153"/>
                  </a:lnTo>
                  <a:lnTo>
                    <a:pt x="33" y="169"/>
                  </a:lnTo>
                  <a:lnTo>
                    <a:pt x="41" y="202"/>
                  </a:lnTo>
                  <a:lnTo>
                    <a:pt x="75" y="259"/>
                  </a:lnTo>
                  <a:lnTo>
                    <a:pt x="106" y="144"/>
                  </a:lnTo>
                  <a:lnTo>
                    <a:pt x="115" y="128"/>
                  </a:lnTo>
                  <a:lnTo>
                    <a:pt x="121" y="153"/>
                  </a:lnTo>
                  <a:lnTo>
                    <a:pt x="139" y="169"/>
                  </a:lnTo>
                  <a:lnTo>
                    <a:pt x="121" y="202"/>
                  </a:lnTo>
                  <a:lnTo>
                    <a:pt x="146" y="209"/>
                  </a:lnTo>
                  <a:lnTo>
                    <a:pt x="180" y="186"/>
                  </a:lnTo>
                  <a:lnTo>
                    <a:pt x="155" y="162"/>
                  </a:lnTo>
                  <a:lnTo>
                    <a:pt x="130" y="112"/>
                  </a:lnTo>
                  <a:lnTo>
                    <a:pt x="106" y="97"/>
                  </a:lnTo>
                  <a:lnTo>
                    <a:pt x="98" y="57"/>
                  </a:lnTo>
                  <a:lnTo>
                    <a:pt x="130" y="81"/>
                  </a:lnTo>
                  <a:lnTo>
                    <a:pt x="162" y="97"/>
                  </a:lnTo>
                  <a:lnTo>
                    <a:pt x="187" y="72"/>
                  </a:lnTo>
                  <a:lnTo>
                    <a:pt x="204" y="40"/>
                  </a:lnTo>
                  <a:lnTo>
                    <a:pt x="204" y="23"/>
                  </a:lnTo>
                  <a:lnTo>
                    <a:pt x="155" y="0"/>
                  </a:lnTo>
                  <a:lnTo>
                    <a:pt x="130" y="23"/>
                  </a:lnTo>
                  <a:lnTo>
                    <a:pt x="115" y="0"/>
                  </a:lnTo>
                  <a:lnTo>
                    <a:pt x="90" y="15"/>
                  </a:lnTo>
                  <a:lnTo>
                    <a:pt x="90" y="40"/>
                  </a:lnTo>
                  <a:lnTo>
                    <a:pt x="65" y="32"/>
                  </a:lnTo>
                  <a:lnTo>
                    <a:pt x="58" y="57"/>
                  </a:lnTo>
                  <a:lnTo>
                    <a:pt x="33" y="48"/>
                  </a:lnTo>
                  <a:lnTo>
                    <a:pt x="0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7" name="Freeform 225"/>
            <p:cNvSpPr>
              <a:spLocks/>
            </p:cNvSpPr>
            <p:nvPr/>
          </p:nvSpPr>
          <p:spPr bwMode="auto">
            <a:xfrm>
              <a:off x="1576" y="1426"/>
              <a:ext cx="38" cy="3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0" y="40"/>
                </a:cxn>
                <a:cxn ang="0">
                  <a:pos x="40" y="16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0" y="23"/>
                </a:cxn>
              </a:cxnLst>
              <a:rect l="0" t="0" r="r" b="b"/>
              <a:pathLst>
                <a:path w="41" h="41">
                  <a:moveTo>
                    <a:pt x="0" y="23"/>
                  </a:moveTo>
                  <a:lnTo>
                    <a:pt x="40" y="40"/>
                  </a:lnTo>
                  <a:lnTo>
                    <a:pt x="40" y="16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8" name="Freeform 226"/>
            <p:cNvSpPr>
              <a:spLocks/>
            </p:cNvSpPr>
            <p:nvPr/>
          </p:nvSpPr>
          <p:spPr bwMode="auto">
            <a:xfrm>
              <a:off x="1583" y="1361"/>
              <a:ext cx="200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32" y="40"/>
                </a:cxn>
                <a:cxn ang="0">
                  <a:pos x="49" y="47"/>
                </a:cxn>
                <a:cxn ang="0">
                  <a:pos x="49" y="121"/>
                </a:cxn>
                <a:cxn ang="0">
                  <a:pos x="120" y="137"/>
                </a:cxn>
                <a:cxn ang="0">
                  <a:pos x="145" y="137"/>
                </a:cxn>
                <a:cxn ang="0">
                  <a:pos x="161" y="121"/>
                </a:cxn>
                <a:cxn ang="0">
                  <a:pos x="179" y="129"/>
                </a:cxn>
                <a:cxn ang="0">
                  <a:pos x="202" y="121"/>
                </a:cxn>
                <a:cxn ang="0">
                  <a:pos x="211" y="81"/>
                </a:cxn>
                <a:cxn ang="0">
                  <a:pos x="186" y="72"/>
                </a:cxn>
                <a:cxn ang="0">
                  <a:pos x="145" y="63"/>
                </a:cxn>
                <a:cxn ang="0">
                  <a:pos x="120" y="81"/>
                </a:cxn>
                <a:cxn ang="0">
                  <a:pos x="96" y="72"/>
                </a:cxn>
                <a:cxn ang="0">
                  <a:pos x="73" y="56"/>
                </a:cxn>
                <a:cxn ang="0">
                  <a:pos x="80" y="47"/>
                </a:cxn>
                <a:cxn ang="0">
                  <a:pos x="64" y="23"/>
                </a:cxn>
                <a:cxn ang="0">
                  <a:pos x="40" y="23"/>
                </a:cxn>
                <a:cxn ang="0">
                  <a:pos x="24" y="7"/>
                </a:cxn>
                <a:cxn ang="0">
                  <a:pos x="0" y="0"/>
                </a:cxn>
              </a:cxnLst>
              <a:rect l="0" t="0" r="r" b="b"/>
              <a:pathLst>
                <a:path w="212" h="138">
                  <a:moveTo>
                    <a:pt x="0" y="0"/>
                  </a:moveTo>
                  <a:lnTo>
                    <a:pt x="0" y="16"/>
                  </a:lnTo>
                  <a:lnTo>
                    <a:pt x="15" y="40"/>
                  </a:lnTo>
                  <a:lnTo>
                    <a:pt x="32" y="40"/>
                  </a:lnTo>
                  <a:lnTo>
                    <a:pt x="49" y="47"/>
                  </a:lnTo>
                  <a:lnTo>
                    <a:pt x="49" y="121"/>
                  </a:lnTo>
                  <a:lnTo>
                    <a:pt x="120" y="137"/>
                  </a:lnTo>
                  <a:lnTo>
                    <a:pt x="145" y="137"/>
                  </a:lnTo>
                  <a:lnTo>
                    <a:pt x="161" y="121"/>
                  </a:lnTo>
                  <a:lnTo>
                    <a:pt x="179" y="129"/>
                  </a:lnTo>
                  <a:lnTo>
                    <a:pt x="202" y="121"/>
                  </a:lnTo>
                  <a:lnTo>
                    <a:pt x="211" y="81"/>
                  </a:lnTo>
                  <a:lnTo>
                    <a:pt x="186" y="72"/>
                  </a:lnTo>
                  <a:lnTo>
                    <a:pt x="145" y="63"/>
                  </a:lnTo>
                  <a:lnTo>
                    <a:pt x="120" y="81"/>
                  </a:lnTo>
                  <a:lnTo>
                    <a:pt x="96" y="72"/>
                  </a:lnTo>
                  <a:lnTo>
                    <a:pt x="73" y="56"/>
                  </a:lnTo>
                  <a:lnTo>
                    <a:pt x="80" y="47"/>
                  </a:lnTo>
                  <a:lnTo>
                    <a:pt x="64" y="23"/>
                  </a:lnTo>
                  <a:lnTo>
                    <a:pt x="40" y="23"/>
                  </a:lnTo>
                  <a:lnTo>
                    <a:pt x="24" y="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9" name="Freeform 227"/>
            <p:cNvSpPr>
              <a:spLocks/>
            </p:cNvSpPr>
            <p:nvPr/>
          </p:nvSpPr>
          <p:spPr bwMode="auto">
            <a:xfrm>
              <a:off x="1597" y="1128"/>
              <a:ext cx="109" cy="182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5" y="146"/>
                </a:cxn>
                <a:cxn ang="0">
                  <a:pos x="17" y="169"/>
                </a:cxn>
                <a:cxn ang="0">
                  <a:pos x="17" y="202"/>
                </a:cxn>
                <a:cxn ang="0">
                  <a:pos x="34" y="227"/>
                </a:cxn>
                <a:cxn ang="0">
                  <a:pos x="74" y="227"/>
                </a:cxn>
                <a:cxn ang="0">
                  <a:pos x="99" y="169"/>
                </a:cxn>
                <a:cxn ang="0">
                  <a:pos x="114" y="153"/>
                </a:cxn>
                <a:cxn ang="0">
                  <a:pos x="114" y="128"/>
                </a:cxn>
                <a:cxn ang="0">
                  <a:pos x="90" y="122"/>
                </a:cxn>
                <a:cxn ang="0">
                  <a:pos x="99" y="88"/>
                </a:cxn>
                <a:cxn ang="0">
                  <a:pos x="90" y="65"/>
                </a:cxn>
                <a:cxn ang="0">
                  <a:pos x="58" y="65"/>
                </a:cxn>
                <a:cxn ang="0">
                  <a:pos x="40" y="40"/>
                </a:cxn>
                <a:cxn ang="0">
                  <a:pos x="34" y="0"/>
                </a:cxn>
                <a:cxn ang="0">
                  <a:pos x="17" y="0"/>
                </a:cxn>
                <a:cxn ang="0">
                  <a:pos x="17" y="40"/>
                </a:cxn>
                <a:cxn ang="0">
                  <a:pos x="0" y="65"/>
                </a:cxn>
                <a:cxn ang="0">
                  <a:pos x="0" y="97"/>
                </a:cxn>
              </a:cxnLst>
              <a:rect l="0" t="0" r="r" b="b"/>
              <a:pathLst>
                <a:path w="115" h="228">
                  <a:moveTo>
                    <a:pt x="0" y="97"/>
                  </a:moveTo>
                  <a:lnTo>
                    <a:pt x="25" y="146"/>
                  </a:lnTo>
                  <a:lnTo>
                    <a:pt x="17" y="169"/>
                  </a:lnTo>
                  <a:lnTo>
                    <a:pt x="17" y="202"/>
                  </a:lnTo>
                  <a:lnTo>
                    <a:pt x="34" y="227"/>
                  </a:lnTo>
                  <a:lnTo>
                    <a:pt x="74" y="227"/>
                  </a:lnTo>
                  <a:lnTo>
                    <a:pt x="99" y="169"/>
                  </a:lnTo>
                  <a:lnTo>
                    <a:pt x="114" y="153"/>
                  </a:lnTo>
                  <a:lnTo>
                    <a:pt x="114" y="128"/>
                  </a:lnTo>
                  <a:lnTo>
                    <a:pt x="90" y="122"/>
                  </a:lnTo>
                  <a:lnTo>
                    <a:pt x="99" y="88"/>
                  </a:lnTo>
                  <a:lnTo>
                    <a:pt x="90" y="65"/>
                  </a:lnTo>
                  <a:lnTo>
                    <a:pt x="58" y="65"/>
                  </a:lnTo>
                  <a:lnTo>
                    <a:pt x="40" y="4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40"/>
                  </a:lnTo>
                  <a:lnTo>
                    <a:pt x="0" y="65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0" name="Freeform 228"/>
            <p:cNvSpPr>
              <a:spLocks/>
            </p:cNvSpPr>
            <p:nvPr/>
          </p:nvSpPr>
          <p:spPr bwMode="auto">
            <a:xfrm>
              <a:off x="1652" y="992"/>
              <a:ext cx="353" cy="408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7" y="196"/>
                </a:cxn>
                <a:cxn ang="0">
                  <a:pos x="23" y="219"/>
                </a:cxn>
                <a:cxn ang="0">
                  <a:pos x="66" y="219"/>
                </a:cxn>
                <a:cxn ang="0">
                  <a:pos x="88" y="211"/>
                </a:cxn>
                <a:cxn ang="0">
                  <a:pos x="162" y="203"/>
                </a:cxn>
                <a:cxn ang="0">
                  <a:pos x="138" y="219"/>
                </a:cxn>
                <a:cxn ang="0">
                  <a:pos x="97" y="236"/>
                </a:cxn>
                <a:cxn ang="0">
                  <a:pos x="88" y="251"/>
                </a:cxn>
                <a:cxn ang="0">
                  <a:pos x="56" y="236"/>
                </a:cxn>
                <a:cxn ang="0">
                  <a:pos x="47" y="276"/>
                </a:cxn>
                <a:cxn ang="0">
                  <a:pos x="66" y="293"/>
                </a:cxn>
                <a:cxn ang="0">
                  <a:pos x="72" y="348"/>
                </a:cxn>
                <a:cxn ang="0">
                  <a:pos x="56" y="358"/>
                </a:cxn>
                <a:cxn ang="0">
                  <a:pos x="32" y="398"/>
                </a:cxn>
                <a:cxn ang="0">
                  <a:pos x="66" y="405"/>
                </a:cxn>
                <a:cxn ang="0">
                  <a:pos x="32" y="413"/>
                </a:cxn>
                <a:cxn ang="0">
                  <a:pos x="32" y="438"/>
                </a:cxn>
                <a:cxn ang="0">
                  <a:pos x="41" y="445"/>
                </a:cxn>
                <a:cxn ang="0">
                  <a:pos x="7" y="470"/>
                </a:cxn>
                <a:cxn ang="0">
                  <a:pos x="7" y="495"/>
                </a:cxn>
                <a:cxn ang="0">
                  <a:pos x="66" y="503"/>
                </a:cxn>
                <a:cxn ang="0">
                  <a:pos x="81" y="495"/>
                </a:cxn>
                <a:cxn ang="0">
                  <a:pos x="97" y="503"/>
                </a:cxn>
                <a:cxn ang="0">
                  <a:pos x="113" y="495"/>
                </a:cxn>
                <a:cxn ang="0">
                  <a:pos x="121" y="510"/>
                </a:cxn>
                <a:cxn ang="0">
                  <a:pos x="146" y="495"/>
                </a:cxn>
                <a:cxn ang="0">
                  <a:pos x="162" y="470"/>
                </a:cxn>
                <a:cxn ang="0">
                  <a:pos x="146" y="445"/>
                </a:cxn>
                <a:cxn ang="0">
                  <a:pos x="162" y="430"/>
                </a:cxn>
                <a:cxn ang="0">
                  <a:pos x="162" y="405"/>
                </a:cxn>
                <a:cxn ang="0">
                  <a:pos x="186" y="405"/>
                </a:cxn>
                <a:cxn ang="0">
                  <a:pos x="209" y="308"/>
                </a:cxn>
                <a:cxn ang="0">
                  <a:pos x="243" y="293"/>
                </a:cxn>
                <a:cxn ang="0">
                  <a:pos x="275" y="227"/>
                </a:cxn>
                <a:cxn ang="0">
                  <a:pos x="333" y="156"/>
                </a:cxn>
                <a:cxn ang="0">
                  <a:pos x="333" y="137"/>
                </a:cxn>
                <a:cxn ang="0">
                  <a:pos x="373" y="90"/>
                </a:cxn>
                <a:cxn ang="0">
                  <a:pos x="373" y="65"/>
                </a:cxn>
                <a:cxn ang="0">
                  <a:pos x="349" y="57"/>
                </a:cxn>
                <a:cxn ang="0">
                  <a:pos x="333" y="25"/>
                </a:cxn>
                <a:cxn ang="0">
                  <a:pos x="268" y="0"/>
                </a:cxn>
                <a:cxn ang="0">
                  <a:pos x="227" y="0"/>
                </a:cxn>
                <a:cxn ang="0">
                  <a:pos x="203" y="9"/>
                </a:cxn>
                <a:cxn ang="0">
                  <a:pos x="169" y="0"/>
                </a:cxn>
                <a:cxn ang="0">
                  <a:pos x="121" y="17"/>
                </a:cxn>
                <a:cxn ang="0">
                  <a:pos x="97" y="49"/>
                </a:cxn>
                <a:cxn ang="0">
                  <a:pos x="47" y="90"/>
                </a:cxn>
                <a:cxn ang="0">
                  <a:pos x="47" y="113"/>
                </a:cxn>
                <a:cxn ang="0">
                  <a:pos x="16" y="113"/>
                </a:cxn>
                <a:cxn ang="0">
                  <a:pos x="0" y="156"/>
                </a:cxn>
              </a:cxnLst>
              <a:rect l="0" t="0" r="r" b="b"/>
              <a:pathLst>
                <a:path w="374" h="511">
                  <a:moveTo>
                    <a:pt x="0" y="156"/>
                  </a:moveTo>
                  <a:lnTo>
                    <a:pt x="7" y="196"/>
                  </a:lnTo>
                  <a:lnTo>
                    <a:pt x="23" y="219"/>
                  </a:lnTo>
                  <a:lnTo>
                    <a:pt x="66" y="219"/>
                  </a:lnTo>
                  <a:lnTo>
                    <a:pt x="88" y="211"/>
                  </a:lnTo>
                  <a:lnTo>
                    <a:pt x="162" y="203"/>
                  </a:lnTo>
                  <a:lnTo>
                    <a:pt x="138" y="219"/>
                  </a:lnTo>
                  <a:lnTo>
                    <a:pt x="97" y="236"/>
                  </a:lnTo>
                  <a:lnTo>
                    <a:pt x="88" y="251"/>
                  </a:lnTo>
                  <a:lnTo>
                    <a:pt x="56" y="236"/>
                  </a:lnTo>
                  <a:lnTo>
                    <a:pt x="47" y="276"/>
                  </a:lnTo>
                  <a:lnTo>
                    <a:pt x="66" y="293"/>
                  </a:lnTo>
                  <a:lnTo>
                    <a:pt x="72" y="348"/>
                  </a:lnTo>
                  <a:lnTo>
                    <a:pt x="56" y="358"/>
                  </a:lnTo>
                  <a:lnTo>
                    <a:pt x="32" y="398"/>
                  </a:lnTo>
                  <a:lnTo>
                    <a:pt x="66" y="405"/>
                  </a:lnTo>
                  <a:lnTo>
                    <a:pt x="32" y="413"/>
                  </a:lnTo>
                  <a:lnTo>
                    <a:pt x="32" y="438"/>
                  </a:lnTo>
                  <a:lnTo>
                    <a:pt x="41" y="445"/>
                  </a:lnTo>
                  <a:lnTo>
                    <a:pt x="7" y="470"/>
                  </a:lnTo>
                  <a:lnTo>
                    <a:pt x="7" y="495"/>
                  </a:lnTo>
                  <a:lnTo>
                    <a:pt x="66" y="503"/>
                  </a:lnTo>
                  <a:lnTo>
                    <a:pt x="81" y="495"/>
                  </a:lnTo>
                  <a:lnTo>
                    <a:pt x="97" y="503"/>
                  </a:lnTo>
                  <a:lnTo>
                    <a:pt x="113" y="495"/>
                  </a:lnTo>
                  <a:lnTo>
                    <a:pt x="121" y="510"/>
                  </a:lnTo>
                  <a:lnTo>
                    <a:pt x="146" y="495"/>
                  </a:lnTo>
                  <a:lnTo>
                    <a:pt x="162" y="470"/>
                  </a:lnTo>
                  <a:lnTo>
                    <a:pt x="146" y="445"/>
                  </a:lnTo>
                  <a:lnTo>
                    <a:pt x="162" y="430"/>
                  </a:lnTo>
                  <a:lnTo>
                    <a:pt x="162" y="405"/>
                  </a:lnTo>
                  <a:lnTo>
                    <a:pt x="186" y="405"/>
                  </a:lnTo>
                  <a:lnTo>
                    <a:pt x="209" y="308"/>
                  </a:lnTo>
                  <a:lnTo>
                    <a:pt x="243" y="293"/>
                  </a:lnTo>
                  <a:lnTo>
                    <a:pt x="275" y="227"/>
                  </a:lnTo>
                  <a:lnTo>
                    <a:pt x="333" y="156"/>
                  </a:lnTo>
                  <a:lnTo>
                    <a:pt x="333" y="137"/>
                  </a:lnTo>
                  <a:lnTo>
                    <a:pt x="373" y="90"/>
                  </a:lnTo>
                  <a:lnTo>
                    <a:pt x="373" y="65"/>
                  </a:lnTo>
                  <a:lnTo>
                    <a:pt x="349" y="57"/>
                  </a:lnTo>
                  <a:lnTo>
                    <a:pt x="333" y="25"/>
                  </a:lnTo>
                  <a:lnTo>
                    <a:pt x="268" y="0"/>
                  </a:lnTo>
                  <a:lnTo>
                    <a:pt x="227" y="0"/>
                  </a:lnTo>
                  <a:lnTo>
                    <a:pt x="203" y="9"/>
                  </a:lnTo>
                  <a:lnTo>
                    <a:pt x="169" y="0"/>
                  </a:lnTo>
                  <a:lnTo>
                    <a:pt x="121" y="17"/>
                  </a:lnTo>
                  <a:lnTo>
                    <a:pt x="97" y="49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16" y="113"/>
                  </a:lnTo>
                  <a:lnTo>
                    <a:pt x="0" y="1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1" name="Freeform 229"/>
            <p:cNvSpPr>
              <a:spLocks/>
            </p:cNvSpPr>
            <p:nvPr/>
          </p:nvSpPr>
          <p:spPr bwMode="auto">
            <a:xfrm>
              <a:off x="1460" y="1245"/>
              <a:ext cx="131" cy="8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3"/>
                </a:cxn>
                <a:cxn ang="0">
                  <a:pos x="24" y="31"/>
                </a:cxn>
                <a:cxn ang="0">
                  <a:pos x="18" y="56"/>
                </a:cxn>
                <a:cxn ang="0">
                  <a:pos x="24" y="72"/>
                </a:cxn>
                <a:cxn ang="0">
                  <a:pos x="65" y="81"/>
                </a:cxn>
                <a:cxn ang="0">
                  <a:pos x="83" y="105"/>
                </a:cxn>
                <a:cxn ang="0">
                  <a:pos x="98" y="88"/>
                </a:cxn>
                <a:cxn ang="0">
                  <a:pos x="131" y="88"/>
                </a:cxn>
                <a:cxn ang="0">
                  <a:pos x="139" y="72"/>
                </a:cxn>
                <a:cxn ang="0">
                  <a:pos x="131" y="56"/>
                </a:cxn>
                <a:cxn ang="0">
                  <a:pos x="106" y="31"/>
                </a:cxn>
                <a:cxn ang="0">
                  <a:pos x="98" y="81"/>
                </a:cxn>
                <a:cxn ang="0">
                  <a:pos x="83" y="81"/>
                </a:cxn>
                <a:cxn ang="0">
                  <a:pos x="83" y="31"/>
                </a:cxn>
                <a:cxn ang="0">
                  <a:pos x="65" y="7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140" h="106">
                  <a:moveTo>
                    <a:pt x="0" y="7"/>
                  </a:moveTo>
                  <a:lnTo>
                    <a:pt x="0" y="23"/>
                  </a:lnTo>
                  <a:lnTo>
                    <a:pt x="24" y="31"/>
                  </a:lnTo>
                  <a:lnTo>
                    <a:pt x="18" y="56"/>
                  </a:lnTo>
                  <a:lnTo>
                    <a:pt x="24" y="72"/>
                  </a:lnTo>
                  <a:lnTo>
                    <a:pt x="65" y="81"/>
                  </a:lnTo>
                  <a:lnTo>
                    <a:pt x="83" y="105"/>
                  </a:lnTo>
                  <a:lnTo>
                    <a:pt x="98" y="88"/>
                  </a:lnTo>
                  <a:lnTo>
                    <a:pt x="131" y="88"/>
                  </a:lnTo>
                  <a:lnTo>
                    <a:pt x="139" y="72"/>
                  </a:lnTo>
                  <a:lnTo>
                    <a:pt x="131" y="56"/>
                  </a:lnTo>
                  <a:lnTo>
                    <a:pt x="106" y="31"/>
                  </a:lnTo>
                  <a:lnTo>
                    <a:pt x="98" y="81"/>
                  </a:lnTo>
                  <a:lnTo>
                    <a:pt x="83" y="81"/>
                  </a:lnTo>
                  <a:lnTo>
                    <a:pt x="83" y="31"/>
                  </a:lnTo>
                  <a:lnTo>
                    <a:pt x="65" y="7"/>
                  </a:lnTo>
                  <a:lnTo>
                    <a:pt x="9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2" name="Freeform 230"/>
            <p:cNvSpPr>
              <a:spLocks/>
            </p:cNvSpPr>
            <p:nvPr/>
          </p:nvSpPr>
          <p:spPr bwMode="auto">
            <a:xfrm>
              <a:off x="1576" y="1321"/>
              <a:ext cx="54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8" y="32"/>
                </a:cxn>
                <a:cxn ang="0">
                  <a:pos x="57" y="17"/>
                </a:cxn>
                <a:cxn ang="0">
                  <a:pos x="57" y="0"/>
                </a:cxn>
                <a:cxn ang="0">
                  <a:pos x="23" y="0"/>
                </a:cxn>
                <a:cxn ang="0">
                  <a:pos x="0" y="9"/>
                </a:cxn>
              </a:cxnLst>
              <a:rect l="0" t="0" r="r" b="b"/>
              <a:pathLst>
                <a:path w="58" h="33">
                  <a:moveTo>
                    <a:pt x="0" y="9"/>
                  </a:moveTo>
                  <a:lnTo>
                    <a:pt x="48" y="32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23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3" name="Freeform 231"/>
            <p:cNvSpPr>
              <a:spLocks/>
            </p:cNvSpPr>
            <p:nvPr/>
          </p:nvSpPr>
          <p:spPr bwMode="auto">
            <a:xfrm>
              <a:off x="1468" y="1328"/>
              <a:ext cx="25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25" y="41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33"/>
                  </a:lnTo>
                  <a:lnTo>
                    <a:pt x="25" y="4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4" name="Freeform 232"/>
            <p:cNvSpPr>
              <a:spLocks/>
            </p:cNvSpPr>
            <p:nvPr/>
          </p:nvSpPr>
          <p:spPr bwMode="auto">
            <a:xfrm>
              <a:off x="1476" y="1374"/>
              <a:ext cx="85" cy="7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4" y="71"/>
                </a:cxn>
                <a:cxn ang="0">
                  <a:pos x="40" y="56"/>
                </a:cxn>
                <a:cxn ang="0">
                  <a:pos x="56" y="88"/>
                </a:cxn>
                <a:cxn ang="0">
                  <a:pos x="80" y="88"/>
                </a:cxn>
                <a:cxn ang="0">
                  <a:pos x="88" y="65"/>
                </a:cxn>
                <a:cxn ang="0">
                  <a:pos x="88" y="16"/>
                </a:cxn>
                <a:cxn ang="0">
                  <a:pos x="71" y="0"/>
                </a:cxn>
                <a:cxn ang="0">
                  <a:pos x="47" y="0"/>
                </a:cxn>
                <a:cxn ang="0">
                  <a:pos x="40" y="40"/>
                </a:cxn>
                <a:cxn ang="0">
                  <a:pos x="16" y="7"/>
                </a:cxn>
                <a:cxn ang="0">
                  <a:pos x="0" y="7"/>
                </a:cxn>
              </a:cxnLst>
              <a:rect l="0" t="0" r="r" b="b"/>
              <a:pathLst>
                <a:path w="89" h="89">
                  <a:moveTo>
                    <a:pt x="0" y="7"/>
                  </a:moveTo>
                  <a:lnTo>
                    <a:pt x="24" y="71"/>
                  </a:lnTo>
                  <a:lnTo>
                    <a:pt x="40" y="56"/>
                  </a:lnTo>
                  <a:lnTo>
                    <a:pt x="56" y="88"/>
                  </a:lnTo>
                  <a:lnTo>
                    <a:pt x="80" y="88"/>
                  </a:lnTo>
                  <a:lnTo>
                    <a:pt x="88" y="65"/>
                  </a:lnTo>
                  <a:lnTo>
                    <a:pt x="88" y="16"/>
                  </a:lnTo>
                  <a:lnTo>
                    <a:pt x="71" y="0"/>
                  </a:lnTo>
                  <a:lnTo>
                    <a:pt x="47" y="0"/>
                  </a:lnTo>
                  <a:lnTo>
                    <a:pt x="40" y="40"/>
                  </a:lnTo>
                  <a:lnTo>
                    <a:pt x="16" y="7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5" name="Freeform 233"/>
            <p:cNvSpPr>
              <a:spLocks/>
            </p:cNvSpPr>
            <p:nvPr/>
          </p:nvSpPr>
          <p:spPr bwMode="auto">
            <a:xfrm>
              <a:off x="1368" y="1282"/>
              <a:ext cx="63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6" y="25"/>
                </a:cxn>
                <a:cxn ang="0">
                  <a:pos x="66" y="16"/>
                </a:cxn>
                <a:cxn ang="0">
                  <a:pos x="41" y="0"/>
                </a:cxn>
                <a:cxn ang="0">
                  <a:pos x="9" y="9"/>
                </a:cxn>
                <a:cxn ang="0">
                  <a:pos x="0" y="25"/>
                </a:cxn>
              </a:cxnLst>
              <a:rect l="0" t="0" r="r" b="b"/>
              <a:pathLst>
                <a:path w="67" h="26">
                  <a:moveTo>
                    <a:pt x="0" y="25"/>
                  </a:moveTo>
                  <a:lnTo>
                    <a:pt x="56" y="25"/>
                  </a:lnTo>
                  <a:lnTo>
                    <a:pt x="66" y="16"/>
                  </a:lnTo>
                  <a:lnTo>
                    <a:pt x="41" y="0"/>
                  </a:lnTo>
                  <a:lnTo>
                    <a:pt x="9" y="9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6" name="Freeform 234"/>
            <p:cNvSpPr>
              <a:spLocks/>
            </p:cNvSpPr>
            <p:nvPr/>
          </p:nvSpPr>
          <p:spPr bwMode="auto">
            <a:xfrm>
              <a:off x="1345" y="1309"/>
              <a:ext cx="24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16" y="0"/>
                </a:cxn>
                <a:cxn ang="0">
                  <a:pos x="0" y="7"/>
                </a:cxn>
              </a:cxnLst>
              <a:rect l="0" t="0" r="r" b="b"/>
              <a:pathLst>
                <a:path w="25" h="25">
                  <a:moveTo>
                    <a:pt x="0" y="7"/>
                  </a:moveTo>
                  <a:lnTo>
                    <a:pt x="8" y="24"/>
                  </a:lnTo>
                  <a:lnTo>
                    <a:pt x="24" y="24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7" name="Freeform 235"/>
            <p:cNvSpPr>
              <a:spLocks/>
            </p:cNvSpPr>
            <p:nvPr/>
          </p:nvSpPr>
          <p:spPr bwMode="auto">
            <a:xfrm>
              <a:off x="1368" y="1315"/>
              <a:ext cx="47" cy="3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33"/>
                </a:cxn>
                <a:cxn ang="0">
                  <a:pos x="24" y="40"/>
                </a:cxn>
                <a:cxn ang="0">
                  <a:pos x="49" y="25"/>
                </a:cxn>
                <a:cxn ang="0">
                  <a:pos x="49" y="0"/>
                </a:cxn>
                <a:cxn ang="0">
                  <a:pos x="0" y="17"/>
                </a:cxn>
              </a:cxnLst>
              <a:rect l="0" t="0" r="r" b="b"/>
              <a:pathLst>
                <a:path w="50" h="41">
                  <a:moveTo>
                    <a:pt x="0" y="17"/>
                  </a:moveTo>
                  <a:lnTo>
                    <a:pt x="9" y="33"/>
                  </a:lnTo>
                  <a:lnTo>
                    <a:pt x="24" y="40"/>
                  </a:lnTo>
                  <a:lnTo>
                    <a:pt x="49" y="25"/>
                  </a:lnTo>
                  <a:lnTo>
                    <a:pt x="49" y="0"/>
                  </a:lnTo>
                  <a:lnTo>
                    <a:pt x="0" y="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8" name="Freeform 236"/>
            <p:cNvSpPr>
              <a:spLocks/>
            </p:cNvSpPr>
            <p:nvPr/>
          </p:nvSpPr>
          <p:spPr bwMode="auto">
            <a:xfrm>
              <a:off x="1245" y="1335"/>
              <a:ext cx="101" cy="7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9" y="96"/>
                </a:cxn>
                <a:cxn ang="0">
                  <a:pos x="40" y="96"/>
                </a:cxn>
                <a:cxn ang="0">
                  <a:pos x="65" y="65"/>
                </a:cxn>
                <a:cxn ang="0">
                  <a:pos x="81" y="73"/>
                </a:cxn>
                <a:cxn ang="0">
                  <a:pos x="99" y="49"/>
                </a:cxn>
                <a:cxn ang="0">
                  <a:pos x="99" y="33"/>
                </a:cxn>
                <a:cxn ang="0">
                  <a:pos x="106" y="15"/>
                </a:cxn>
                <a:cxn ang="0">
                  <a:pos x="90" y="0"/>
                </a:cxn>
                <a:cxn ang="0">
                  <a:pos x="81" y="15"/>
                </a:cxn>
                <a:cxn ang="0">
                  <a:pos x="58" y="15"/>
                </a:cxn>
                <a:cxn ang="0">
                  <a:pos x="0" y="73"/>
                </a:cxn>
              </a:cxnLst>
              <a:rect l="0" t="0" r="r" b="b"/>
              <a:pathLst>
                <a:path w="107" h="97">
                  <a:moveTo>
                    <a:pt x="0" y="73"/>
                  </a:moveTo>
                  <a:lnTo>
                    <a:pt x="9" y="96"/>
                  </a:lnTo>
                  <a:lnTo>
                    <a:pt x="40" y="96"/>
                  </a:lnTo>
                  <a:lnTo>
                    <a:pt x="65" y="65"/>
                  </a:lnTo>
                  <a:lnTo>
                    <a:pt x="81" y="73"/>
                  </a:lnTo>
                  <a:lnTo>
                    <a:pt x="99" y="49"/>
                  </a:lnTo>
                  <a:lnTo>
                    <a:pt x="99" y="33"/>
                  </a:lnTo>
                  <a:lnTo>
                    <a:pt x="106" y="15"/>
                  </a:lnTo>
                  <a:lnTo>
                    <a:pt x="90" y="0"/>
                  </a:lnTo>
                  <a:lnTo>
                    <a:pt x="81" y="15"/>
                  </a:lnTo>
                  <a:lnTo>
                    <a:pt x="58" y="15"/>
                  </a:lnTo>
                  <a:lnTo>
                    <a:pt x="0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9" name="Freeform 237"/>
            <p:cNvSpPr>
              <a:spLocks/>
            </p:cNvSpPr>
            <p:nvPr/>
          </p:nvSpPr>
          <p:spPr bwMode="auto">
            <a:xfrm>
              <a:off x="1321" y="1374"/>
              <a:ext cx="148" cy="9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3" y="88"/>
                </a:cxn>
                <a:cxn ang="0">
                  <a:pos x="41" y="81"/>
                </a:cxn>
                <a:cxn ang="0">
                  <a:pos x="58" y="96"/>
                </a:cxn>
                <a:cxn ang="0">
                  <a:pos x="41" y="105"/>
                </a:cxn>
                <a:cxn ang="0">
                  <a:pos x="49" y="113"/>
                </a:cxn>
                <a:cxn ang="0">
                  <a:pos x="65" y="121"/>
                </a:cxn>
                <a:cxn ang="0">
                  <a:pos x="105" y="88"/>
                </a:cxn>
                <a:cxn ang="0">
                  <a:pos x="146" y="88"/>
                </a:cxn>
                <a:cxn ang="0">
                  <a:pos x="155" y="47"/>
                </a:cxn>
                <a:cxn ang="0">
                  <a:pos x="115" y="24"/>
                </a:cxn>
                <a:cxn ang="0">
                  <a:pos x="105" y="0"/>
                </a:cxn>
                <a:cxn ang="0">
                  <a:pos x="90" y="24"/>
                </a:cxn>
                <a:cxn ang="0">
                  <a:pos x="98" y="31"/>
                </a:cxn>
                <a:cxn ang="0">
                  <a:pos x="98" y="47"/>
                </a:cxn>
                <a:cxn ang="0">
                  <a:pos x="105" y="65"/>
                </a:cxn>
                <a:cxn ang="0">
                  <a:pos x="81" y="65"/>
                </a:cxn>
                <a:cxn ang="0">
                  <a:pos x="65" y="31"/>
                </a:cxn>
                <a:cxn ang="0">
                  <a:pos x="25" y="16"/>
                </a:cxn>
                <a:cxn ang="0">
                  <a:pos x="0" y="81"/>
                </a:cxn>
              </a:cxnLst>
              <a:rect l="0" t="0" r="r" b="b"/>
              <a:pathLst>
                <a:path w="156" h="122">
                  <a:moveTo>
                    <a:pt x="0" y="81"/>
                  </a:moveTo>
                  <a:lnTo>
                    <a:pt x="33" y="88"/>
                  </a:lnTo>
                  <a:lnTo>
                    <a:pt x="41" y="81"/>
                  </a:lnTo>
                  <a:lnTo>
                    <a:pt x="58" y="96"/>
                  </a:lnTo>
                  <a:lnTo>
                    <a:pt x="41" y="105"/>
                  </a:lnTo>
                  <a:lnTo>
                    <a:pt x="49" y="113"/>
                  </a:lnTo>
                  <a:lnTo>
                    <a:pt x="65" y="121"/>
                  </a:lnTo>
                  <a:lnTo>
                    <a:pt x="105" y="88"/>
                  </a:lnTo>
                  <a:lnTo>
                    <a:pt x="146" y="88"/>
                  </a:lnTo>
                  <a:lnTo>
                    <a:pt x="155" y="47"/>
                  </a:lnTo>
                  <a:lnTo>
                    <a:pt x="115" y="24"/>
                  </a:lnTo>
                  <a:lnTo>
                    <a:pt x="105" y="0"/>
                  </a:lnTo>
                  <a:lnTo>
                    <a:pt x="90" y="24"/>
                  </a:lnTo>
                  <a:lnTo>
                    <a:pt x="98" y="31"/>
                  </a:lnTo>
                  <a:lnTo>
                    <a:pt x="98" y="47"/>
                  </a:lnTo>
                  <a:lnTo>
                    <a:pt x="105" y="65"/>
                  </a:lnTo>
                  <a:lnTo>
                    <a:pt x="81" y="65"/>
                  </a:lnTo>
                  <a:lnTo>
                    <a:pt x="65" y="31"/>
                  </a:lnTo>
                  <a:lnTo>
                    <a:pt x="25" y="16"/>
                  </a:lnTo>
                  <a:lnTo>
                    <a:pt x="0" y="8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0" name="Freeform 238"/>
            <p:cNvSpPr>
              <a:spLocks/>
            </p:cNvSpPr>
            <p:nvPr/>
          </p:nvSpPr>
          <p:spPr bwMode="auto">
            <a:xfrm>
              <a:off x="1499" y="1476"/>
              <a:ext cx="85" cy="9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6" y="90"/>
                </a:cxn>
                <a:cxn ang="0">
                  <a:pos x="23" y="90"/>
                </a:cxn>
                <a:cxn ang="0">
                  <a:pos x="47" y="122"/>
                </a:cxn>
                <a:cxn ang="0">
                  <a:pos x="64" y="114"/>
                </a:cxn>
                <a:cxn ang="0">
                  <a:pos x="81" y="105"/>
                </a:cxn>
                <a:cxn ang="0">
                  <a:pos x="89" y="81"/>
                </a:cxn>
                <a:cxn ang="0">
                  <a:pos x="81" y="58"/>
                </a:cxn>
                <a:cxn ang="0">
                  <a:pos x="64" y="50"/>
                </a:cxn>
                <a:cxn ang="0">
                  <a:pos x="72" y="25"/>
                </a:cxn>
                <a:cxn ang="0">
                  <a:pos x="64" y="0"/>
                </a:cxn>
                <a:cxn ang="0">
                  <a:pos x="56" y="16"/>
                </a:cxn>
                <a:cxn ang="0">
                  <a:pos x="32" y="9"/>
                </a:cxn>
                <a:cxn ang="0">
                  <a:pos x="23" y="16"/>
                </a:cxn>
                <a:cxn ang="0">
                  <a:pos x="16" y="33"/>
                </a:cxn>
                <a:cxn ang="0">
                  <a:pos x="32" y="50"/>
                </a:cxn>
                <a:cxn ang="0">
                  <a:pos x="16" y="50"/>
                </a:cxn>
                <a:cxn ang="0">
                  <a:pos x="0" y="58"/>
                </a:cxn>
              </a:cxnLst>
              <a:rect l="0" t="0" r="r" b="b"/>
              <a:pathLst>
                <a:path w="90" h="123">
                  <a:moveTo>
                    <a:pt x="0" y="58"/>
                  </a:moveTo>
                  <a:lnTo>
                    <a:pt x="16" y="90"/>
                  </a:lnTo>
                  <a:lnTo>
                    <a:pt x="23" y="90"/>
                  </a:lnTo>
                  <a:lnTo>
                    <a:pt x="47" y="122"/>
                  </a:lnTo>
                  <a:lnTo>
                    <a:pt x="64" y="114"/>
                  </a:lnTo>
                  <a:lnTo>
                    <a:pt x="81" y="105"/>
                  </a:lnTo>
                  <a:lnTo>
                    <a:pt x="89" y="81"/>
                  </a:lnTo>
                  <a:lnTo>
                    <a:pt x="81" y="58"/>
                  </a:lnTo>
                  <a:lnTo>
                    <a:pt x="64" y="50"/>
                  </a:lnTo>
                  <a:lnTo>
                    <a:pt x="72" y="25"/>
                  </a:lnTo>
                  <a:lnTo>
                    <a:pt x="64" y="0"/>
                  </a:lnTo>
                  <a:lnTo>
                    <a:pt x="56" y="16"/>
                  </a:lnTo>
                  <a:lnTo>
                    <a:pt x="32" y="9"/>
                  </a:lnTo>
                  <a:lnTo>
                    <a:pt x="23" y="16"/>
                  </a:lnTo>
                  <a:lnTo>
                    <a:pt x="16" y="33"/>
                  </a:lnTo>
                  <a:lnTo>
                    <a:pt x="32" y="50"/>
                  </a:lnTo>
                  <a:lnTo>
                    <a:pt x="16" y="50"/>
                  </a:lnTo>
                  <a:lnTo>
                    <a:pt x="0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1" name="Freeform 239"/>
            <p:cNvSpPr>
              <a:spLocks/>
            </p:cNvSpPr>
            <p:nvPr/>
          </p:nvSpPr>
          <p:spPr bwMode="auto">
            <a:xfrm>
              <a:off x="1230" y="1464"/>
              <a:ext cx="124" cy="11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129"/>
                </a:cxn>
                <a:cxn ang="0">
                  <a:pos x="25" y="145"/>
                </a:cxn>
                <a:cxn ang="0">
                  <a:pos x="56" y="137"/>
                </a:cxn>
                <a:cxn ang="0">
                  <a:pos x="74" y="114"/>
                </a:cxn>
                <a:cxn ang="0">
                  <a:pos x="74" y="89"/>
                </a:cxn>
                <a:cxn ang="0">
                  <a:pos x="130" y="48"/>
                </a:cxn>
                <a:cxn ang="0">
                  <a:pos x="115" y="31"/>
                </a:cxn>
                <a:cxn ang="0">
                  <a:pos x="97" y="15"/>
                </a:cxn>
                <a:cxn ang="0">
                  <a:pos x="74" y="15"/>
                </a:cxn>
                <a:cxn ang="0">
                  <a:pos x="50" y="0"/>
                </a:cxn>
                <a:cxn ang="0">
                  <a:pos x="9" y="24"/>
                </a:cxn>
                <a:cxn ang="0">
                  <a:pos x="16" y="48"/>
                </a:cxn>
                <a:cxn ang="0">
                  <a:pos x="16" y="73"/>
                </a:cxn>
                <a:cxn ang="0">
                  <a:pos x="0" y="105"/>
                </a:cxn>
              </a:cxnLst>
              <a:rect l="0" t="0" r="r" b="b"/>
              <a:pathLst>
                <a:path w="131" h="146">
                  <a:moveTo>
                    <a:pt x="0" y="105"/>
                  </a:moveTo>
                  <a:lnTo>
                    <a:pt x="16" y="129"/>
                  </a:lnTo>
                  <a:lnTo>
                    <a:pt x="25" y="145"/>
                  </a:lnTo>
                  <a:lnTo>
                    <a:pt x="56" y="137"/>
                  </a:lnTo>
                  <a:lnTo>
                    <a:pt x="74" y="114"/>
                  </a:lnTo>
                  <a:lnTo>
                    <a:pt x="74" y="89"/>
                  </a:lnTo>
                  <a:lnTo>
                    <a:pt x="130" y="48"/>
                  </a:lnTo>
                  <a:lnTo>
                    <a:pt x="115" y="31"/>
                  </a:lnTo>
                  <a:lnTo>
                    <a:pt x="97" y="15"/>
                  </a:lnTo>
                  <a:lnTo>
                    <a:pt x="74" y="15"/>
                  </a:lnTo>
                  <a:lnTo>
                    <a:pt x="50" y="0"/>
                  </a:lnTo>
                  <a:lnTo>
                    <a:pt x="9" y="24"/>
                  </a:lnTo>
                  <a:lnTo>
                    <a:pt x="16" y="48"/>
                  </a:lnTo>
                  <a:lnTo>
                    <a:pt x="16" y="73"/>
                  </a:lnTo>
                  <a:lnTo>
                    <a:pt x="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2" name="Freeform 240"/>
            <p:cNvSpPr>
              <a:spLocks/>
            </p:cNvSpPr>
            <p:nvPr/>
          </p:nvSpPr>
          <p:spPr bwMode="auto">
            <a:xfrm>
              <a:off x="5019" y="1780"/>
              <a:ext cx="2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25" y="8"/>
                </a:cxn>
                <a:cxn ang="0">
                  <a:pos x="25" y="17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lnTo>
                    <a:pt x="9" y="0"/>
                  </a:lnTo>
                  <a:lnTo>
                    <a:pt x="25" y="8"/>
                  </a:lnTo>
                  <a:lnTo>
                    <a:pt x="25" y="17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3" name="Freeform 241"/>
            <p:cNvSpPr>
              <a:spLocks/>
            </p:cNvSpPr>
            <p:nvPr/>
          </p:nvSpPr>
          <p:spPr bwMode="auto">
            <a:xfrm>
              <a:off x="717" y="1851"/>
              <a:ext cx="24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18" y="0"/>
                </a:cxn>
                <a:cxn ang="0">
                  <a:pos x="0" y="8"/>
                </a:cxn>
              </a:cxnLst>
              <a:rect l="0" t="0" r="r" b="b"/>
              <a:pathLst>
                <a:path w="26" h="18">
                  <a:moveTo>
                    <a:pt x="0" y="8"/>
                  </a:moveTo>
                  <a:lnTo>
                    <a:pt x="18" y="17"/>
                  </a:lnTo>
                  <a:lnTo>
                    <a:pt x="25" y="8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4" name="Freeform 242"/>
            <p:cNvSpPr>
              <a:spLocks/>
            </p:cNvSpPr>
            <p:nvPr/>
          </p:nvSpPr>
          <p:spPr bwMode="auto">
            <a:xfrm>
              <a:off x="717" y="1851"/>
              <a:ext cx="24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18" y="0"/>
                </a:cxn>
                <a:cxn ang="0">
                  <a:pos x="0" y="8"/>
                </a:cxn>
              </a:cxnLst>
              <a:rect l="0" t="0" r="r" b="b"/>
              <a:pathLst>
                <a:path w="26" h="18">
                  <a:moveTo>
                    <a:pt x="0" y="8"/>
                  </a:moveTo>
                  <a:lnTo>
                    <a:pt x="18" y="17"/>
                  </a:lnTo>
                  <a:lnTo>
                    <a:pt x="25" y="8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5" name="Freeform 243"/>
            <p:cNvSpPr>
              <a:spLocks/>
            </p:cNvSpPr>
            <p:nvPr/>
          </p:nvSpPr>
          <p:spPr bwMode="auto">
            <a:xfrm>
              <a:off x="870" y="1889"/>
              <a:ext cx="39" cy="3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42"/>
                </a:cxn>
                <a:cxn ang="0">
                  <a:pos x="25" y="25"/>
                </a:cxn>
                <a:cxn ang="0">
                  <a:pos x="34" y="25"/>
                </a:cxn>
                <a:cxn ang="0">
                  <a:pos x="34" y="17"/>
                </a:cxn>
                <a:cxn ang="0">
                  <a:pos x="25" y="17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41" h="43">
                  <a:moveTo>
                    <a:pt x="0" y="33"/>
                  </a:moveTo>
                  <a:lnTo>
                    <a:pt x="9" y="42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6" name="Freeform 244"/>
            <p:cNvSpPr>
              <a:spLocks/>
            </p:cNvSpPr>
            <p:nvPr/>
          </p:nvSpPr>
          <p:spPr bwMode="auto">
            <a:xfrm>
              <a:off x="870" y="1889"/>
              <a:ext cx="39" cy="3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42"/>
                </a:cxn>
                <a:cxn ang="0">
                  <a:pos x="25" y="25"/>
                </a:cxn>
                <a:cxn ang="0">
                  <a:pos x="34" y="25"/>
                </a:cxn>
                <a:cxn ang="0">
                  <a:pos x="34" y="17"/>
                </a:cxn>
                <a:cxn ang="0">
                  <a:pos x="25" y="17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41" h="43">
                  <a:moveTo>
                    <a:pt x="0" y="33"/>
                  </a:moveTo>
                  <a:lnTo>
                    <a:pt x="9" y="42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7" name="Freeform 245"/>
            <p:cNvSpPr>
              <a:spLocks/>
            </p:cNvSpPr>
            <p:nvPr/>
          </p:nvSpPr>
          <p:spPr bwMode="auto">
            <a:xfrm>
              <a:off x="1138" y="1967"/>
              <a:ext cx="2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8" y="41"/>
                </a:cxn>
                <a:cxn ang="0">
                  <a:pos x="25" y="50"/>
                </a:cxn>
                <a:cxn ang="0">
                  <a:pos x="8" y="34"/>
                </a:cxn>
                <a:cxn ang="0">
                  <a:pos x="16" y="25"/>
                </a:cxn>
                <a:cxn ang="0">
                  <a:pos x="8" y="1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0" y="18"/>
                  </a:lnTo>
                  <a:lnTo>
                    <a:pt x="8" y="41"/>
                  </a:lnTo>
                  <a:lnTo>
                    <a:pt x="25" y="50"/>
                  </a:lnTo>
                  <a:lnTo>
                    <a:pt x="8" y="34"/>
                  </a:lnTo>
                  <a:lnTo>
                    <a:pt x="16" y="25"/>
                  </a:lnTo>
                  <a:lnTo>
                    <a:pt x="8" y="1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8" name="Freeform 246"/>
            <p:cNvSpPr>
              <a:spLocks/>
            </p:cNvSpPr>
            <p:nvPr/>
          </p:nvSpPr>
          <p:spPr bwMode="auto">
            <a:xfrm>
              <a:off x="1138" y="1967"/>
              <a:ext cx="2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8" y="41"/>
                </a:cxn>
                <a:cxn ang="0">
                  <a:pos x="25" y="50"/>
                </a:cxn>
                <a:cxn ang="0">
                  <a:pos x="8" y="34"/>
                </a:cxn>
                <a:cxn ang="0">
                  <a:pos x="16" y="25"/>
                </a:cxn>
                <a:cxn ang="0">
                  <a:pos x="8" y="1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0" y="18"/>
                  </a:lnTo>
                  <a:lnTo>
                    <a:pt x="8" y="41"/>
                  </a:lnTo>
                  <a:lnTo>
                    <a:pt x="25" y="50"/>
                  </a:lnTo>
                  <a:lnTo>
                    <a:pt x="8" y="34"/>
                  </a:lnTo>
                  <a:lnTo>
                    <a:pt x="16" y="25"/>
                  </a:lnTo>
                  <a:lnTo>
                    <a:pt x="8" y="1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9" name="Freeform 247"/>
            <p:cNvSpPr>
              <a:spLocks/>
            </p:cNvSpPr>
            <p:nvPr/>
          </p:nvSpPr>
          <p:spPr bwMode="auto">
            <a:xfrm>
              <a:off x="1191" y="2025"/>
              <a:ext cx="63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25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57" y="48"/>
                </a:cxn>
                <a:cxn ang="0">
                  <a:pos x="66" y="48"/>
                </a:cxn>
                <a:cxn ang="0">
                  <a:pos x="34" y="8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49">
                  <a:moveTo>
                    <a:pt x="0" y="0"/>
                  </a:moveTo>
                  <a:lnTo>
                    <a:pt x="9" y="16"/>
                  </a:lnTo>
                  <a:lnTo>
                    <a:pt x="25" y="25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57" y="48"/>
                  </a:lnTo>
                  <a:lnTo>
                    <a:pt x="66" y="48"/>
                  </a:lnTo>
                  <a:lnTo>
                    <a:pt x="34" y="8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0" name="Freeform 248"/>
            <p:cNvSpPr>
              <a:spLocks/>
            </p:cNvSpPr>
            <p:nvPr/>
          </p:nvSpPr>
          <p:spPr bwMode="auto">
            <a:xfrm>
              <a:off x="1191" y="2025"/>
              <a:ext cx="63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25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57" y="48"/>
                </a:cxn>
                <a:cxn ang="0">
                  <a:pos x="66" y="48"/>
                </a:cxn>
                <a:cxn ang="0">
                  <a:pos x="34" y="8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49">
                  <a:moveTo>
                    <a:pt x="0" y="0"/>
                  </a:moveTo>
                  <a:lnTo>
                    <a:pt x="9" y="16"/>
                  </a:lnTo>
                  <a:lnTo>
                    <a:pt x="25" y="25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57" y="48"/>
                  </a:lnTo>
                  <a:lnTo>
                    <a:pt x="66" y="48"/>
                  </a:lnTo>
                  <a:lnTo>
                    <a:pt x="34" y="8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1" name="Freeform 249"/>
            <p:cNvSpPr>
              <a:spLocks/>
            </p:cNvSpPr>
            <p:nvPr/>
          </p:nvSpPr>
          <p:spPr bwMode="auto">
            <a:xfrm>
              <a:off x="2447" y="1709"/>
              <a:ext cx="130" cy="7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" y="41"/>
                </a:cxn>
                <a:cxn ang="0">
                  <a:pos x="25" y="32"/>
                </a:cxn>
                <a:cxn ang="0">
                  <a:pos x="34" y="41"/>
                </a:cxn>
                <a:cxn ang="0">
                  <a:pos x="9" y="56"/>
                </a:cxn>
                <a:cxn ang="0">
                  <a:pos x="25" y="56"/>
                </a:cxn>
                <a:cxn ang="0">
                  <a:pos x="34" y="74"/>
                </a:cxn>
                <a:cxn ang="0">
                  <a:pos x="25" y="81"/>
                </a:cxn>
                <a:cxn ang="0">
                  <a:pos x="41" y="81"/>
                </a:cxn>
                <a:cxn ang="0">
                  <a:pos x="74" y="97"/>
                </a:cxn>
                <a:cxn ang="0">
                  <a:pos x="131" y="65"/>
                </a:cxn>
                <a:cxn ang="0">
                  <a:pos x="137" y="56"/>
                </a:cxn>
                <a:cxn ang="0">
                  <a:pos x="137" y="32"/>
                </a:cxn>
                <a:cxn ang="0">
                  <a:pos x="121" y="24"/>
                </a:cxn>
                <a:cxn ang="0">
                  <a:pos x="121" y="9"/>
                </a:cxn>
                <a:cxn ang="0">
                  <a:pos x="114" y="9"/>
                </a:cxn>
                <a:cxn ang="0">
                  <a:pos x="106" y="0"/>
                </a:cxn>
                <a:cxn ang="0">
                  <a:pos x="89" y="16"/>
                </a:cxn>
                <a:cxn ang="0">
                  <a:pos x="81" y="16"/>
                </a:cxn>
                <a:cxn ang="0">
                  <a:pos x="65" y="16"/>
                </a:cxn>
                <a:cxn ang="0">
                  <a:pos x="57" y="24"/>
                </a:cxn>
                <a:cxn ang="0">
                  <a:pos x="57" y="16"/>
                </a:cxn>
                <a:cxn ang="0">
                  <a:pos x="49" y="32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6" y="16"/>
                </a:cxn>
                <a:cxn ang="0">
                  <a:pos x="9" y="16"/>
                </a:cxn>
                <a:cxn ang="0">
                  <a:pos x="9" y="24"/>
                </a:cxn>
                <a:cxn ang="0">
                  <a:pos x="0" y="32"/>
                </a:cxn>
              </a:cxnLst>
              <a:rect l="0" t="0" r="r" b="b"/>
              <a:pathLst>
                <a:path w="138" h="98">
                  <a:moveTo>
                    <a:pt x="0" y="32"/>
                  </a:moveTo>
                  <a:lnTo>
                    <a:pt x="9" y="41"/>
                  </a:lnTo>
                  <a:lnTo>
                    <a:pt x="25" y="32"/>
                  </a:lnTo>
                  <a:lnTo>
                    <a:pt x="34" y="41"/>
                  </a:lnTo>
                  <a:lnTo>
                    <a:pt x="9" y="56"/>
                  </a:lnTo>
                  <a:lnTo>
                    <a:pt x="25" y="56"/>
                  </a:lnTo>
                  <a:lnTo>
                    <a:pt x="34" y="74"/>
                  </a:lnTo>
                  <a:lnTo>
                    <a:pt x="25" y="81"/>
                  </a:lnTo>
                  <a:lnTo>
                    <a:pt x="41" y="81"/>
                  </a:lnTo>
                  <a:lnTo>
                    <a:pt x="74" y="97"/>
                  </a:lnTo>
                  <a:lnTo>
                    <a:pt x="131" y="65"/>
                  </a:lnTo>
                  <a:lnTo>
                    <a:pt x="137" y="56"/>
                  </a:lnTo>
                  <a:lnTo>
                    <a:pt x="137" y="32"/>
                  </a:lnTo>
                  <a:lnTo>
                    <a:pt x="121" y="24"/>
                  </a:lnTo>
                  <a:lnTo>
                    <a:pt x="121" y="9"/>
                  </a:lnTo>
                  <a:lnTo>
                    <a:pt x="114" y="9"/>
                  </a:lnTo>
                  <a:lnTo>
                    <a:pt x="106" y="0"/>
                  </a:lnTo>
                  <a:lnTo>
                    <a:pt x="89" y="16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41" y="16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9" y="24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2" name="Freeform 250"/>
            <p:cNvSpPr>
              <a:spLocks/>
            </p:cNvSpPr>
            <p:nvPr/>
          </p:nvSpPr>
          <p:spPr bwMode="auto">
            <a:xfrm>
              <a:off x="2517" y="1430"/>
              <a:ext cx="1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0" y="0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3" name="Freeform 251"/>
            <p:cNvSpPr>
              <a:spLocks/>
            </p:cNvSpPr>
            <p:nvPr/>
          </p:nvSpPr>
          <p:spPr bwMode="auto">
            <a:xfrm>
              <a:off x="2517" y="1430"/>
              <a:ext cx="1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0" y="0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4" name="Freeform 252"/>
            <p:cNvSpPr>
              <a:spLocks/>
            </p:cNvSpPr>
            <p:nvPr/>
          </p:nvSpPr>
          <p:spPr bwMode="auto">
            <a:xfrm>
              <a:off x="3266" y="2749"/>
              <a:ext cx="84" cy="143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" y="163"/>
                </a:cxn>
                <a:cxn ang="0">
                  <a:pos x="17" y="179"/>
                </a:cxn>
                <a:cxn ang="0">
                  <a:pos x="40" y="179"/>
                </a:cxn>
                <a:cxn ang="0">
                  <a:pos x="49" y="170"/>
                </a:cxn>
                <a:cxn ang="0">
                  <a:pos x="74" y="80"/>
                </a:cxn>
                <a:cxn ang="0">
                  <a:pos x="82" y="40"/>
                </a:cxn>
                <a:cxn ang="0">
                  <a:pos x="89" y="49"/>
                </a:cxn>
                <a:cxn ang="0">
                  <a:pos x="89" y="40"/>
                </a:cxn>
                <a:cxn ang="0">
                  <a:pos x="82" y="8"/>
                </a:cxn>
                <a:cxn ang="0">
                  <a:pos x="74" y="0"/>
                </a:cxn>
                <a:cxn ang="0">
                  <a:pos x="65" y="17"/>
                </a:cxn>
                <a:cxn ang="0">
                  <a:pos x="57" y="17"/>
                </a:cxn>
                <a:cxn ang="0">
                  <a:pos x="57" y="32"/>
                </a:cxn>
                <a:cxn ang="0">
                  <a:pos x="17" y="57"/>
                </a:cxn>
                <a:cxn ang="0">
                  <a:pos x="9" y="73"/>
                </a:cxn>
                <a:cxn ang="0">
                  <a:pos x="17" y="105"/>
                </a:cxn>
                <a:cxn ang="0">
                  <a:pos x="0" y="129"/>
                </a:cxn>
              </a:cxnLst>
              <a:rect l="0" t="0" r="r" b="b"/>
              <a:pathLst>
                <a:path w="90" h="180">
                  <a:moveTo>
                    <a:pt x="0" y="129"/>
                  </a:moveTo>
                  <a:lnTo>
                    <a:pt x="9" y="163"/>
                  </a:lnTo>
                  <a:lnTo>
                    <a:pt x="17" y="179"/>
                  </a:lnTo>
                  <a:lnTo>
                    <a:pt x="40" y="179"/>
                  </a:lnTo>
                  <a:lnTo>
                    <a:pt x="49" y="170"/>
                  </a:lnTo>
                  <a:lnTo>
                    <a:pt x="74" y="80"/>
                  </a:lnTo>
                  <a:lnTo>
                    <a:pt x="82" y="40"/>
                  </a:lnTo>
                  <a:lnTo>
                    <a:pt x="89" y="49"/>
                  </a:lnTo>
                  <a:lnTo>
                    <a:pt x="89" y="40"/>
                  </a:lnTo>
                  <a:lnTo>
                    <a:pt x="82" y="8"/>
                  </a:lnTo>
                  <a:lnTo>
                    <a:pt x="74" y="0"/>
                  </a:lnTo>
                  <a:lnTo>
                    <a:pt x="65" y="17"/>
                  </a:lnTo>
                  <a:lnTo>
                    <a:pt x="57" y="17"/>
                  </a:lnTo>
                  <a:lnTo>
                    <a:pt x="57" y="32"/>
                  </a:lnTo>
                  <a:lnTo>
                    <a:pt x="17" y="57"/>
                  </a:lnTo>
                  <a:lnTo>
                    <a:pt x="9" y="73"/>
                  </a:lnTo>
                  <a:lnTo>
                    <a:pt x="17" y="105"/>
                  </a:lnTo>
                  <a:lnTo>
                    <a:pt x="0" y="12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5" name="Freeform 253"/>
            <p:cNvSpPr>
              <a:spLocks/>
            </p:cNvSpPr>
            <p:nvPr/>
          </p:nvSpPr>
          <p:spPr bwMode="auto">
            <a:xfrm>
              <a:off x="3916" y="2606"/>
              <a:ext cx="16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7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lnTo>
                    <a:pt x="16" y="17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6" name="Freeform 254"/>
            <p:cNvSpPr>
              <a:spLocks/>
            </p:cNvSpPr>
            <p:nvPr/>
          </p:nvSpPr>
          <p:spPr bwMode="auto">
            <a:xfrm>
              <a:off x="3916" y="2606"/>
              <a:ext cx="16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7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lnTo>
                    <a:pt x="16" y="17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7" name="Freeform 255"/>
            <p:cNvSpPr>
              <a:spLocks/>
            </p:cNvSpPr>
            <p:nvPr/>
          </p:nvSpPr>
          <p:spPr bwMode="auto">
            <a:xfrm>
              <a:off x="3933" y="2633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8" name="Freeform 256"/>
            <p:cNvSpPr>
              <a:spLocks/>
            </p:cNvSpPr>
            <p:nvPr/>
          </p:nvSpPr>
          <p:spPr bwMode="auto">
            <a:xfrm>
              <a:off x="3933" y="2633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9" name="Freeform 257"/>
            <p:cNvSpPr>
              <a:spLocks/>
            </p:cNvSpPr>
            <p:nvPr/>
          </p:nvSpPr>
          <p:spPr bwMode="auto">
            <a:xfrm>
              <a:off x="3702" y="2522"/>
              <a:ext cx="33" cy="4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9" y="49"/>
                </a:cxn>
                <a:cxn ang="0">
                  <a:pos x="24" y="49"/>
                </a:cxn>
                <a:cxn ang="0">
                  <a:pos x="33" y="34"/>
                </a:cxn>
                <a:cxn ang="0">
                  <a:pos x="15" y="9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34" h="50">
                  <a:moveTo>
                    <a:pt x="0" y="25"/>
                  </a:moveTo>
                  <a:lnTo>
                    <a:pt x="9" y="49"/>
                  </a:lnTo>
                  <a:lnTo>
                    <a:pt x="24" y="49"/>
                  </a:lnTo>
                  <a:lnTo>
                    <a:pt x="33" y="34"/>
                  </a:lnTo>
                  <a:lnTo>
                    <a:pt x="15" y="9"/>
                  </a:lnTo>
                  <a:lnTo>
                    <a:pt x="9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0" name="Freeform 258"/>
            <p:cNvSpPr>
              <a:spLocks/>
            </p:cNvSpPr>
            <p:nvPr/>
          </p:nvSpPr>
          <p:spPr bwMode="auto">
            <a:xfrm>
              <a:off x="4054" y="2420"/>
              <a:ext cx="33" cy="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6"/>
                </a:cxn>
                <a:cxn ang="0">
                  <a:pos x="17" y="23"/>
                </a:cxn>
                <a:cxn ang="0">
                  <a:pos x="24" y="16"/>
                </a:cxn>
                <a:cxn ang="0">
                  <a:pos x="34" y="0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35" h="24">
                  <a:moveTo>
                    <a:pt x="0" y="6"/>
                  </a:moveTo>
                  <a:lnTo>
                    <a:pt x="0" y="16"/>
                  </a:lnTo>
                  <a:lnTo>
                    <a:pt x="17" y="23"/>
                  </a:lnTo>
                  <a:lnTo>
                    <a:pt x="24" y="16"/>
                  </a:lnTo>
                  <a:lnTo>
                    <a:pt x="34" y="0"/>
                  </a:lnTo>
                  <a:lnTo>
                    <a:pt x="9" y="0"/>
                  </a:lnTo>
                  <a:lnTo>
                    <a:pt x="0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1" name="Freeform 259"/>
            <p:cNvSpPr>
              <a:spLocks/>
            </p:cNvSpPr>
            <p:nvPr/>
          </p:nvSpPr>
          <p:spPr bwMode="auto">
            <a:xfrm>
              <a:off x="4192" y="2361"/>
              <a:ext cx="25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33"/>
                </a:cxn>
                <a:cxn ang="0">
                  <a:pos x="8" y="40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0" y="25"/>
                </a:cxn>
              </a:cxnLst>
              <a:rect l="0" t="0" r="r" b="b"/>
              <a:pathLst>
                <a:path w="26" h="41">
                  <a:moveTo>
                    <a:pt x="0" y="25"/>
                  </a:moveTo>
                  <a:lnTo>
                    <a:pt x="0" y="33"/>
                  </a:lnTo>
                  <a:lnTo>
                    <a:pt x="8" y="4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2" name="Freeform 260"/>
            <p:cNvSpPr>
              <a:spLocks/>
            </p:cNvSpPr>
            <p:nvPr/>
          </p:nvSpPr>
          <p:spPr bwMode="auto">
            <a:xfrm>
              <a:off x="4308" y="2258"/>
              <a:ext cx="31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7" y="41"/>
                </a:cxn>
                <a:cxn ang="0">
                  <a:pos x="16" y="48"/>
                </a:cxn>
                <a:cxn ang="0">
                  <a:pos x="22" y="41"/>
                </a:cxn>
                <a:cxn ang="0">
                  <a:pos x="32" y="17"/>
                </a:cxn>
                <a:cxn ang="0">
                  <a:pos x="22" y="7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33" h="49">
                  <a:moveTo>
                    <a:pt x="0" y="7"/>
                  </a:moveTo>
                  <a:lnTo>
                    <a:pt x="0" y="17"/>
                  </a:lnTo>
                  <a:lnTo>
                    <a:pt x="7" y="17"/>
                  </a:lnTo>
                  <a:lnTo>
                    <a:pt x="7" y="41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32" y="17"/>
                  </a:lnTo>
                  <a:lnTo>
                    <a:pt x="22" y="7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3" name="Freeform 261"/>
            <p:cNvSpPr>
              <a:spLocks/>
            </p:cNvSpPr>
            <p:nvPr/>
          </p:nvSpPr>
          <p:spPr bwMode="auto">
            <a:xfrm>
              <a:off x="4338" y="2258"/>
              <a:ext cx="32" cy="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9" y="17"/>
                </a:cxn>
                <a:cxn ang="0">
                  <a:pos x="15" y="7"/>
                </a:cxn>
                <a:cxn ang="0">
                  <a:pos x="24" y="7"/>
                </a:cxn>
                <a:cxn ang="0">
                  <a:pos x="32" y="0"/>
                </a:cxn>
                <a:cxn ang="0">
                  <a:pos x="15" y="0"/>
                </a:cxn>
                <a:cxn ang="0">
                  <a:pos x="0" y="7"/>
                </a:cxn>
              </a:cxnLst>
              <a:rect l="0" t="0" r="r" b="b"/>
              <a:pathLst>
                <a:path w="33" h="18">
                  <a:moveTo>
                    <a:pt x="0" y="7"/>
                  </a:moveTo>
                  <a:lnTo>
                    <a:pt x="0" y="17"/>
                  </a:lnTo>
                  <a:lnTo>
                    <a:pt x="9" y="17"/>
                  </a:lnTo>
                  <a:lnTo>
                    <a:pt x="15" y="7"/>
                  </a:lnTo>
                  <a:lnTo>
                    <a:pt x="24" y="7"/>
                  </a:lnTo>
                  <a:lnTo>
                    <a:pt x="32" y="0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4" name="Freeform 262"/>
            <p:cNvSpPr>
              <a:spLocks/>
            </p:cNvSpPr>
            <p:nvPr/>
          </p:nvSpPr>
          <p:spPr bwMode="auto">
            <a:xfrm>
              <a:off x="4323" y="2161"/>
              <a:ext cx="131" cy="10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22"/>
                </a:cxn>
                <a:cxn ang="0">
                  <a:pos x="16" y="122"/>
                </a:cxn>
                <a:cxn ang="0">
                  <a:pos x="48" y="105"/>
                </a:cxn>
                <a:cxn ang="0">
                  <a:pos x="56" y="114"/>
                </a:cxn>
                <a:cxn ang="0">
                  <a:pos x="56" y="122"/>
                </a:cxn>
                <a:cxn ang="0">
                  <a:pos x="65" y="129"/>
                </a:cxn>
                <a:cxn ang="0">
                  <a:pos x="72" y="114"/>
                </a:cxn>
                <a:cxn ang="0">
                  <a:pos x="72" y="105"/>
                </a:cxn>
                <a:cxn ang="0">
                  <a:pos x="80" y="114"/>
                </a:cxn>
                <a:cxn ang="0">
                  <a:pos x="88" y="114"/>
                </a:cxn>
                <a:cxn ang="0">
                  <a:pos x="97" y="105"/>
                </a:cxn>
                <a:cxn ang="0">
                  <a:pos x="105" y="114"/>
                </a:cxn>
                <a:cxn ang="0">
                  <a:pos x="105" y="105"/>
                </a:cxn>
                <a:cxn ang="0">
                  <a:pos x="112" y="97"/>
                </a:cxn>
                <a:cxn ang="0">
                  <a:pos x="112" y="105"/>
                </a:cxn>
                <a:cxn ang="0">
                  <a:pos x="121" y="105"/>
                </a:cxn>
                <a:cxn ang="0">
                  <a:pos x="130" y="97"/>
                </a:cxn>
                <a:cxn ang="0">
                  <a:pos x="130" y="57"/>
                </a:cxn>
                <a:cxn ang="0">
                  <a:pos x="137" y="57"/>
                </a:cxn>
                <a:cxn ang="0">
                  <a:pos x="137" y="8"/>
                </a:cxn>
                <a:cxn ang="0">
                  <a:pos x="130" y="0"/>
                </a:cxn>
                <a:cxn ang="0">
                  <a:pos x="130" y="8"/>
                </a:cxn>
                <a:cxn ang="0">
                  <a:pos x="121" y="8"/>
                </a:cxn>
                <a:cxn ang="0">
                  <a:pos x="112" y="40"/>
                </a:cxn>
                <a:cxn ang="0">
                  <a:pos x="97" y="65"/>
                </a:cxn>
                <a:cxn ang="0">
                  <a:pos x="80" y="82"/>
                </a:cxn>
                <a:cxn ang="0">
                  <a:pos x="80" y="65"/>
                </a:cxn>
                <a:cxn ang="0">
                  <a:pos x="72" y="73"/>
                </a:cxn>
                <a:cxn ang="0">
                  <a:pos x="65" y="97"/>
                </a:cxn>
                <a:cxn ang="0">
                  <a:pos x="56" y="97"/>
                </a:cxn>
                <a:cxn ang="0">
                  <a:pos x="25" y="97"/>
                </a:cxn>
                <a:cxn ang="0">
                  <a:pos x="0" y="114"/>
                </a:cxn>
              </a:cxnLst>
              <a:rect l="0" t="0" r="r" b="b"/>
              <a:pathLst>
                <a:path w="138" h="130">
                  <a:moveTo>
                    <a:pt x="0" y="114"/>
                  </a:moveTo>
                  <a:lnTo>
                    <a:pt x="0" y="122"/>
                  </a:lnTo>
                  <a:lnTo>
                    <a:pt x="16" y="122"/>
                  </a:lnTo>
                  <a:lnTo>
                    <a:pt x="48" y="105"/>
                  </a:lnTo>
                  <a:lnTo>
                    <a:pt x="56" y="114"/>
                  </a:lnTo>
                  <a:lnTo>
                    <a:pt x="56" y="122"/>
                  </a:lnTo>
                  <a:lnTo>
                    <a:pt x="65" y="129"/>
                  </a:lnTo>
                  <a:lnTo>
                    <a:pt x="72" y="114"/>
                  </a:lnTo>
                  <a:lnTo>
                    <a:pt x="72" y="105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7" y="105"/>
                  </a:lnTo>
                  <a:lnTo>
                    <a:pt x="105" y="114"/>
                  </a:lnTo>
                  <a:lnTo>
                    <a:pt x="105" y="105"/>
                  </a:lnTo>
                  <a:lnTo>
                    <a:pt x="112" y="97"/>
                  </a:lnTo>
                  <a:lnTo>
                    <a:pt x="112" y="105"/>
                  </a:lnTo>
                  <a:lnTo>
                    <a:pt x="121" y="105"/>
                  </a:lnTo>
                  <a:lnTo>
                    <a:pt x="130" y="97"/>
                  </a:lnTo>
                  <a:lnTo>
                    <a:pt x="130" y="57"/>
                  </a:lnTo>
                  <a:lnTo>
                    <a:pt x="137" y="57"/>
                  </a:lnTo>
                  <a:lnTo>
                    <a:pt x="137" y="8"/>
                  </a:lnTo>
                  <a:lnTo>
                    <a:pt x="130" y="0"/>
                  </a:lnTo>
                  <a:lnTo>
                    <a:pt x="130" y="8"/>
                  </a:lnTo>
                  <a:lnTo>
                    <a:pt x="121" y="8"/>
                  </a:lnTo>
                  <a:lnTo>
                    <a:pt x="112" y="40"/>
                  </a:lnTo>
                  <a:lnTo>
                    <a:pt x="97" y="65"/>
                  </a:lnTo>
                  <a:lnTo>
                    <a:pt x="80" y="82"/>
                  </a:lnTo>
                  <a:lnTo>
                    <a:pt x="80" y="65"/>
                  </a:lnTo>
                  <a:lnTo>
                    <a:pt x="72" y="73"/>
                  </a:lnTo>
                  <a:lnTo>
                    <a:pt x="65" y="97"/>
                  </a:lnTo>
                  <a:lnTo>
                    <a:pt x="56" y="97"/>
                  </a:lnTo>
                  <a:lnTo>
                    <a:pt x="25" y="97"/>
                  </a:lnTo>
                  <a:lnTo>
                    <a:pt x="0" y="11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5" name="Freeform 263"/>
            <p:cNvSpPr>
              <a:spLocks/>
            </p:cNvSpPr>
            <p:nvPr/>
          </p:nvSpPr>
          <p:spPr bwMode="auto">
            <a:xfrm>
              <a:off x="4429" y="2103"/>
              <a:ext cx="77" cy="5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73"/>
                </a:cxn>
                <a:cxn ang="0">
                  <a:pos x="18" y="65"/>
                </a:cxn>
                <a:cxn ang="0">
                  <a:pos x="9" y="65"/>
                </a:cxn>
                <a:cxn ang="0">
                  <a:pos x="9" y="56"/>
                </a:cxn>
                <a:cxn ang="0">
                  <a:pos x="25" y="56"/>
                </a:cxn>
                <a:cxn ang="0">
                  <a:pos x="50" y="65"/>
                </a:cxn>
                <a:cxn ang="0">
                  <a:pos x="58" y="50"/>
                </a:cxn>
                <a:cxn ang="0">
                  <a:pos x="65" y="50"/>
                </a:cxn>
                <a:cxn ang="0">
                  <a:pos x="81" y="41"/>
                </a:cxn>
                <a:cxn ang="0">
                  <a:pos x="75" y="41"/>
                </a:cxn>
                <a:cxn ang="0">
                  <a:pos x="65" y="31"/>
                </a:cxn>
                <a:cxn ang="0">
                  <a:pos x="75" y="25"/>
                </a:cxn>
                <a:cxn ang="0">
                  <a:pos x="65" y="31"/>
                </a:cxn>
                <a:cxn ang="0">
                  <a:pos x="50" y="25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8" y="50"/>
                </a:cxn>
                <a:cxn ang="0">
                  <a:pos x="9" y="41"/>
                </a:cxn>
                <a:cxn ang="0">
                  <a:pos x="9" y="50"/>
                </a:cxn>
                <a:cxn ang="0">
                  <a:pos x="0" y="56"/>
                </a:cxn>
              </a:cxnLst>
              <a:rect l="0" t="0" r="r" b="b"/>
              <a:pathLst>
                <a:path w="82" h="74">
                  <a:moveTo>
                    <a:pt x="0" y="56"/>
                  </a:moveTo>
                  <a:lnTo>
                    <a:pt x="0" y="73"/>
                  </a:lnTo>
                  <a:lnTo>
                    <a:pt x="18" y="65"/>
                  </a:lnTo>
                  <a:lnTo>
                    <a:pt x="9" y="65"/>
                  </a:lnTo>
                  <a:lnTo>
                    <a:pt x="9" y="56"/>
                  </a:lnTo>
                  <a:lnTo>
                    <a:pt x="25" y="56"/>
                  </a:lnTo>
                  <a:lnTo>
                    <a:pt x="50" y="65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81" y="41"/>
                  </a:lnTo>
                  <a:lnTo>
                    <a:pt x="75" y="41"/>
                  </a:lnTo>
                  <a:lnTo>
                    <a:pt x="65" y="31"/>
                  </a:lnTo>
                  <a:lnTo>
                    <a:pt x="75" y="25"/>
                  </a:lnTo>
                  <a:lnTo>
                    <a:pt x="65" y="31"/>
                  </a:lnTo>
                  <a:lnTo>
                    <a:pt x="50" y="25"/>
                  </a:lnTo>
                  <a:lnTo>
                    <a:pt x="25" y="0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8" y="50"/>
                  </a:lnTo>
                  <a:lnTo>
                    <a:pt x="9" y="41"/>
                  </a:lnTo>
                  <a:lnTo>
                    <a:pt x="9" y="50"/>
                  </a:lnTo>
                  <a:lnTo>
                    <a:pt x="0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6" name="Freeform 264"/>
            <p:cNvSpPr>
              <a:spLocks/>
            </p:cNvSpPr>
            <p:nvPr/>
          </p:nvSpPr>
          <p:spPr bwMode="auto">
            <a:xfrm>
              <a:off x="4613" y="2025"/>
              <a:ext cx="16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7" name="Freeform 265"/>
            <p:cNvSpPr>
              <a:spLocks/>
            </p:cNvSpPr>
            <p:nvPr/>
          </p:nvSpPr>
          <p:spPr bwMode="auto">
            <a:xfrm>
              <a:off x="4613" y="2025"/>
              <a:ext cx="16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8" name="Freeform 266"/>
            <p:cNvSpPr>
              <a:spLocks/>
            </p:cNvSpPr>
            <p:nvPr/>
          </p:nvSpPr>
          <p:spPr bwMode="auto">
            <a:xfrm>
              <a:off x="4713" y="1877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9" name="Freeform 267"/>
            <p:cNvSpPr>
              <a:spLocks/>
            </p:cNvSpPr>
            <p:nvPr/>
          </p:nvSpPr>
          <p:spPr bwMode="auto">
            <a:xfrm>
              <a:off x="4713" y="1877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0" name="Freeform 268"/>
            <p:cNvSpPr>
              <a:spLocks/>
            </p:cNvSpPr>
            <p:nvPr/>
          </p:nvSpPr>
          <p:spPr bwMode="auto">
            <a:xfrm>
              <a:off x="4453" y="1967"/>
              <a:ext cx="31" cy="13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59"/>
                </a:cxn>
                <a:cxn ang="0">
                  <a:pos x="8" y="65"/>
                </a:cxn>
                <a:cxn ang="0">
                  <a:pos x="0" y="115"/>
                </a:cxn>
                <a:cxn ang="0">
                  <a:pos x="8" y="131"/>
                </a:cxn>
                <a:cxn ang="0">
                  <a:pos x="0" y="155"/>
                </a:cxn>
                <a:cxn ang="0">
                  <a:pos x="8" y="171"/>
                </a:cxn>
                <a:cxn ang="0">
                  <a:pos x="8" y="155"/>
                </a:cxn>
                <a:cxn ang="0">
                  <a:pos x="25" y="162"/>
                </a:cxn>
                <a:cxn ang="0">
                  <a:pos x="25" y="155"/>
                </a:cxn>
                <a:cxn ang="0">
                  <a:pos x="8" y="131"/>
                </a:cxn>
                <a:cxn ang="0">
                  <a:pos x="16" y="107"/>
                </a:cxn>
                <a:cxn ang="0">
                  <a:pos x="25" y="107"/>
                </a:cxn>
                <a:cxn ang="0">
                  <a:pos x="33" y="107"/>
                </a:cxn>
                <a:cxn ang="0">
                  <a:pos x="16" y="5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0"/>
                </a:cxn>
                <a:cxn ang="0">
                  <a:pos x="0" y="18"/>
                </a:cxn>
              </a:cxnLst>
              <a:rect l="0" t="0" r="r" b="b"/>
              <a:pathLst>
                <a:path w="34" h="172">
                  <a:moveTo>
                    <a:pt x="0" y="18"/>
                  </a:moveTo>
                  <a:lnTo>
                    <a:pt x="0" y="59"/>
                  </a:lnTo>
                  <a:lnTo>
                    <a:pt x="8" y="65"/>
                  </a:lnTo>
                  <a:lnTo>
                    <a:pt x="0" y="115"/>
                  </a:lnTo>
                  <a:lnTo>
                    <a:pt x="8" y="131"/>
                  </a:lnTo>
                  <a:lnTo>
                    <a:pt x="0" y="155"/>
                  </a:lnTo>
                  <a:lnTo>
                    <a:pt x="8" y="171"/>
                  </a:lnTo>
                  <a:lnTo>
                    <a:pt x="8" y="15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8" y="131"/>
                  </a:lnTo>
                  <a:lnTo>
                    <a:pt x="16" y="107"/>
                  </a:lnTo>
                  <a:lnTo>
                    <a:pt x="25" y="107"/>
                  </a:lnTo>
                  <a:lnTo>
                    <a:pt x="33" y="107"/>
                  </a:lnTo>
                  <a:lnTo>
                    <a:pt x="16" y="5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1" name="Freeform 269"/>
            <p:cNvSpPr>
              <a:spLocks/>
            </p:cNvSpPr>
            <p:nvPr/>
          </p:nvSpPr>
          <p:spPr bwMode="auto">
            <a:xfrm>
              <a:off x="4896" y="1567"/>
              <a:ext cx="55" cy="26"/>
            </a:xfrm>
            <a:custGeom>
              <a:avLst/>
              <a:gdLst/>
              <a:ahLst/>
              <a:cxnLst>
                <a:cxn ang="0">
                  <a:pos x="18" y="25"/>
                </a:cxn>
                <a:cxn ang="0">
                  <a:pos x="33" y="25"/>
                </a:cxn>
                <a:cxn ang="0">
                  <a:pos x="58" y="16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0" y="16"/>
                </a:cxn>
                <a:cxn ang="0">
                  <a:pos x="8" y="32"/>
                </a:cxn>
                <a:cxn ang="0">
                  <a:pos x="18" y="25"/>
                </a:cxn>
              </a:cxnLst>
              <a:rect l="0" t="0" r="r" b="b"/>
              <a:pathLst>
                <a:path w="59" h="33">
                  <a:moveTo>
                    <a:pt x="18" y="25"/>
                  </a:moveTo>
                  <a:lnTo>
                    <a:pt x="33" y="25"/>
                  </a:lnTo>
                  <a:lnTo>
                    <a:pt x="58" y="16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1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2" name="Freeform 270"/>
            <p:cNvSpPr>
              <a:spLocks/>
            </p:cNvSpPr>
            <p:nvPr/>
          </p:nvSpPr>
          <p:spPr bwMode="auto">
            <a:xfrm>
              <a:off x="4438" y="1488"/>
              <a:ext cx="39" cy="2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" y="24"/>
                </a:cxn>
                <a:cxn ang="0">
                  <a:pos x="41" y="34"/>
                </a:cxn>
                <a:cxn ang="0">
                  <a:pos x="41" y="17"/>
                </a:cxn>
                <a:cxn ang="0">
                  <a:pos x="24" y="0"/>
                </a:cxn>
                <a:cxn ang="0">
                  <a:pos x="9" y="0"/>
                </a:cxn>
                <a:cxn ang="0">
                  <a:pos x="0" y="17"/>
                </a:cxn>
              </a:cxnLst>
              <a:rect l="0" t="0" r="r" b="b"/>
              <a:pathLst>
                <a:path w="42" h="35">
                  <a:moveTo>
                    <a:pt x="0" y="17"/>
                  </a:moveTo>
                  <a:lnTo>
                    <a:pt x="16" y="24"/>
                  </a:lnTo>
                  <a:lnTo>
                    <a:pt x="41" y="34"/>
                  </a:lnTo>
                  <a:lnTo>
                    <a:pt x="41" y="1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0" y="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3" name="Freeform 271"/>
            <p:cNvSpPr>
              <a:spLocks/>
            </p:cNvSpPr>
            <p:nvPr/>
          </p:nvSpPr>
          <p:spPr bwMode="auto">
            <a:xfrm>
              <a:off x="4438" y="1476"/>
              <a:ext cx="1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9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4" name="Freeform 272"/>
            <p:cNvSpPr>
              <a:spLocks/>
            </p:cNvSpPr>
            <p:nvPr/>
          </p:nvSpPr>
          <p:spPr bwMode="auto">
            <a:xfrm>
              <a:off x="4513" y="1426"/>
              <a:ext cx="56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3"/>
                </a:cxn>
                <a:cxn ang="0">
                  <a:pos x="32" y="40"/>
                </a:cxn>
                <a:cxn ang="0">
                  <a:pos x="50" y="40"/>
                </a:cxn>
                <a:cxn ang="0">
                  <a:pos x="57" y="16"/>
                </a:cxn>
                <a:cxn ang="0">
                  <a:pos x="9" y="6"/>
                </a:cxn>
                <a:cxn ang="0">
                  <a:pos x="0" y="0"/>
                </a:cxn>
              </a:cxnLst>
              <a:rect l="0" t="0" r="r" b="b"/>
              <a:pathLst>
                <a:path w="58" h="41">
                  <a:moveTo>
                    <a:pt x="0" y="0"/>
                  </a:moveTo>
                  <a:lnTo>
                    <a:pt x="9" y="23"/>
                  </a:lnTo>
                  <a:lnTo>
                    <a:pt x="32" y="40"/>
                  </a:lnTo>
                  <a:lnTo>
                    <a:pt x="50" y="40"/>
                  </a:lnTo>
                  <a:lnTo>
                    <a:pt x="57" y="16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5" name="Freeform 273"/>
            <p:cNvSpPr>
              <a:spLocks/>
            </p:cNvSpPr>
            <p:nvPr/>
          </p:nvSpPr>
          <p:spPr bwMode="auto">
            <a:xfrm>
              <a:off x="4399" y="1398"/>
              <a:ext cx="92" cy="6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" y="74"/>
                </a:cxn>
                <a:cxn ang="0">
                  <a:pos x="25" y="74"/>
                </a:cxn>
                <a:cxn ang="0">
                  <a:pos x="65" y="57"/>
                </a:cxn>
                <a:cxn ang="0">
                  <a:pos x="73" y="65"/>
                </a:cxn>
                <a:cxn ang="0">
                  <a:pos x="97" y="40"/>
                </a:cxn>
                <a:cxn ang="0">
                  <a:pos x="97" y="25"/>
                </a:cxn>
                <a:cxn ang="0">
                  <a:pos x="90" y="16"/>
                </a:cxn>
                <a:cxn ang="0">
                  <a:pos x="82" y="16"/>
                </a:cxn>
                <a:cxn ang="0">
                  <a:pos x="65" y="0"/>
                </a:cxn>
                <a:cxn ang="0">
                  <a:pos x="50" y="16"/>
                </a:cxn>
                <a:cxn ang="0">
                  <a:pos x="25" y="0"/>
                </a:cxn>
                <a:cxn ang="0">
                  <a:pos x="0" y="9"/>
                </a:cxn>
                <a:cxn ang="0">
                  <a:pos x="0" y="50"/>
                </a:cxn>
              </a:cxnLst>
              <a:rect l="0" t="0" r="r" b="b"/>
              <a:pathLst>
                <a:path w="98" h="75">
                  <a:moveTo>
                    <a:pt x="0" y="50"/>
                  </a:moveTo>
                  <a:lnTo>
                    <a:pt x="8" y="74"/>
                  </a:lnTo>
                  <a:lnTo>
                    <a:pt x="25" y="74"/>
                  </a:lnTo>
                  <a:lnTo>
                    <a:pt x="65" y="57"/>
                  </a:lnTo>
                  <a:lnTo>
                    <a:pt x="73" y="65"/>
                  </a:lnTo>
                  <a:lnTo>
                    <a:pt x="97" y="40"/>
                  </a:lnTo>
                  <a:lnTo>
                    <a:pt x="97" y="25"/>
                  </a:lnTo>
                  <a:lnTo>
                    <a:pt x="90" y="16"/>
                  </a:lnTo>
                  <a:lnTo>
                    <a:pt x="82" y="16"/>
                  </a:lnTo>
                  <a:lnTo>
                    <a:pt x="65" y="0"/>
                  </a:lnTo>
                  <a:lnTo>
                    <a:pt x="50" y="16"/>
                  </a:lnTo>
                  <a:lnTo>
                    <a:pt x="25" y="0"/>
                  </a:lnTo>
                  <a:lnTo>
                    <a:pt x="0" y="9"/>
                  </a:lnTo>
                  <a:lnTo>
                    <a:pt x="0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6" name="Freeform 274"/>
            <p:cNvSpPr>
              <a:spLocks/>
            </p:cNvSpPr>
            <p:nvPr/>
          </p:nvSpPr>
          <p:spPr bwMode="auto">
            <a:xfrm>
              <a:off x="3365" y="1361"/>
              <a:ext cx="209" cy="239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25" y="290"/>
                </a:cxn>
                <a:cxn ang="0">
                  <a:pos x="66" y="299"/>
                </a:cxn>
                <a:cxn ang="0">
                  <a:pos x="74" y="290"/>
                </a:cxn>
                <a:cxn ang="0">
                  <a:pos x="58" y="274"/>
                </a:cxn>
                <a:cxn ang="0">
                  <a:pos x="49" y="258"/>
                </a:cxn>
                <a:cxn ang="0">
                  <a:pos x="49" y="218"/>
                </a:cxn>
                <a:cxn ang="0">
                  <a:pos x="58" y="202"/>
                </a:cxn>
                <a:cxn ang="0">
                  <a:pos x="114" y="104"/>
                </a:cxn>
                <a:cxn ang="0">
                  <a:pos x="155" y="72"/>
                </a:cxn>
                <a:cxn ang="0">
                  <a:pos x="220" y="40"/>
                </a:cxn>
                <a:cxn ang="0">
                  <a:pos x="220" y="7"/>
                </a:cxn>
                <a:cxn ang="0">
                  <a:pos x="205" y="0"/>
                </a:cxn>
                <a:cxn ang="0">
                  <a:pos x="188" y="16"/>
                </a:cxn>
                <a:cxn ang="0">
                  <a:pos x="171" y="32"/>
                </a:cxn>
                <a:cxn ang="0">
                  <a:pos x="146" y="40"/>
                </a:cxn>
                <a:cxn ang="0">
                  <a:pos x="123" y="40"/>
                </a:cxn>
                <a:cxn ang="0">
                  <a:pos x="99" y="56"/>
                </a:cxn>
                <a:cxn ang="0">
                  <a:pos x="74" y="87"/>
                </a:cxn>
                <a:cxn ang="0">
                  <a:pos x="49" y="104"/>
                </a:cxn>
                <a:cxn ang="0">
                  <a:pos x="49" y="121"/>
                </a:cxn>
                <a:cxn ang="0">
                  <a:pos x="41" y="144"/>
                </a:cxn>
                <a:cxn ang="0">
                  <a:pos x="25" y="160"/>
                </a:cxn>
                <a:cxn ang="0">
                  <a:pos x="34" y="177"/>
                </a:cxn>
                <a:cxn ang="0">
                  <a:pos x="25" y="194"/>
                </a:cxn>
                <a:cxn ang="0">
                  <a:pos x="9" y="209"/>
                </a:cxn>
                <a:cxn ang="0">
                  <a:pos x="18" y="225"/>
                </a:cxn>
                <a:cxn ang="0">
                  <a:pos x="0" y="234"/>
                </a:cxn>
                <a:cxn ang="0">
                  <a:pos x="0" y="258"/>
                </a:cxn>
              </a:cxnLst>
              <a:rect l="0" t="0" r="r" b="b"/>
              <a:pathLst>
                <a:path w="221" h="300">
                  <a:moveTo>
                    <a:pt x="0" y="258"/>
                  </a:moveTo>
                  <a:lnTo>
                    <a:pt x="25" y="290"/>
                  </a:lnTo>
                  <a:lnTo>
                    <a:pt x="66" y="299"/>
                  </a:lnTo>
                  <a:lnTo>
                    <a:pt x="74" y="290"/>
                  </a:lnTo>
                  <a:lnTo>
                    <a:pt x="58" y="274"/>
                  </a:lnTo>
                  <a:lnTo>
                    <a:pt x="49" y="258"/>
                  </a:lnTo>
                  <a:lnTo>
                    <a:pt x="49" y="218"/>
                  </a:lnTo>
                  <a:lnTo>
                    <a:pt x="58" y="202"/>
                  </a:lnTo>
                  <a:lnTo>
                    <a:pt x="114" y="104"/>
                  </a:lnTo>
                  <a:lnTo>
                    <a:pt x="155" y="72"/>
                  </a:lnTo>
                  <a:lnTo>
                    <a:pt x="220" y="40"/>
                  </a:lnTo>
                  <a:lnTo>
                    <a:pt x="220" y="7"/>
                  </a:lnTo>
                  <a:lnTo>
                    <a:pt x="205" y="0"/>
                  </a:lnTo>
                  <a:lnTo>
                    <a:pt x="188" y="16"/>
                  </a:lnTo>
                  <a:lnTo>
                    <a:pt x="171" y="32"/>
                  </a:lnTo>
                  <a:lnTo>
                    <a:pt x="146" y="40"/>
                  </a:lnTo>
                  <a:lnTo>
                    <a:pt x="123" y="40"/>
                  </a:lnTo>
                  <a:lnTo>
                    <a:pt x="99" y="56"/>
                  </a:lnTo>
                  <a:lnTo>
                    <a:pt x="74" y="87"/>
                  </a:lnTo>
                  <a:lnTo>
                    <a:pt x="49" y="104"/>
                  </a:lnTo>
                  <a:lnTo>
                    <a:pt x="49" y="121"/>
                  </a:lnTo>
                  <a:lnTo>
                    <a:pt x="41" y="144"/>
                  </a:lnTo>
                  <a:lnTo>
                    <a:pt x="25" y="160"/>
                  </a:lnTo>
                  <a:lnTo>
                    <a:pt x="34" y="177"/>
                  </a:lnTo>
                  <a:lnTo>
                    <a:pt x="25" y="194"/>
                  </a:lnTo>
                  <a:lnTo>
                    <a:pt x="9" y="209"/>
                  </a:lnTo>
                  <a:lnTo>
                    <a:pt x="18" y="225"/>
                  </a:lnTo>
                  <a:lnTo>
                    <a:pt x="0" y="234"/>
                  </a:lnTo>
                  <a:lnTo>
                    <a:pt x="0" y="2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7" name="Freeform 275"/>
            <p:cNvSpPr>
              <a:spLocks/>
            </p:cNvSpPr>
            <p:nvPr/>
          </p:nvSpPr>
          <p:spPr bwMode="auto">
            <a:xfrm>
              <a:off x="3327" y="1625"/>
              <a:ext cx="23" cy="2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7" y="24"/>
                </a:cxn>
                <a:cxn ang="0">
                  <a:pos x="24" y="15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0" y="33"/>
                </a:cxn>
              </a:cxnLst>
              <a:rect l="0" t="0" r="r" b="b"/>
              <a:pathLst>
                <a:path w="25" h="34">
                  <a:moveTo>
                    <a:pt x="0" y="33"/>
                  </a:moveTo>
                  <a:lnTo>
                    <a:pt x="17" y="24"/>
                  </a:lnTo>
                  <a:lnTo>
                    <a:pt x="24" y="15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8" name="Freeform 276"/>
            <p:cNvSpPr>
              <a:spLocks/>
            </p:cNvSpPr>
            <p:nvPr/>
          </p:nvSpPr>
          <p:spPr bwMode="auto">
            <a:xfrm>
              <a:off x="2654" y="1889"/>
              <a:ext cx="17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0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0" y="25"/>
                </a:cxn>
              </a:cxnLst>
              <a:rect l="0" t="0" r="r" b="b"/>
              <a:pathLst>
                <a:path w="17" h="26">
                  <a:moveTo>
                    <a:pt x="0" y="25"/>
                  </a:moveTo>
                  <a:lnTo>
                    <a:pt x="7" y="1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9" name="Freeform 277"/>
            <p:cNvSpPr>
              <a:spLocks/>
            </p:cNvSpPr>
            <p:nvPr/>
          </p:nvSpPr>
          <p:spPr bwMode="auto">
            <a:xfrm>
              <a:off x="2654" y="1889"/>
              <a:ext cx="17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0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0" y="25"/>
                </a:cxn>
              </a:cxnLst>
              <a:rect l="0" t="0" r="r" b="b"/>
              <a:pathLst>
                <a:path w="17" h="26">
                  <a:moveTo>
                    <a:pt x="0" y="25"/>
                  </a:moveTo>
                  <a:lnTo>
                    <a:pt x="7" y="1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0" name="Freeform 278"/>
            <p:cNvSpPr>
              <a:spLocks/>
            </p:cNvSpPr>
            <p:nvPr/>
          </p:nvSpPr>
          <p:spPr bwMode="auto">
            <a:xfrm>
              <a:off x="2860" y="1941"/>
              <a:ext cx="16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9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1" name="Freeform 279"/>
            <p:cNvSpPr>
              <a:spLocks/>
            </p:cNvSpPr>
            <p:nvPr/>
          </p:nvSpPr>
          <p:spPr bwMode="auto">
            <a:xfrm>
              <a:off x="2875" y="1935"/>
              <a:ext cx="18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2" name="Freeform 280"/>
            <p:cNvSpPr>
              <a:spLocks/>
            </p:cNvSpPr>
            <p:nvPr/>
          </p:nvSpPr>
          <p:spPr bwMode="auto">
            <a:xfrm>
              <a:off x="2875" y="1955"/>
              <a:ext cx="1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3" name="Freeform 281"/>
            <p:cNvSpPr>
              <a:spLocks/>
            </p:cNvSpPr>
            <p:nvPr/>
          </p:nvSpPr>
          <p:spPr bwMode="auto">
            <a:xfrm>
              <a:off x="2661" y="1889"/>
              <a:ext cx="101" cy="150"/>
            </a:xfrm>
            <a:custGeom>
              <a:avLst/>
              <a:gdLst/>
              <a:ahLst/>
              <a:cxnLst>
                <a:cxn ang="0">
                  <a:pos x="18" y="187"/>
                </a:cxn>
                <a:cxn ang="0">
                  <a:pos x="24" y="179"/>
                </a:cxn>
                <a:cxn ang="0">
                  <a:pos x="41" y="187"/>
                </a:cxn>
                <a:cxn ang="0">
                  <a:pos x="41" y="179"/>
                </a:cxn>
                <a:cxn ang="0">
                  <a:pos x="49" y="171"/>
                </a:cxn>
                <a:cxn ang="0">
                  <a:pos x="58" y="179"/>
                </a:cxn>
                <a:cxn ang="0">
                  <a:pos x="66" y="171"/>
                </a:cxn>
                <a:cxn ang="0">
                  <a:pos x="98" y="171"/>
                </a:cxn>
                <a:cxn ang="0">
                  <a:pos x="106" y="162"/>
                </a:cxn>
                <a:cxn ang="0">
                  <a:pos x="90" y="162"/>
                </a:cxn>
                <a:cxn ang="0">
                  <a:pos x="106" y="138"/>
                </a:cxn>
                <a:cxn ang="0">
                  <a:pos x="98" y="131"/>
                </a:cxn>
                <a:cxn ang="0">
                  <a:pos x="90" y="131"/>
                </a:cxn>
                <a:cxn ang="0">
                  <a:pos x="81" y="131"/>
                </a:cxn>
                <a:cxn ang="0">
                  <a:pos x="90" y="122"/>
                </a:cxn>
                <a:cxn ang="0">
                  <a:pos x="90" y="115"/>
                </a:cxn>
                <a:cxn ang="0">
                  <a:pos x="81" y="97"/>
                </a:cxn>
                <a:cxn ang="0">
                  <a:pos x="74" y="91"/>
                </a:cxn>
                <a:cxn ang="0">
                  <a:pos x="58" y="66"/>
                </a:cxn>
                <a:cxn ang="0">
                  <a:pos x="41" y="57"/>
                </a:cxn>
                <a:cxn ang="0">
                  <a:pos x="66" y="25"/>
                </a:cxn>
                <a:cxn ang="0">
                  <a:pos x="58" y="17"/>
                </a:cxn>
                <a:cxn ang="0">
                  <a:pos x="33" y="25"/>
                </a:cxn>
                <a:cxn ang="0">
                  <a:pos x="33" y="1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24" y="0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9" y="33"/>
                </a:cxn>
                <a:cxn ang="0">
                  <a:pos x="18" y="33"/>
                </a:cxn>
                <a:cxn ang="0">
                  <a:pos x="9" y="50"/>
                </a:cxn>
                <a:cxn ang="0">
                  <a:pos x="18" y="50"/>
                </a:cxn>
                <a:cxn ang="0">
                  <a:pos x="18" y="57"/>
                </a:cxn>
                <a:cxn ang="0">
                  <a:pos x="9" y="66"/>
                </a:cxn>
                <a:cxn ang="0">
                  <a:pos x="18" y="66"/>
                </a:cxn>
                <a:cxn ang="0">
                  <a:pos x="24" y="75"/>
                </a:cxn>
                <a:cxn ang="0">
                  <a:pos x="18" y="82"/>
                </a:cxn>
                <a:cxn ang="0">
                  <a:pos x="24" y="91"/>
                </a:cxn>
                <a:cxn ang="0">
                  <a:pos x="41" y="82"/>
                </a:cxn>
                <a:cxn ang="0">
                  <a:pos x="41" y="91"/>
                </a:cxn>
                <a:cxn ang="0">
                  <a:pos x="41" y="97"/>
                </a:cxn>
                <a:cxn ang="0">
                  <a:pos x="49" y="97"/>
                </a:cxn>
                <a:cxn ang="0">
                  <a:pos x="49" y="115"/>
                </a:cxn>
                <a:cxn ang="0">
                  <a:pos x="24" y="115"/>
                </a:cxn>
                <a:cxn ang="0">
                  <a:pos x="33" y="122"/>
                </a:cxn>
                <a:cxn ang="0">
                  <a:pos x="24" y="131"/>
                </a:cxn>
                <a:cxn ang="0">
                  <a:pos x="33" y="131"/>
                </a:cxn>
                <a:cxn ang="0">
                  <a:pos x="33" y="138"/>
                </a:cxn>
                <a:cxn ang="0">
                  <a:pos x="18" y="147"/>
                </a:cxn>
                <a:cxn ang="0">
                  <a:pos x="24" y="156"/>
                </a:cxn>
                <a:cxn ang="0">
                  <a:pos x="33" y="156"/>
                </a:cxn>
                <a:cxn ang="0">
                  <a:pos x="41" y="162"/>
                </a:cxn>
                <a:cxn ang="0">
                  <a:pos x="49" y="156"/>
                </a:cxn>
                <a:cxn ang="0">
                  <a:pos x="49" y="162"/>
                </a:cxn>
                <a:cxn ang="0">
                  <a:pos x="33" y="162"/>
                </a:cxn>
                <a:cxn ang="0">
                  <a:pos x="18" y="187"/>
                </a:cxn>
              </a:cxnLst>
              <a:rect l="0" t="0" r="r" b="b"/>
              <a:pathLst>
                <a:path w="107" h="188">
                  <a:moveTo>
                    <a:pt x="18" y="187"/>
                  </a:moveTo>
                  <a:lnTo>
                    <a:pt x="24" y="179"/>
                  </a:lnTo>
                  <a:lnTo>
                    <a:pt x="41" y="187"/>
                  </a:lnTo>
                  <a:lnTo>
                    <a:pt x="41" y="179"/>
                  </a:lnTo>
                  <a:lnTo>
                    <a:pt x="49" y="171"/>
                  </a:lnTo>
                  <a:lnTo>
                    <a:pt x="58" y="179"/>
                  </a:lnTo>
                  <a:lnTo>
                    <a:pt x="66" y="171"/>
                  </a:lnTo>
                  <a:lnTo>
                    <a:pt x="98" y="171"/>
                  </a:lnTo>
                  <a:lnTo>
                    <a:pt x="106" y="162"/>
                  </a:lnTo>
                  <a:lnTo>
                    <a:pt x="90" y="162"/>
                  </a:lnTo>
                  <a:lnTo>
                    <a:pt x="106" y="138"/>
                  </a:lnTo>
                  <a:lnTo>
                    <a:pt x="98" y="131"/>
                  </a:lnTo>
                  <a:lnTo>
                    <a:pt x="90" y="131"/>
                  </a:lnTo>
                  <a:lnTo>
                    <a:pt x="81" y="131"/>
                  </a:lnTo>
                  <a:lnTo>
                    <a:pt x="90" y="122"/>
                  </a:lnTo>
                  <a:lnTo>
                    <a:pt x="90" y="115"/>
                  </a:lnTo>
                  <a:lnTo>
                    <a:pt x="81" y="97"/>
                  </a:lnTo>
                  <a:lnTo>
                    <a:pt x="74" y="91"/>
                  </a:lnTo>
                  <a:lnTo>
                    <a:pt x="58" y="66"/>
                  </a:lnTo>
                  <a:lnTo>
                    <a:pt x="41" y="57"/>
                  </a:lnTo>
                  <a:lnTo>
                    <a:pt x="66" y="25"/>
                  </a:lnTo>
                  <a:lnTo>
                    <a:pt x="58" y="17"/>
                  </a:lnTo>
                  <a:lnTo>
                    <a:pt x="33" y="25"/>
                  </a:lnTo>
                  <a:lnTo>
                    <a:pt x="33" y="1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0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9" y="33"/>
                  </a:lnTo>
                  <a:lnTo>
                    <a:pt x="18" y="33"/>
                  </a:lnTo>
                  <a:lnTo>
                    <a:pt x="9" y="50"/>
                  </a:lnTo>
                  <a:lnTo>
                    <a:pt x="18" y="50"/>
                  </a:lnTo>
                  <a:lnTo>
                    <a:pt x="18" y="57"/>
                  </a:lnTo>
                  <a:lnTo>
                    <a:pt x="9" y="66"/>
                  </a:lnTo>
                  <a:lnTo>
                    <a:pt x="18" y="66"/>
                  </a:lnTo>
                  <a:lnTo>
                    <a:pt x="24" y="75"/>
                  </a:lnTo>
                  <a:lnTo>
                    <a:pt x="18" y="82"/>
                  </a:lnTo>
                  <a:lnTo>
                    <a:pt x="24" y="91"/>
                  </a:lnTo>
                  <a:lnTo>
                    <a:pt x="41" y="82"/>
                  </a:lnTo>
                  <a:lnTo>
                    <a:pt x="41" y="91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49" y="115"/>
                  </a:lnTo>
                  <a:lnTo>
                    <a:pt x="24" y="115"/>
                  </a:lnTo>
                  <a:lnTo>
                    <a:pt x="33" y="122"/>
                  </a:lnTo>
                  <a:lnTo>
                    <a:pt x="24" y="131"/>
                  </a:lnTo>
                  <a:lnTo>
                    <a:pt x="33" y="131"/>
                  </a:lnTo>
                  <a:lnTo>
                    <a:pt x="33" y="138"/>
                  </a:lnTo>
                  <a:lnTo>
                    <a:pt x="18" y="147"/>
                  </a:lnTo>
                  <a:lnTo>
                    <a:pt x="24" y="156"/>
                  </a:lnTo>
                  <a:lnTo>
                    <a:pt x="33" y="156"/>
                  </a:lnTo>
                  <a:lnTo>
                    <a:pt x="41" y="162"/>
                  </a:lnTo>
                  <a:lnTo>
                    <a:pt x="49" y="156"/>
                  </a:lnTo>
                  <a:lnTo>
                    <a:pt x="49" y="162"/>
                  </a:lnTo>
                  <a:lnTo>
                    <a:pt x="33" y="162"/>
                  </a:lnTo>
                  <a:lnTo>
                    <a:pt x="18" y="18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4" name="Freeform 282"/>
            <p:cNvSpPr>
              <a:spLocks/>
            </p:cNvSpPr>
            <p:nvPr/>
          </p:nvSpPr>
          <p:spPr bwMode="auto">
            <a:xfrm>
              <a:off x="2845" y="2143"/>
              <a:ext cx="16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3"/>
                </a:cxn>
                <a:cxn ang="0">
                  <a:pos x="16" y="31"/>
                </a:cxn>
                <a:cxn ang="0">
                  <a:pos x="16" y="0"/>
                </a:cxn>
                <a:cxn ang="0">
                  <a:pos x="0" y="6"/>
                </a:cxn>
              </a:cxnLst>
              <a:rect l="0" t="0" r="r" b="b"/>
              <a:pathLst>
                <a:path w="17" h="32">
                  <a:moveTo>
                    <a:pt x="0" y="6"/>
                  </a:moveTo>
                  <a:lnTo>
                    <a:pt x="0" y="23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5" name="Freeform 283"/>
            <p:cNvSpPr>
              <a:spLocks/>
            </p:cNvSpPr>
            <p:nvPr/>
          </p:nvSpPr>
          <p:spPr bwMode="auto">
            <a:xfrm>
              <a:off x="2837" y="2168"/>
              <a:ext cx="2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2"/>
                </a:cxn>
                <a:cxn ang="0">
                  <a:pos x="9" y="41"/>
                </a:cxn>
                <a:cxn ang="0">
                  <a:pos x="19" y="32"/>
                </a:cxn>
                <a:cxn ang="0">
                  <a:pos x="25" y="9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9" y="32"/>
                  </a:lnTo>
                  <a:lnTo>
                    <a:pt x="9" y="41"/>
                  </a:lnTo>
                  <a:lnTo>
                    <a:pt x="19" y="32"/>
                  </a:lnTo>
                  <a:lnTo>
                    <a:pt x="25" y="9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6" name="Freeform 284"/>
            <p:cNvSpPr>
              <a:spLocks/>
            </p:cNvSpPr>
            <p:nvPr/>
          </p:nvSpPr>
          <p:spPr bwMode="auto">
            <a:xfrm>
              <a:off x="2893" y="2206"/>
              <a:ext cx="3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32" y="25"/>
                </a:cxn>
                <a:cxn ang="0">
                  <a:pos x="40" y="0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41" h="26">
                  <a:moveTo>
                    <a:pt x="0" y="0"/>
                  </a:moveTo>
                  <a:lnTo>
                    <a:pt x="0" y="8"/>
                  </a:lnTo>
                  <a:lnTo>
                    <a:pt x="32" y="25"/>
                  </a:lnTo>
                  <a:lnTo>
                    <a:pt x="40" y="0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7" name="Freeform 285"/>
            <p:cNvSpPr>
              <a:spLocks/>
            </p:cNvSpPr>
            <p:nvPr/>
          </p:nvSpPr>
          <p:spPr bwMode="auto">
            <a:xfrm>
              <a:off x="2998" y="2206"/>
              <a:ext cx="25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9" y="25"/>
                </a:cxn>
                <a:cxn ang="0">
                  <a:pos x="16" y="25"/>
                </a:cxn>
                <a:cxn ang="0">
                  <a:pos x="25" y="25"/>
                </a:cxn>
                <a:cxn ang="0">
                  <a:pos x="16" y="8"/>
                </a:cxn>
                <a:cxn ang="0">
                  <a:pos x="25" y="16"/>
                </a:cxn>
                <a:cxn ang="0">
                  <a:pos x="25" y="8"/>
                </a:cxn>
                <a:cxn ang="0">
                  <a:pos x="9" y="0"/>
                </a:cxn>
                <a:cxn ang="0">
                  <a:pos x="0" y="8"/>
                </a:cxn>
              </a:cxnLst>
              <a:rect l="0" t="0" r="r" b="b"/>
              <a:pathLst>
                <a:path w="26" h="26">
                  <a:moveTo>
                    <a:pt x="0" y="8"/>
                  </a:moveTo>
                  <a:lnTo>
                    <a:pt x="9" y="8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25" y="25"/>
                  </a:lnTo>
                  <a:lnTo>
                    <a:pt x="16" y="8"/>
                  </a:lnTo>
                  <a:lnTo>
                    <a:pt x="25" y="16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8" name="Freeform 286"/>
            <p:cNvSpPr>
              <a:spLocks/>
            </p:cNvSpPr>
            <p:nvPr/>
          </p:nvSpPr>
          <p:spPr bwMode="auto">
            <a:xfrm>
              <a:off x="3127" y="2238"/>
              <a:ext cx="33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17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34" y="0"/>
                </a:cxn>
                <a:cxn ang="0">
                  <a:pos x="0" y="8"/>
                </a:cxn>
              </a:cxnLst>
              <a:rect l="0" t="0" r="r" b="b"/>
              <a:pathLst>
                <a:path w="35" h="18">
                  <a:moveTo>
                    <a:pt x="0" y="8"/>
                  </a:moveTo>
                  <a:lnTo>
                    <a:pt x="10" y="17"/>
                  </a:lnTo>
                  <a:lnTo>
                    <a:pt x="18" y="17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9" name="Freeform 287"/>
            <p:cNvSpPr>
              <a:spLocks/>
            </p:cNvSpPr>
            <p:nvPr/>
          </p:nvSpPr>
          <p:spPr bwMode="auto">
            <a:xfrm>
              <a:off x="2770" y="2180"/>
              <a:ext cx="15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6"/>
                </a:cxn>
                <a:cxn ang="0">
                  <a:pos x="16" y="9"/>
                </a:cxn>
                <a:cxn ang="0">
                  <a:pos x="6" y="0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6" y="16"/>
                  </a:lnTo>
                  <a:lnTo>
                    <a:pt x="16" y="9"/>
                  </a:lnTo>
                  <a:lnTo>
                    <a:pt x="6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0" name="Freeform 288"/>
            <p:cNvSpPr>
              <a:spLocks/>
            </p:cNvSpPr>
            <p:nvPr/>
          </p:nvSpPr>
          <p:spPr bwMode="auto">
            <a:xfrm>
              <a:off x="4108" y="2735"/>
              <a:ext cx="492" cy="324"/>
            </a:xfrm>
            <a:custGeom>
              <a:avLst/>
              <a:gdLst/>
              <a:ahLst/>
              <a:cxnLst>
                <a:cxn ang="0">
                  <a:pos x="48" y="342"/>
                </a:cxn>
                <a:cxn ang="0">
                  <a:pos x="89" y="317"/>
                </a:cxn>
                <a:cxn ang="0">
                  <a:pos x="138" y="308"/>
                </a:cxn>
                <a:cxn ang="0">
                  <a:pos x="234" y="283"/>
                </a:cxn>
                <a:cxn ang="0">
                  <a:pos x="268" y="308"/>
                </a:cxn>
                <a:cxn ang="0">
                  <a:pos x="293" y="342"/>
                </a:cxn>
                <a:cxn ang="0">
                  <a:pos x="316" y="317"/>
                </a:cxn>
                <a:cxn ang="0">
                  <a:pos x="316" y="342"/>
                </a:cxn>
                <a:cxn ang="0">
                  <a:pos x="325" y="342"/>
                </a:cxn>
                <a:cxn ang="0">
                  <a:pos x="333" y="348"/>
                </a:cxn>
                <a:cxn ang="0">
                  <a:pos x="340" y="373"/>
                </a:cxn>
                <a:cxn ang="0">
                  <a:pos x="365" y="389"/>
                </a:cxn>
                <a:cxn ang="0">
                  <a:pos x="390" y="398"/>
                </a:cxn>
                <a:cxn ang="0">
                  <a:pos x="405" y="389"/>
                </a:cxn>
                <a:cxn ang="0">
                  <a:pos x="415" y="398"/>
                </a:cxn>
                <a:cxn ang="0">
                  <a:pos x="446" y="382"/>
                </a:cxn>
                <a:cxn ang="0">
                  <a:pos x="480" y="348"/>
                </a:cxn>
                <a:cxn ang="0">
                  <a:pos x="520" y="243"/>
                </a:cxn>
                <a:cxn ang="0">
                  <a:pos x="495" y="180"/>
                </a:cxn>
                <a:cxn ang="0">
                  <a:pos x="480" y="156"/>
                </a:cxn>
                <a:cxn ang="0">
                  <a:pos x="470" y="156"/>
                </a:cxn>
                <a:cxn ang="0">
                  <a:pos x="430" y="106"/>
                </a:cxn>
                <a:cxn ang="0">
                  <a:pos x="415" y="74"/>
                </a:cxn>
                <a:cxn ang="0">
                  <a:pos x="405" y="49"/>
                </a:cxn>
                <a:cxn ang="0">
                  <a:pos x="381" y="0"/>
                </a:cxn>
                <a:cxn ang="0">
                  <a:pos x="365" y="17"/>
                </a:cxn>
                <a:cxn ang="0">
                  <a:pos x="358" y="90"/>
                </a:cxn>
                <a:cxn ang="0">
                  <a:pos x="308" y="66"/>
                </a:cxn>
                <a:cxn ang="0">
                  <a:pos x="300" y="57"/>
                </a:cxn>
                <a:cxn ang="0">
                  <a:pos x="293" y="34"/>
                </a:cxn>
                <a:cxn ang="0">
                  <a:pos x="308" y="17"/>
                </a:cxn>
                <a:cxn ang="0">
                  <a:pos x="293" y="25"/>
                </a:cxn>
                <a:cxn ang="0">
                  <a:pos x="284" y="17"/>
                </a:cxn>
                <a:cxn ang="0">
                  <a:pos x="253" y="17"/>
                </a:cxn>
                <a:cxn ang="0">
                  <a:pos x="228" y="17"/>
                </a:cxn>
                <a:cxn ang="0">
                  <a:pos x="219" y="34"/>
                </a:cxn>
                <a:cxn ang="0">
                  <a:pos x="212" y="49"/>
                </a:cxn>
                <a:cxn ang="0">
                  <a:pos x="194" y="49"/>
                </a:cxn>
                <a:cxn ang="0">
                  <a:pos x="194" y="49"/>
                </a:cxn>
                <a:cxn ang="0">
                  <a:pos x="179" y="41"/>
                </a:cxn>
                <a:cxn ang="0">
                  <a:pos x="154" y="49"/>
                </a:cxn>
                <a:cxn ang="0">
                  <a:pos x="138" y="74"/>
                </a:cxn>
                <a:cxn ang="0">
                  <a:pos x="138" y="81"/>
                </a:cxn>
                <a:cxn ang="0">
                  <a:pos x="129" y="74"/>
                </a:cxn>
                <a:cxn ang="0">
                  <a:pos x="122" y="97"/>
                </a:cxn>
                <a:cxn ang="0">
                  <a:pos x="41" y="131"/>
                </a:cxn>
                <a:cxn ang="0">
                  <a:pos x="8" y="146"/>
                </a:cxn>
                <a:cxn ang="0">
                  <a:pos x="8" y="171"/>
                </a:cxn>
                <a:cxn ang="0">
                  <a:pos x="17" y="211"/>
                </a:cxn>
                <a:cxn ang="0">
                  <a:pos x="8" y="211"/>
                </a:cxn>
                <a:cxn ang="0">
                  <a:pos x="23" y="251"/>
                </a:cxn>
                <a:cxn ang="0">
                  <a:pos x="32" y="308"/>
                </a:cxn>
                <a:cxn ang="0">
                  <a:pos x="23" y="324"/>
                </a:cxn>
              </a:cxnLst>
              <a:rect l="0" t="0" r="r" b="b"/>
              <a:pathLst>
                <a:path w="521" h="406">
                  <a:moveTo>
                    <a:pt x="23" y="324"/>
                  </a:moveTo>
                  <a:lnTo>
                    <a:pt x="48" y="342"/>
                  </a:lnTo>
                  <a:lnTo>
                    <a:pt x="64" y="342"/>
                  </a:lnTo>
                  <a:lnTo>
                    <a:pt x="89" y="317"/>
                  </a:lnTo>
                  <a:lnTo>
                    <a:pt x="129" y="317"/>
                  </a:lnTo>
                  <a:lnTo>
                    <a:pt x="138" y="308"/>
                  </a:lnTo>
                  <a:lnTo>
                    <a:pt x="169" y="293"/>
                  </a:lnTo>
                  <a:lnTo>
                    <a:pt x="234" y="283"/>
                  </a:lnTo>
                  <a:lnTo>
                    <a:pt x="268" y="299"/>
                  </a:lnTo>
                  <a:lnTo>
                    <a:pt x="268" y="308"/>
                  </a:lnTo>
                  <a:lnTo>
                    <a:pt x="276" y="308"/>
                  </a:lnTo>
                  <a:lnTo>
                    <a:pt x="293" y="342"/>
                  </a:lnTo>
                  <a:lnTo>
                    <a:pt x="316" y="299"/>
                  </a:lnTo>
                  <a:lnTo>
                    <a:pt x="316" y="317"/>
                  </a:lnTo>
                  <a:lnTo>
                    <a:pt x="308" y="342"/>
                  </a:lnTo>
                  <a:lnTo>
                    <a:pt x="316" y="342"/>
                  </a:lnTo>
                  <a:lnTo>
                    <a:pt x="316" y="324"/>
                  </a:lnTo>
                  <a:lnTo>
                    <a:pt x="325" y="342"/>
                  </a:lnTo>
                  <a:lnTo>
                    <a:pt x="316" y="348"/>
                  </a:lnTo>
                  <a:lnTo>
                    <a:pt x="333" y="348"/>
                  </a:lnTo>
                  <a:lnTo>
                    <a:pt x="340" y="365"/>
                  </a:lnTo>
                  <a:lnTo>
                    <a:pt x="340" y="373"/>
                  </a:lnTo>
                  <a:lnTo>
                    <a:pt x="349" y="382"/>
                  </a:lnTo>
                  <a:lnTo>
                    <a:pt x="365" y="389"/>
                  </a:lnTo>
                  <a:lnTo>
                    <a:pt x="381" y="389"/>
                  </a:lnTo>
                  <a:lnTo>
                    <a:pt x="390" y="398"/>
                  </a:lnTo>
                  <a:lnTo>
                    <a:pt x="405" y="382"/>
                  </a:lnTo>
                  <a:lnTo>
                    <a:pt x="405" y="389"/>
                  </a:lnTo>
                  <a:lnTo>
                    <a:pt x="415" y="389"/>
                  </a:lnTo>
                  <a:lnTo>
                    <a:pt x="415" y="398"/>
                  </a:lnTo>
                  <a:lnTo>
                    <a:pt x="430" y="405"/>
                  </a:lnTo>
                  <a:lnTo>
                    <a:pt x="446" y="382"/>
                  </a:lnTo>
                  <a:lnTo>
                    <a:pt x="470" y="382"/>
                  </a:lnTo>
                  <a:lnTo>
                    <a:pt x="480" y="348"/>
                  </a:lnTo>
                  <a:lnTo>
                    <a:pt x="511" y="276"/>
                  </a:lnTo>
                  <a:lnTo>
                    <a:pt x="520" y="243"/>
                  </a:lnTo>
                  <a:lnTo>
                    <a:pt x="511" y="203"/>
                  </a:lnTo>
                  <a:lnTo>
                    <a:pt x="495" y="180"/>
                  </a:lnTo>
                  <a:lnTo>
                    <a:pt x="487" y="171"/>
                  </a:lnTo>
                  <a:lnTo>
                    <a:pt x="480" y="156"/>
                  </a:lnTo>
                  <a:lnTo>
                    <a:pt x="470" y="146"/>
                  </a:lnTo>
                  <a:lnTo>
                    <a:pt x="470" y="156"/>
                  </a:lnTo>
                  <a:lnTo>
                    <a:pt x="455" y="131"/>
                  </a:lnTo>
                  <a:lnTo>
                    <a:pt x="430" y="106"/>
                  </a:lnTo>
                  <a:lnTo>
                    <a:pt x="421" y="81"/>
                  </a:lnTo>
                  <a:lnTo>
                    <a:pt x="415" y="74"/>
                  </a:lnTo>
                  <a:lnTo>
                    <a:pt x="415" y="57"/>
                  </a:lnTo>
                  <a:lnTo>
                    <a:pt x="405" y="49"/>
                  </a:lnTo>
                  <a:lnTo>
                    <a:pt x="390" y="49"/>
                  </a:lnTo>
                  <a:lnTo>
                    <a:pt x="381" y="0"/>
                  </a:lnTo>
                  <a:lnTo>
                    <a:pt x="373" y="0"/>
                  </a:lnTo>
                  <a:lnTo>
                    <a:pt x="365" y="17"/>
                  </a:lnTo>
                  <a:lnTo>
                    <a:pt x="365" y="57"/>
                  </a:lnTo>
                  <a:lnTo>
                    <a:pt x="358" y="90"/>
                  </a:lnTo>
                  <a:lnTo>
                    <a:pt x="340" y="90"/>
                  </a:lnTo>
                  <a:lnTo>
                    <a:pt x="308" y="66"/>
                  </a:lnTo>
                  <a:lnTo>
                    <a:pt x="300" y="66"/>
                  </a:lnTo>
                  <a:lnTo>
                    <a:pt x="300" y="57"/>
                  </a:lnTo>
                  <a:lnTo>
                    <a:pt x="284" y="57"/>
                  </a:lnTo>
                  <a:lnTo>
                    <a:pt x="293" y="34"/>
                  </a:lnTo>
                  <a:lnTo>
                    <a:pt x="300" y="34"/>
                  </a:lnTo>
                  <a:lnTo>
                    <a:pt x="308" y="17"/>
                  </a:lnTo>
                  <a:lnTo>
                    <a:pt x="300" y="17"/>
                  </a:lnTo>
                  <a:lnTo>
                    <a:pt x="293" y="25"/>
                  </a:lnTo>
                  <a:lnTo>
                    <a:pt x="293" y="17"/>
                  </a:lnTo>
                  <a:lnTo>
                    <a:pt x="284" y="17"/>
                  </a:lnTo>
                  <a:lnTo>
                    <a:pt x="244" y="9"/>
                  </a:lnTo>
                  <a:lnTo>
                    <a:pt x="253" y="17"/>
                  </a:lnTo>
                  <a:lnTo>
                    <a:pt x="244" y="17"/>
                  </a:lnTo>
                  <a:lnTo>
                    <a:pt x="228" y="17"/>
                  </a:lnTo>
                  <a:lnTo>
                    <a:pt x="219" y="25"/>
                  </a:lnTo>
                  <a:lnTo>
                    <a:pt x="219" y="34"/>
                  </a:lnTo>
                  <a:lnTo>
                    <a:pt x="212" y="34"/>
                  </a:lnTo>
                  <a:lnTo>
                    <a:pt x="212" y="49"/>
                  </a:lnTo>
                  <a:lnTo>
                    <a:pt x="212" y="57"/>
                  </a:lnTo>
                  <a:lnTo>
                    <a:pt x="194" y="49"/>
                  </a:lnTo>
                  <a:lnTo>
                    <a:pt x="194" y="57"/>
                  </a:lnTo>
                  <a:lnTo>
                    <a:pt x="194" y="49"/>
                  </a:lnTo>
                  <a:lnTo>
                    <a:pt x="187" y="41"/>
                  </a:lnTo>
                  <a:lnTo>
                    <a:pt x="179" y="41"/>
                  </a:lnTo>
                  <a:lnTo>
                    <a:pt x="163" y="49"/>
                  </a:lnTo>
                  <a:lnTo>
                    <a:pt x="154" y="49"/>
                  </a:lnTo>
                  <a:lnTo>
                    <a:pt x="147" y="74"/>
                  </a:lnTo>
                  <a:lnTo>
                    <a:pt x="138" y="74"/>
                  </a:lnTo>
                  <a:lnTo>
                    <a:pt x="129" y="74"/>
                  </a:lnTo>
                  <a:lnTo>
                    <a:pt x="138" y="81"/>
                  </a:lnTo>
                  <a:lnTo>
                    <a:pt x="129" y="90"/>
                  </a:lnTo>
                  <a:lnTo>
                    <a:pt x="129" y="74"/>
                  </a:lnTo>
                  <a:lnTo>
                    <a:pt x="114" y="90"/>
                  </a:lnTo>
                  <a:lnTo>
                    <a:pt x="122" y="97"/>
                  </a:lnTo>
                  <a:lnTo>
                    <a:pt x="97" y="114"/>
                  </a:lnTo>
                  <a:lnTo>
                    <a:pt x="41" y="13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8" y="156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17" y="211"/>
                  </a:lnTo>
                  <a:lnTo>
                    <a:pt x="8" y="196"/>
                  </a:lnTo>
                  <a:lnTo>
                    <a:pt x="8" y="211"/>
                  </a:lnTo>
                  <a:lnTo>
                    <a:pt x="0" y="203"/>
                  </a:lnTo>
                  <a:lnTo>
                    <a:pt x="23" y="251"/>
                  </a:lnTo>
                  <a:lnTo>
                    <a:pt x="32" y="283"/>
                  </a:lnTo>
                  <a:lnTo>
                    <a:pt x="32" y="308"/>
                  </a:lnTo>
                  <a:lnTo>
                    <a:pt x="23" y="317"/>
                  </a:lnTo>
                  <a:lnTo>
                    <a:pt x="23" y="3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1" name="Freeform 289"/>
            <p:cNvSpPr>
              <a:spLocks/>
            </p:cNvSpPr>
            <p:nvPr/>
          </p:nvSpPr>
          <p:spPr bwMode="auto">
            <a:xfrm>
              <a:off x="4315" y="2743"/>
              <a:ext cx="1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9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2" name="Freeform 290"/>
            <p:cNvSpPr>
              <a:spLocks/>
            </p:cNvSpPr>
            <p:nvPr/>
          </p:nvSpPr>
          <p:spPr bwMode="auto">
            <a:xfrm>
              <a:off x="4315" y="2743"/>
              <a:ext cx="1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9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3" name="Freeform 291"/>
            <p:cNvSpPr>
              <a:spLocks/>
            </p:cNvSpPr>
            <p:nvPr/>
          </p:nvSpPr>
          <p:spPr bwMode="auto">
            <a:xfrm>
              <a:off x="4391" y="3013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4" name="Freeform 292"/>
            <p:cNvSpPr>
              <a:spLocks/>
            </p:cNvSpPr>
            <p:nvPr/>
          </p:nvSpPr>
          <p:spPr bwMode="auto">
            <a:xfrm>
              <a:off x="4391" y="3013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5" name="Freeform 293"/>
            <p:cNvSpPr>
              <a:spLocks/>
            </p:cNvSpPr>
            <p:nvPr/>
          </p:nvSpPr>
          <p:spPr bwMode="auto">
            <a:xfrm>
              <a:off x="4491" y="3078"/>
              <a:ext cx="4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"/>
                </a:cxn>
                <a:cxn ang="0">
                  <a:pos x="25" y="49"/>
                </a:cxn>
                <a:cxn ang="0">
                  <a:pos x="34" y="33"/>
                </a:cxn>
                <a:cxn ang="0">
                  <a:pos x="41" y="4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51" h="50">
                  <a:moveTo>
                    <a:pt x="0" y="0"/>
                  </a:moveTo>
                  <a:lnTo>
                    <a:pt x="10" y="40"/>
                  </a:lnTo>
                  <a:lnTo>
                    <a:pt x="25" y="49"/>
                  </a:lnTo>
                  <a:lnTo>
                    <a:pt x="34" y="33"/>
                  </a:lnTo>
                  <a:lnTo>
                    <a:pt x="41" y="4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6" name="Freeform 294"/>
            <p:cNvSpPr>
              <a:spLocks/>
            </p:cNvSpPr>
            <p:nvPr/>
          </p:nvSpPr>
          <p:spPr bwMode="auto">
            <a:xfrm>
              <a:off x="4828" y="3001"/>
              <a:ext cx="69" cy="91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31" y="80"/>
                </a:cxn>
                <a:cxn ang="0">
                  <a:pos x="25" y="105"/>
                </a:cxn>
                <a:cxn ang="0">
                  <a:pos x="31" y="114"/>
                </a:cxn>
                <a:cxn ang="0">
                  <a:pos x="40" y="105"/>
                </a:cxn>
                <a:cxn ang="0">
                  <a:pos x="56" y="72"/>
                </a:cxn>
                <a:cxn ang="0">
                  <a:pos x="65" y="72"/>
                </a:cxn>
                <a:cxn ang="0">
                  <a:pos x="72" y="65"/>
                </a:cxn>
                <a:cxn ang="0">
                  <a:pos x="72" y="49"/>
                </a:cxn>
                <a:cxn ang="0">
                  <a:pos x="65" y="40"/>
                </a:cxn>
                <a:cxn ang="0">
                  <a:pos x="56" y="49"/>
                </a:cxn>
                <a:cxn ang="0">
                  <a:pos x="40" y="49"/>
                </a:cxn>
                <a:cxn ang="0">
                  <a:pos x="40" y="32"/>
                </a:cxn>
                <a:cxn ang="0">
                  <a:pos x="31" y="32"/>
                </a:cxn>
                <a:cxn ang="0">
                  <a:pos x="31" y="40"/>
                </a:cxn>
                <a:cxn ang="0">
                  <a:pos x="25" y="32"/>
                </a:cxn>
                <a:cxn ang="0">
                  <a:pos x="25" y="9"/>
                </a:cxn>
                <a:cxn ang="0">
                  <a:pos x="0" y="0"/>
                </a:cxn>
                <a:cxn ang="0">
                  <a:pos x="25" y="32"/>
                </a:cxn>
                <a:cxn ang="0">
                  <a:pos x="25" y="65"/>
                </a:cxn>
                <a:cxn ang="0">
                  <a:pos x="16" y="72"/>
                </a:cxn>
              </a:cxnLst>
              <a:rect l="0" t="0" r="r" b="b"/>
              <a:pathLst>
                <a:path w="73" h="115">
                  <a:moveTo>
                    <a:pt x="16" y="72"/>
                  </a:moveTo>
                  <a:lnTo>
                    <a:pt x="31" y="80"/>
                  </a:lnTo>
                  <a:lnTo>
                    <a:pt x="25" y="105"/>
                  </a:lnTo>
                  <a:lnTo>
                    <a:pt x="31" y="114"/>
                  </a:lnTo>
                  <a:lnTo>
                    <a:pt x="40" y="105"/>
                  </a:lnTo>
                  <a:lnTo>
                    <a:pt x="56" y="72"/>
                  </a:lnTo>
                  <a:lnTo>
                    <a:pt x="65" y="72"/>
                  </a:lnTo>
                  <a:lnTo>
                    <a:pt x="72" y="65"/>
                  </a:lnTo>
                  <a:lnTo>
                    <a:pt x="72" y="49"/>
                  </a:lnTo>
                  <a:lnTo>
                    <a:pt x="65" y="40"/>
                  </a:lnTo>
                  <a:lnTo>
                    <a:pt x="56" y="49"/>
                  </a:lnTo>
                  <a:lnTo>
                    <a:pt x="40" y="49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25" y="32"/>
                  </a:lnTo>
                  <a:lnTo>
                    <a:pt x="25" y="9"/>
                  </a:lnTo>
                  <a:lnTo>
                    <a:pt x="0" y="0"/>
                  </a:lnTo>
                  <a:lnTo>
                    <a:pt x="25" y="32"/>
                  </a:lnTo>
                  <a:lnTo>
                    <a:pt x="25" y="65"/>
                  </a:lnTo>
                  <a:lnTo>
                    <a:pt x="16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7" name="Freeform 295"/>
            <p:cNvSpPr>
              <a:spLocks/>
            </p:cNvSpPr>
            <p:nvPr/>
          </p:nvSpPr>
          <p:spPr bwMode="auto">
            <a:xfrm>
              <a:off x="4828" y="3001"/>
              <a:ext cx="69" cy="91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31" y="80"/>
                </a:cxn>
                <a:cxn ang="0">
                  <a:pos x="25" y="105"/>
                </a:cxn>
                <a:cxn ang="0">
                  <a:pos x="31" y="114"/>
                </a:cxn>
                <a:cxn ang="0">
                  <a:pos x="40" y="105"/>
                </a:cxn>
                <a:cxn ang="0">
                  <a:pos x="56" y="72"/>
                </a:cxn>
                <a:cxn ang="0">
                  <a:pos x="65" y="72"/>
                </a:cxn>
                <a:cxn ang="0">
                  <a:pos x="72" y="65"/>
                </a:cxn>
                <a:cxn ang="0">
                  <a:pos x="72" y="49"/>
                </a:cxn>
                <a:cxn ang="0">
                  <a:pos x="65" y="40"/>
                </a:cxn>
                <a:cxn ang="0">
                  <a:pos x="56" y="49"/>
                </a:cxn>
                <a:cxn ang="0">
                  <a:pos x="40" y="49"/>
                </a:cxn>
                <a:cxn ang="0">
                  <a:pos x="40" y="32"/>
                </a:cxn>
                <a:cxn ang="0">
                  <a:pos x="31" y="32"/>
                </a:cxn>
                <a:cxn ang="0">
                  <a:pos x="31" y="40"/>
                </a:cxn>
                <a:cxn ang="0">
                  <a:pos x="25" y="32"/>
                </a:cxn>
                <a:cxn ang="0">
                  <a:pos x="25" y="9"/>
                </a:cxn>
                <a:cxn ang="0">
                  <a:pos x="0" y="0"/>
                </a:cxn>
                <a:cxn ang="0">
                  <a:pos x="25" y="32"/>
                </a:cxn>
                <a:cxn ang="0">
                  <a:pos x="25" y="65"/>
                </a:cxn>
                <a:cxn ang="0">
                  <a:pos x="16" y="72"/>
                </a:cxn>
              </a:cxnLst>
              <a:rect l="0" t="0" r="r" b="b"/>
              <a:pathLst>
                <a:path w="73" h="115">
                  <a:moveTo>
                    <a:pt x="16" y="72"/>
                  </a:moveTo>
                  <a:lnTo>
                    <a:pt x="31" y="80"/>
                  </a:lnTo>
                  <a:lnTo>
                    <a:pt x="25" y="105"/>
                  </a:lnTo>
                  <a:lnTo>
                    <a:pt x="31" y="114"/>
                  </a:lnTo>
                  <a:lnTo>
                    <a:pt x="40" y="105"/>
                  </a:lnTo>
                  <a:lnTo>
                    <a:pt x="56" y="72"/>
                  </a:lnTo>
                  <a:lnTo>
                    <a:pt x="65" y="72"/>
                  </a:lnTo>
                  <a:lnTo>
                    <a:pt x="72" y="65"/>
                  </a:lnTo>
                  <a:lnTo>
                    <a:pt x="72" y="49"/>
                  </a:lnTo>
                  <a:lnTo>
                    <a:pt x="65" y="40"/>
                  </a:lnTo>
                  <a:lnTo>
                    <a:pt x="56" y="49"/>
                  </a:lnTo>
                  <a:lnTo>
                    <a:pt x="40" y="49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25" y="32"/>
                  </a:lnTo>
                  <a:lnTo>
                    <a:pt x="25" y="9"/>
                  </a:lnTo>
                  <a:lnTo>
                    <a:pt x="0" y="0"/>
                  </a:lnTo>
                  <a:lnTo>
                    <a:pt x="25" y="32"/>
                  </a:lnTo>
                  <a:lnTo>
                    <a:pt x="25" y="65"/>
                  </a:lnTo>
                  <a:lnTo>
                    <a:pt x="16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8" name="Freeform 296"/>
            <p:cNvSpPr>
              <a:spLocks/>
            </p:cNvSpPr>
            <p:nvPr/>
          </p:nvSpPr>
          <p:spPr bwMode="auto">
            <a:xfrm>
              <a:off x="4752" y="3078"/>
              <a:ext cx="101" cy="8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9" y="97"/>
                </a:cxn>
                <a:cxn ang="0">
                  <a:pos x="15" y="97"/>
                </a:cxn>
                <a:cxn ang="0">
                  <a:pos x="32" y="105"/>
                </a:cxn>
                <a:cxn ang="0">
                  <a:pos x="49" y="97"/>
                </a:cxn>
                <a:cxn ang="0">
                  <a:pos x="56" y="80"/>
                </a:cxn>
                <a:cxn ang="0">
                  <a:pos x="65" y="65"/>
                </a:cxn>
                <a:cxn ang="0">
                  <a:pos x="81" y="49"/>
                </a:cxn>
                <a:cxn ang="0">
                  <a:pos x="89" y="49"/>
                </a:cxn>
                <a:cxn ang="0">
                  <a:pos x="81" y="40"/>
                </a:cxn>
                <a:cxn ang="0">
                  <a:pos x="106" y="17"/>
                </a:cxn>
                <a:cxn ang="0">
                  <a:pos x="106" y="8"/>
                </a:cxn>
                <a:cxn ang="0">
                  <a:pos x="97" y="8"/>
                </a:cxn>
                <a:cxn ang="0">
                  <a:pos x="97" y="0"/>
                </a:cxn>
                <a:cxn ang="0">
                  <a:pos x="89" y="8"/>
                </a:cxn>
                <a:cxn ang="0">
                  <a:pos x="89" y="0"/>
                </a:cxn>
                <a:cxn ang="0">
                  <a:pos x="81" y="0"/>
                </a:cxn>
                <a:cxn ang="0">
                  <a:pos x="72" y="0"/>
                </a:cxn>
                <a:cxn ang="0">
                  <a:pos x="72" y="17"/>
                </a:cxn>
                <a:cxn ang="0">
                  <a:pos x="65" y="17"/>
                </a:cxn>
                <a:cxn ang="0">
                  <a:pos x="56" y="33"/>
                </a:cxn>
                <a:cxn ang="0">
                  <a:pos x="24" y="55"/>
                </a:cxn>
                <a:cxn ang="0">
                  <a:pos x="0" y="89"/>
                </a:cxn>
              </a:cxnLst>
              <a:rect l="0" t="0" r="r" b="b"/>
              <a:pathLst>
                <a:path w="107" h="106">
                  <a:moveTo>
                    <a:pt x="0" y="89"/>
                  </a:moveTo>
                  <a:lnTo>
                    <a:pt x="9" y="97"/>
                  </a:lnTo>
                  <a:lnTo>
                    <a:pt x="15" y="97"/>
                  </a:lnTo>
                  <a:lnTo>
                    <a:pt x="32" y="105"/>
                  </a:lnTo>
                  <a:lnTo>
                    <a:pt x="49" y="97"/>
                  </a:lnTo>
                  <a:lnTo>
                    <a:pt x="56" y="80"/>
                  </a:lnTo>
                  <a:lnTo>
                    <a:pt x="65" y="65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81" y="40"/>
                  </a:lnTo>
                  <a:lnTo>
                    <a:pt x="106" y="17"/>
                  </a:lnTo>
                  <a:lnTo>
                    <a:pt x="106" y="8"/>
                  </a:lnTo>
                  <a:lnTo>
                    <a:pt x="97" y="8"/>
                  </a:lnTo>
                  <a:lnTo>
                    <a:pt x="97" y="0"/>
                  </a:lnTo>
                  <a:lnTo>
                    <a:pt x="89" y="8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17"/>
                  </a:lnTo>
                  <a:lnTo>
                    <a:pt x="65" y="17"/>
                  </a:lnTo>
                  <a:lnTo>
                    <a:pt x="56" y="33"/>
                  </a:lnTo>
                  <a:lnTo>
                    <a:pt x="24" y="5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9" name="Freeform 297"/>
            <p:cNvSpPr>
              <a:spLocks/>
            </p:cNvSpPr>
            <p:nvPr/>
          </p:nvSpPr>
          <p:spPr bwMode="auto">
            <a:xfrm>
              <a:off x="4752" y="3078"/>
              <a:ext cx="101" cy="8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9" y="97"/>
                </a:cxn>
                <a:cxn ang="0">
                  <a:pos x="15" y="97"/>
                </a:cxn>
                <a:cxn ang="0">
                  <a:pos x="32" y="105"/>
                </a:cxn>
                <a:cxn ang="0">
                  <a:pos x="49" y="97"/>
                </a:cxn>
                <a:cxn ang="0">
                  <a:pos x="56" y="80"/>
                </a:cxn>
                <a:cxn ang="0">
                  <a:pos x="65" y="65"/>
                </a:cxn>
                <a:cxn ang="0">
                  <a:pos x="81" y="49"/>
                </a:cxn>
                <a:cxn ang="0">
                  <a:pos x="89" y="49"/>
                </a:cxn>
                <a:cxn ang="0">
                  <a:pos x="81" y="40"/>
                </a:cxn>
                <a:cxn ang="0">
                  <a:pos x="106" y="17"/>
                </a:cxn>
                <a:cxn ang="0">
                  <a:pos x="106" y="8"/>
                </a:cxn>
                <a:cxn ang="0">
                  <a:pos x="97" y="8"/>
                </a:cxn>
                <a:cxn ang="0">
                  <a:pos x="97" y="0"/>
                </a:cxn>
                <a:cxn ang="0">
                  <a:pos x="89" y="8"/>
                </a:cxn>
                <a:cxn ang="0">
                  <a:pos x="89" y="0"/>
                </a:cxn>
                <a:cxn ang="0">
                  <a:pos x="81" y="0"/>
                </a:cxn>
                <a:cxn ang="0">
                  <a:pos x="72" y="0"/>
                </a:cxn>
                <a:cxn ang="0">
                  <a:pos x="72" y="17"/>
                </a:cxn>
                <a:cxn ang="0">
                  <a:pos x="65" y="17"/>
                </a:cxn>
                <a:cxn ang="0">
                  <a:pos x="56" y="33"/>
                </a:cxn>
                <a:cxn ang="0">
                  <a:pos x="24" y="55"/>
                </a:cxn>
                <a:cxn ang="0">
                  <a:pos x="0" y="89"/>
                </a:cxn>
              </a:cxnLst>
              <a:rect l="0" t="0" r="r" b="b"/>
              <a:pathLst>
                <a:path w="107" h="106">
                  <a:moveTo>
                    <a:pt x="0" y="89"/>
                  </a:moveTo>
                  <a:lnTo>
                    <a:pt x="9" y="97"/>
                  </a:lnTo>
                  <a:lnTo>
                    <a:pt x="15" y="97"/>
                  </a:lnTo>
                  <a:lnTo>
                    <a:pt x="32" y="105"/>
                  </a:lnTo>
                  <a:lnTo>
                    <a:pt x="49" y="97"/>
                  </a:lnTo>
                  <a:lnTo>
                    <a:pt x="56" y="80"/>
                  </a:lnTo>
                  <a:lnTo>
                    <a:pt x="65" y="65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81" y="40"/>
                  </a:lnTo>
                  <a:lnTo>
                    <a:pt x="106" y="17"/>
                  </a:lnTo>
                  <a:lnTo>
                    <a:pt x="106" y="8"/>
                  </a:lnTo>
                  <a:lnTo>
                    <a:pt x="97" y="8"/>
                  </a:lnTo>
                  <a:lnTo>
                    <a:pt x="97" y="0"/>
                  </a:lnTo>
                  <a:lnTo>
                    <a:pt x="89" y="8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17"/>
                  </a:lnTo>
                  <a:lnTo>
                    <a:pt x="65" y="17"/>
                  </a:lnTo>
                  <a:lnTo>
                    <a:pt x="56" y="33"/>
                  </a:lnTo>
                  <a:lnTo>
                    <a:pt x="24" y="5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0" name="Freeform 298"/>
            <p:cNvSpPr>
              <a:spLocks/>
            </p:cNvSpPr>
            <p:nvPr/>
          </p:nvSpPr>
          <p:spPr bwMode="auto">
            <a:xfrm>
              <a:off x="3893" y="2568"/>
              <a:ext cx="132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8" y="23"/>
                </a:cxn>
                <a:cxn ang="0">
                  <a:pos x="33" y="41"/>
                </a:cxn>
                <a:cxn ang="0">
                  <a:pos x="42" y="47"/>
                </a:cxn>
                <a:cxn ang="0">
                  <a:pos x="49" y="64"/>
                </a:cxn>
                <a:cxn ang="0">
                  <a:pos x="65" y="81"/>
                </a:cxn>
                <a:cxn ang="0">
                  <a:pos x="83" y="113"/>
                </a:cxn>
                <a:cxn ang="0">
                  <a:pos x="114" y="144"/>
                </a:cxn>
                <a:cxn ang="0">
                  <a:pos x="130" y="144"/>
                </a:cxn>
                <a:cxn ang="0">
                  <a:pos x="139" y="113"/>
                </a:cxn>
                <a:cxn ang="0">
                  <a:pos x="130" y="97"/>
                </a:cxn>
                <a:cxn ang="0">
                  <a:pos x="123" y="97"/>
                </a:cxn>
                <a:cxn ang="0">
                  <a:pos x="114" y="81"/>
                </a:cxn>
                <a:cxn ang="0">
                  <a:pos x="108" y="81"/>
                </a:cxn>
                <a:cxn ang="0">
                  <a:pos x="108" y="72"/>
                </a:cxn>
                <a:cxn ang="0">
                  <a:pos x="98" y="64"/>
                </a:cxn>
                <a:cxn ang="0">
                  <a:pos x="98" y="56"/>
                </a:cxn>
                <a:cxn ang="0">
                  <a:pos x="74" y="41"/>
                </a:cxn>
                <a:cxn ang="0">
                  <a:pos x="65" y="41"/>
                </a:cxn>
                <a:cxn ang="0">
                  <a:pos x="24" y="7"/>
                </a:cxn>
                <a:cxn ang="0">
                  <a:pos x="0" y="0"/>
                </a:cxn>
              </a:cxnLst>
              <a:rect l="0" t="0" r="r" b="b"/>
              <a:pathLst>
                <a:path w="140" h="145">
                  <a:moveTo>
                    <a:pt x="0" y="0"/>
                  </a:moveTo>
                  <a:lnTo>
                    <a:pt x="0" y="7"/>
                  </a:lnTo>
                  <a:lnTo>
                    <a:pt x="18" y="23"/>
                  </a:lnTo>
                  <a:lnTo>
                    <a:pt x="33" y="41"/>
                  </a:lnTo>
                  <a:lnTo>
                    <a:pt x="42" y="47"/>
                  </a:lnTo>
                  <a:lnTo>
                    <a:pt x="49" y="64"/>
                  </a:lnTo>
                  <a:lnTo>
                    <a:pt x="65" y="81"/>
                  </a:lnTo>
                  <a:lnTo>
                    <a:pt x="83" y="113"/>
                  </a:lnTo>
                  <a:lnTo>
                    <a:pt x="114" y="144"/>
                  </a:lnTo>
                  <a:lnTo>
                    <a:pt x="130" y="144"/>
                  </a:lnTo>
                  <a:lnTo>
                    <a:pt x="139" y="113"/>
                  </a:lnTo>
                  <a:lnTo>
                    <a:pt x="130" y="97"/>
                  </a:lnTo>
                  <a:lnTo>
                    <a:pt x="123" y="97"/>
                  </a:lnTo>
                  <a:lnTo>
                    <a:pt x="114" y="81"/>
                  </a:lnTo>
                  <a:lnTo>
                    <a:pt x="108" y="81"/>
                  </a:lnTo>
                  <a:lnTo>
                    <a:pt x="108" y="72"/>
                  </a:lnTo>
                  <a:lnTo>
                    <a:pt x="98" y="64"/>
                  </a:lnTo>
                  <a:lnTo>
                    <a:pt x="98" y="56"/>
                  </a:lnTo>
                  <a:lnTo>
                    <a:pt x="74" y="41"/>
                  </a:lnTo>
                  <a:lnTo>
                    <a:pt x="65" y="41"/>
                  </a:lnTo>
                  <a:lnTo>
                    <a:pt x="24" y="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1" name="Freeform 299"/>
            <p:cNvSpPr>
              <a:spLocks/>
            </p:cNvSpPr>
            <p:nvPr/>
          </p:nvSpPr>
          <p:spPr bwMode="auto">
            <a:xfrm>
              <a:off x="4016" y="2683"/>
              <a:ext cx="109" cy="2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3" y="25"/>
                </a:cxn>
                <a:cxn ang="0">
                  <a:pos x="115" y="34"/>
                </a:cxn>
                <a:cxn ang="0">
                  <a:pos x="115" y="25"/>
                </a:cxn>
                <a:cxn ang="0">
                  <a:pos x="98" y="25"/>
                </a:cxn>
                <a:cxn ang="0">
                  <a:pos x="90" y="17"/>
                </a:cxn>
                <a:cxn ang="0">
                  <a:pos x="65" y="9"/>
                </a:cxn>
                <a:cxn ang="0">
                  <a:pos x="65" y="17"/>
                </a:cxn>
                <a:cxn ang="0">
                  <a:pos x="50" y="9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16" h="35">
                  <a:moveTo>
                    <a:pt x="0" y="9"/>
                  </a:moveTo>
                  <a:lnTo>
                    <a:pt x="33" y="25"/>
                  </a:lnTo>
                  <a:lnTo>
                    <a:pt x="115" y="34"/>
                  </a:lnTo>
                  <a:lnTo>
                    <a:pt x="115" y="25"/>
                  </a:lnTo>
                  <a:lnTo>
                    <a:pt x="98" y="25"/>
                  </a:lnTo>
                  <a:lnTo>
                    <a:pt x="90" y="17"/>
                  </a:lnTo>
                  <a:lnTo>
                    <a:pt x="65" y="9"/>
                  </a:lnTo>
                  <a:lnTo>
                    <a:pt x="65" y="17"/>
                  </a:lnTo>
                  <a:lnTo>
                    <a:pt x="50" y="9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2" name="Freeform 300"/>
            <p:cNvSpPr>
              <a:spLocks/>
            </p:cNvSpPr>
            <p:nvPr/>
          </p:nvSpPr>
          <p:spPr bwMode="auto">
            <a:xfrm>
              <a:off x="4124" y="2711"/>
              <a:ext cx="1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6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3" name="Freeform 301"/>
            <p:cNvSpPr>
              <a:spLocks/>
            </p:cNvSpPr>
            <p:nvPr/>
          </p:nvSpPr>
          <p:spPr bwMode="auto">
            <a:xfrm>
              <a:off x="4147" y="2711"/>
              <a:ext cx="93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16"/>
                </a:cxn>
                <a:cxn ang="0">
                  <a:pos x="41" y="0"/>
                </a:cxn>
                <a:cxn ang="0">
                  <a:pos x="73" y="16"/>
                </a:cxn>
                <a:cxn ang="0">
                  <a:pos x="97" y="0"/>
                </a:cxn>
                <a:cxn ang="0">
                  <a:pos x="81" y="0"/>
                </a:cxn>
                <a:cxn ang="0">
                  <a:pos x="56" y="0"/>
                </a:cxn>
                <a:cxn ang="0">
                  <a:pos x="41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98" h="17">
                  <a:moveTo>
                    <a:pt x="0" y="16"/>
                  </a:moveTo>
                  <a:lnTo>
                    <a:pt x="7" y="16"/>
                  </a:lnTo>
                  <a:lnTo>
                    <a:pt x="41" y="0"/>
                  </a:lnTo>
                  <a:lnTo>
                    <a:pt x="73" y="16"/>
                  </a:lnTo>
                  <a:lnTo>
                    <a:pt x="97" y="0"/>
                  </a:lnTo>
                  <a:lnTo>
                    <a:pt x="81" y="0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4" name="Freeform 302"/>
            <p:cNvSpPr>
              <a:spLocks/>
            </p:cNvSpPr>
            <p:nvPr/>
          </p:nvSpPr>
          <p:spPr bwMode="auto">
            <a:xfrm>
              <a:off x="4176" y="2723"/>
              <a:ext cx="2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6"/>
                </a:cxn>
                <a:cxn ang="0">
                  <a:pos x="25" y="1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17" y="16"/>
                  </a:lnTo>
                  <a:lnTo>
                    <a:pt x="25" y="16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5" name="Freeform 303"/>
            <p:cNvSpPr>
              <a:spLocks/>
            </p:cNvSpPr>
            <p:nvPr/>
          </p:nvSpPr>
          <p:spPr bwMode="auto">
            <a:xfrm>
              <a:off x="4230" y="2711"/>
              <a:ext cx="48" cy="2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8" y="25"/>
                </a:cxn>
                <a:cxn ang="0">
                  <a:pos x="50" y="0"/>
                </a:cxn>
                <a:cxn ang="0">
                  <a:pos x="25" y="0"/>
                </a:cxn>
                <a:cxn ang="0">
                  <a:pos x="9" y="16"/>
                </a:cxn>
                <a:cxn ang="0">
                  <a:pos x="0" y="25"/>
                </a:cxn>
              </a:cxnLst>
              <a:rect l="0" t="0" r="r" b="b"/>
              <a:pathLst>
                <a:path w="51" h="26">
                  <a:moveTo>
                    <a:pt x="0" y="25"/>
                  </a:moveTo>
                  <a:lnTo>
                    <a:pt x="18" y="25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9" y="16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6" name="Freeform 304"/>
            <p:cNvSpPr>
              <a:spLocks/>
            </p:cNvSpPr>
            <p:nvPr/>
          </p:nvSpPr>
          <p:spPr bwMode="auto">
            <a:xfrm>
              <a:off x="4361" y="2678"/>
              <a:ext cx="16" cy="2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24"/>
                </a:cxn>
              </a:cxnLst>
              <a:rect l="0" t="0" r="r" b="b"/>
              <a:pathLst>
                <a:path w="17" h="25">
                  <a:moveTo>
                    <a:pt x="0" y="24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7" name="Freeform 305"/>
            <p:cNvSpPr>
              <a:spLocks/>
            </p:cNvSpPr>
            <p:nvPr/>
          </p:nvSpPr>
          <p:spPr bwMode="auto">
            <a:xfrm>
              <a:off x="4016" y="2639"/>
              <a:ext cx="18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6"/>
                </a:cxn>
                <a:cxn ang="0">
                  <a:pos x="18" y="25"/>
                </a:cxn>
                <a:cxn ang="0">
                  <a:pos x="18" y="16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9" h="26">
                  <a:moveTo>
                    <a:pt x="0" y="9"/>
                  </a:moveTo>
                  <a:lnTo>
                    <a:pt x="9" y="16"/>
                  </a:lnTo>
                  <a:lnTo>
                    <a:pt x="18" y="25"/>
                  </a:lnTo>
                  <a:lnTo>
                    <a:pt x="18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8" name="Freeform 306"/>
            <p:cNvSpPr>
              <a:spLocks/>
            </p:cNvSpPr>
            <p:nvPr/>
          </p:nvSpPr>
          <p:spPr bwMode="auto">
            <a:xfrm>
              <a:off x="4016" y="2639"/>
              <a:ext cx="18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6"/>
                </a:cxn>
                <a:cxn ang="0">
                  <a:pos x="18" y="25"/>
                </a:cxn>
                <a:cxn ang="0">
                  <a:pos x="18" y="16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9" h="26">
                  <a:moveTo>
                    <a:pt x="0" y="9"/>
                  </a:moveTo>
                  <a:lnTo>
                    <a:pt x="9" y="16"/>
                  </a:lnTo>
                  <a:lnTo>
                    <a:pt x="18" y="25"/>
                  </a:lnTo>
                  <a:lnTo>
                    <a:pt x="18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9" name="Freeform 307"/>
            <p:cNvSpPr>
              <a:spLocks/>
            </p:cNvSpPr>
            <p:nvPr/>
          </p:nvSpPr>
          <p:spPr bwMode="auto">
            <a:xfrm>
              <a:off x="4039" y="2651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0" name="Freeform 308"/>
            <p:cNvSpPr>
              <a:spLocks/>
            </p:cNvSpPr>
            <p:nvPr/>
          </p:nvSpPr>
          <p:spPr bwMode="auto">
            <a:xfrm>
              <a:off x="4176" y="2606"/>
              <a:ext cx="79" cy="7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66"/>
                </a:cxn>
                <a:cxn ang="0">
                  <a:pos x="10" y="66"/>
                </a:cxn>
                <a:cxn ang="0">
                  <a:pos x="10" y="74"/>
                </a:cxn>
                <a:cxn ang="0">
                  <a:pos x="10" y="97"/>
                </a:cxn>
                <a:cxn ang="0">
                  <a:pos x="17" y="90"/>
                </a:cxn>
                <a:cxn ang="0">
                  <a:pos x="17" y="66"/>
                </a:cxn>
                <a:cxn ang="0">
                  <a:pos x="25" y="57"/>
                </a:cxn>
                <a:cxn ang="0">
                  <a:pos x="34" y="57"/>
                </a:cxn>
                <a:cxn ang="0">
                  <a:pos x="25" y="66"/>
                </a:cxn>
                <a:cxn ang="0">
                  <a:pos x="34" y="74"/>
                </a:cxn>
                <a:cxn ang="0">
                  <a:pos x="34" y="82"/>
                </a:cxn>
                <a:cxn ang="0">
                  <a:pos x="50" y="82"/>
                </a:cxn>
                <a:cxn ang="0">
                  <a:pos x="50" y="97"/>
                </a:cxn>
                <a:cxn ang="0">
                  <a:pos x="57" y="90"/>
                </a:cxn>
                <a:cxn ang="0">
                  <a:pos x="57" y="82"/>
                </a:cxn>
                <a:cxn ang="0">
                  <a:pos x="42" y="66"/>
                </a:cxn>
                <a:cxn ang="0">
                  <a:pos x="50" y="66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25" y="41"/>
                </a:cxn>
                <a:cxn ang="0">
                  <a:pos x="17" y="34"/>
                </a:cxn>
                <a:cxn ang="0">
                  <a:pos x="17" y="25"/>
                </a:cxn>
                <a:cxn ang="0">
                  <a:pos x="25" y="17"/>
                </a:cxn>
                <a:cxn ang="0">
                  <a:pos x="75" y="17"/>
                </a:cxn>
                <a:cxn ang="0">
                  <a:pos x="82" y="0"/>
                </a:cxn>
                <a:cxn ang="0">
                  <a:pos x="66" y="9"/>
                </a:cxn>
                <a:cxn ang="0">
                  <a:pos x="50" y="17"/>
                </a:cxn>
                <a:cxn ang="0">
                  <a:pos x="25" y="9"/>
                </a:cxn>
                <a:cxn ang="0">
                  <a:pos x="25" y="17"/>
                </a:cxn>
                <a:cxn ang="0">
                  <a:pos x="17" y="17"/>
                </a:cxn>
                <a:cxn ang="0">
                  <a:pos x="17" y="34"/>
                </a:cxn>
                <a:cxn ang="0">
                  <a:pos x="0" y="57"/>
                </a:cxn>
              </a:cxnLst>
              <a:rect l="0" t="0" r="r" b="b"/>
              <a:pathLst>
                <a:path w="83" h="98">
                  <a:moveTo>
                    <a:pt x="0" y="57"/>
                  </a:moveTo>
                  <a:lnTo>
                    <a:pt x="0" y="66"/>
                  </a:lnTo>
                  <a:lnTo>
                    <a:pt x="10" y="66"/>
                  </a:lnTo>
                  <a:lnTo>
                    <a:pt x="10" y="74"/>
                  </a:lnTo>
                  <a:lnTo>
                    <a:pt x="10" y="97"/>
                  </a:lnTo>
                  <a:lnTo>
                    <a:pt x="17" y="90"/>
                  </a:lnTo>
                  <a:lnTo>
                    <a:pt x="17" y="66"/>
                  </a:lnTo>
                  <a:lnTo>
                    <a:pt x="25" y="57"/>
                  </a:lnTo>
                  <a:lnTo>
                    <a:pt x="34" y="57"/>
                  </a:lnTo>
                  <a:lnTo>
                    <a:pt x="25" y="66"/>
                  </a:lnTo>
                  <a:lnTo>
                    <a:pt x="34" y="74"/>
                  </a:lnTo>
                  <a:lnTo>
                    <a:pt x="34" y="82"/>
                  </a:lnTo>
                  <a:lnTo>
                    <a:pt x="50" y="82"/>
                  </a:lnTo>
                  <a:lnTo>
                    <a:pt x="50" y="97"/>
                  </a:lnTo>
                  <a:lnTo>
                    <a:pt x="57" y="90"/>
                  </a:lnTo>
                  <a:lnTo>
                    <a:pt x="57" y="82"/>
                  </a:lnTo>
                  <a:lnTo>
                    <a:pt x="42" y="66"/>
                  </a:lnTo>
                  <a:lnTo>
                    <a:pt x="50" y="66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25" y="41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25" y="17"/>
                  </a:lnTo>
                  <a:lnTo>
                    <a:pt x="75" y="17"/>
                  </a:lnTo>
                  <a:lnTo>
                    <a:pt x="82" y="0"/>
                  </a:lnTo>
                  <a:lnTo>
                    <a:pt x="66" y="9"/>
                  </a:lnTo>
                  <a:lnTo>
                    <a:pt x="50" y="17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0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1" name="Freeform 309"/>
            <p:cNvSpPr>
              <a:spLocks/>
            </p:cNvSpPr>
            <p:nvPr/>
          </p:nvSpPr>
          <p:spPr bwMode="auto">
            <a:xfrm>
              <a:off x="4277" y="2601"/>
              <a:ext cx="16" cy="3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31"/>
                </a:cxn>
                <a:cxn ang="0">
                  <a:pos x="16" y="40"/>
                </a:cxn>
                <a:cxn ang="0">
                  <a:pos x="8" y="31"/>
                </a:cxn>
                <a:cxn ang="0">
                  <a:pos x="8" y="23"/>
                </a:cxn>
                <a:cxn ang="0">
                  <a:pos x="16" y="23"/>
                </a:cxn>
                <a:cxn ang="0">
                  <a:pos x="16" y="15"/>
                </a:cxn>
                <a:cxn ang="0">
                  <a:pos x="16" y="6"/>
                </a:cxn>
                <a:cxn ang="0">
                  <a:pos x="16" y="15"/>
                </a:cxn>
                <a:cxn ang="0">
                  <a:pos x="8" y="0"/>
                </a:cxn>
                <a:cxn ang="0">
                  <a:pos x="0" y="15"/>
                </a:cxn>
              </a:cxnLst>
              <a:rect l="0" t="0" r="r" b="b"/>
              <a:pathLst>
                <a:path w="17" h="41">
                  <a:moveTo>
                    <a:pt x="0" y="15"/>
                  </a:moveTo>
                  <a:lnTo>
                    <a:pt x="8" y="31"/>
                  </a:lnTo>
                  <a:lnTo>
                    <a:pt x="16" y="40"/>
                  </a:lnTo>
                  <a:lnTo>
                    <a:pt x="8" y="31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16" y="15"/>
                  </a:lnTo>
                  <a:lnTo>
                    <a:pt x="16" y="6"/>
                  </a:lnTo>
                  <a:lnTo>
                    <a:pt x="16" y="15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2" name="Freeform 310"/>
            <p:cNvSpPr>
              <a:spLocks/>
            </p:cNvSpPr>
            <p:nvPr/>
          </p:nvSpPr>
          <p:spPr bwMode="auto">
            <a:xfrm>
              <a:off x="4262" y="2659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3" name="Freeform 311"/>
            <p:cNvSpPr>
              <a:spLocks/>
            </p:cNvSpPr>
            <p:nvPr/>
          </p:nvSpPr>
          <p:spPr bwMode="auto">
            <a:xfrm>
              <a:off x="4285" y="2651"/>
              <a:ext cx="39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1" y="17"/>
                </a:cxn>
                <a:cxn ang="0">
                  <a:pos x="32" y="9"/>
                </a:cxn>
                <a:cxn ang="0">
                  <a:pos x="25" y="0"/>
                </a:cxn>
                <a:cxn ang="0">
                  <a:pos x="7" y="0"/>
                </a:cxn>
                <a:cxn ang="0">
                  <a:pos x="0" y="9"/>
                </a:cxn>
              </a:cxnLst>
              <a:rect l="0" t="0" r="r" b="b"/>
              <a:pathLst>
                <a:path w="42" h="18">
                  <a:moveTo>
                    <a:pt x="0" y="9"/>
                  </a:moveTo>
                  <a:lnTo>
                    <a:pt x="41" y="17"/>
                  </a:lnTo>
                  <a:lnTo>
                    <a:pt x="32" y="9"/>
                  </a:lnTo>
                  <a:lnTo>
                    <a:pt x="25" y="0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4" name="Freeform 312"/>
            <p:cNvSpPr>
              <a:spLocks/>
            </p:cNvSpPr>
            <p:nvPr/>
          </p:nvSpPr>
          <p:spPr bwMode="auto">
            <a:xfrm>
              <a:off x="4192" y="2433"/>
              <a:ext cx="48" cy="5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7"/>
                </a:cxn>
                <a:cxn ang="0">
                  <a:pos x="8" y="55"/>
                </a:cxn>
                <a:cxn ang="0">
                  <a:pos x="8" y="65"/>
                </a:cxn>
                <a:cxn ang="0">
                  <a:pos x="17" y="65"/>
                </a:cxn>
                <a:cxn ang="0">
                  <a:pos x="25" y="65"/>
                </a:cxn>
                <a:cxn ang="0">
                  <a:pos x="33" y="72"/>
                </a:cxn>
                <a:cxn ang="0">
                  <a:pos x="33" y="65"/>
                </a:cxn>
                <a:cxn ang="0">
                  <a:pos x="40" y="72"/>
                </a:cxn>
                <a:cxn ang="0">
                  <a:pos x="49" y="72"/>
                </a:cxn>
                <a:cxn ang="0">
                  <a:pos x="40" y="65"/>
                </a:cxn>
                <a:cxn ang="0">
                  <a:pos x="49" y="65"/>
                </a:cxn>
                <a:cxn ang="0">
                  <a:pos x="33" y="55"/>
                </a:cxn>
                <a:cxn ang="0">
                  <a:pos x="25" y="65"/>
                </a:cxn>
                <a:cxn ang="0">
                  <a:pos x="17" y="47"/>
                </a:cxn>
                <a:cxn ang="0">
                  <a:pos x="33" y="24"/>
                </a:cxn>
                <a:cxn ang="0">
                  <a:pos x="25" y="15"/>
                </a:cxn>
                <a:cxn ang="0">
                  <a:pos x="33" y="0"/>
                </a:cxn>
                <a:cxn ang="0">
                  <a:pos x="25" y="7"/>
                </a:cxn>
                <a:cxn ang="0">
                  <a:pos x="8" y="0"/>
                </a:cxn>
                <a:cxn ang="0">
                  <a:pos x="0" y="31"/>
                </a:cxn>
              </a:cxnLst>
              <a:rect l="0" t="0" r="r" b="b"/>
              <a:pathLst>
                <a:path w="50" h="73">
                  <a:moveTo>
                    <a:pt x="0" y="31"/>
                  </a:moveTo>
                  <a:lnTo>
                    <a:pt x="0" y="47"/>
                  </a:lnTo>
                  <a:lnTo>
                    <a:pt x="8" y="55"/>
                  </a:lnTo>
                  <a:lnTo>
                    <a:pt x="8" y="65"/>
                  </a:lnTo>
                  <a:lnTo>
                    <a:pt x="17" y="65"/>
                  </a:lnTo>
                  <a:lnTo>
                    <a:pt x="25" y="65"/>
                  </a:lnTo>
                  <a:lnTo>
                    <a:pt x="33" y="72"/>
                  </a:lnTo>
                  <a:lnTo>
                    <a:pt x="33" y="65"/>
                  </a:lnTo>
                  <a:lnTo>
                    <a:pt x="40" y="72"/>
                  </a:lnTo>
                  <a:lnTo>
                    <a:pt x="49" y="72"/>
                  </a:lnTo>
                  <a:lnTo>
                    <a:pt x="40" y="65"/>
                  </a:lnTo>
                  <a:lnTo>
                    <a:pt x="49" y="65"/>
                  </a:lnTo>
                  <a:lnTo>
                    <a:pt x="33" y="55"/>
                  </a:lnTo>
                  <a:lnTo>
                    <a:pt x="25" y="65"/>
                  </a:lnTo>
                  <a:lnTo>
                    <a:pt x="17" y="47"/>
                  </a:lnTo>
                  <a:lnTo>
                    <a:pt x="33" y="24"/>
                  </a:lnTo>
                  <a:lnTo>
                    <a:pt x="25" y="15"/>
                  </a:lnTo>
                  <a:lnTo>
                    <a:pt x="33" y="0"/>
                  </a:lnTo>
                  <a:lnTo>
                    <a:pt x="25" y="7"/>
                  </a:lnTo>
                  <a:lnTo>
                    <a:pt x="8" y="0"/>
                  </a:lnTo>
                  <a:lnTo>
                    <a:pt x="0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5" name="Freeform 313"/>
            <p:cNvSpPr>
              <a:spLocks/>
            </p:cNvSpPr>
            <p:nvPr/>
          </p:nvSpPr>
          <p:spPr bwMode="auto">
            <a:xfrm>
              <a:off x="4154" y="2510"/>
              <a:ext cx="33" cy="3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4" y="8"/>
                </a:cxn>
                <a:cxn ang="0">
                  <a:pos x="34" y="0"/>
                </a:cxn>
                <a:cxn ang="0">
                  <a:pos x="0" y="40"/>
                </a:cxn>
              </a:cxnLst>
              <a:rect l="0" t="0" r="r" b="b"/>
              <a:pathLst>
                <a:path w="35" h="41">
                  <a:moveTo>
                    <a:pt x="0" y="40"/>
                  </a:moveTo>
                  <a:lnTo>
                    <a:pt x="34" y="8"/>
                  </a:lnTo>
                  <a:lnTo>
                    <a:pt x="34" y="0"/>
                  </a:lnTo>
                  <a:lnTo>
                    <a:pt x="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6" name="Freeform 314"/>
            <p:cNvSpPr>
              <a:spLocks/>
            </p:cNvSpPr>
            <p:nvPr/>
          </p:nvSpPr>
          <p:spPr bwMode="auto">
            <a:xfrm>
              <a:off x="4192" y="2490"/>
              <a:ext cx="17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lnTo>
                    <a:pt x="17" y="16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7" name="Freeform 315"/>
            <p:cNvSpPr>
              <a:spLocks/>
            </p:cNvSpPr>
            <p:nvPr/>
          </p:nvSpPr>
          <p:spPr bwMode="auto">
            <a:xfrm>
              <a:off x="4247" y="2496"/>
              <a:ext cx="1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7" y="32"/>
                </a:cxn>
                <a:cxn ang="0">
                  <a:pos x="7" y="17"/>
                </a:cxn>
                <a:cxn ang="0">
                  <a:pos x="16" y="17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7" h="33">
                  <a:moveTo>
                    <a:pt x="0" y="0"/>
                  </a:moveTo>
                  <a:lnTo>
                    <a:pt x="7" y="7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17"/>
                  </a:lnTo>
                  <a:lnTo>
                    <a:pt x="16" y="17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8" name="Freeform 316"/>
            <p:cNvSpPr>
              <a:spLocks/>
            </p:cNvSpPr>
            <p:nvPr/>
          </p:nvSpPr>
          <p:spPr bwMode="auto">
            <a:xfrm>
              <a:off x="4216" y="2502"/>
              <a:ext cx="32" cy="3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18"/>
                </a:cxn>
                <a:cxn ang="0">
                  <a:pos x="8" y="25"/>
                </a:cxn>
                <a:cxn ang="0">
                  <a:pos x="15" y="41"/>
                </a:cxn>
                <a:cxn ang="0">
                  <a:pos x="15" y="34"/>
                </a:cxn>
                <a:cxn ang="0">
                  <a:pos x="15" y="25"/>
                </a:cxn>
                <a:cxn ang="0">
                  <a:pos x="33" y="34"/>
                </a:cxn>
                <a:cxn ang="0">
                  <a:pos x="33" y="25"/>
                </a:cxn>
                <a:cxn ang="0">
                  <a:pos x="24" y="25"/>
                </a:cxn>
                <a:cxn ang="0">
                  <a:pos x="24" y="10"/>
                </a:cxn>
                <a:cxn ang="0">
                  <a:pos x="15" y="18"/>
                </a:cxn>
                <a:cxn ang="0">
                  <a:pos x="15" y="1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34" h="42">
                  <a:moveTo>
                    <a:pt x="0" y="18"/>
                  </a:moveTo>
                  <a:lnTo>
                    <a:pt x="8" y="18"/>
                  </a:lnTo>
                  <a:lnTo>
                    <a:pt x="8" y="25"/>
                  </a:lnTo>
                  <a:lnTo>
                    <a:pt x="15" y="41"/>
                  </a:lnTo>
                  <a:lnTo>
                    <a:pt x="15" y="34"/>
                  </a:lnTo>
                  <a:lnTo>
                    <a:pt x="15" y="25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24" y="25"/>
                  </a:lnTo>
                  <a:lnTo>
                    <a:pt x="24" y="10"/>
                  </a:lnTo>
                  <a:lnTo>
                    <a:pt x="15" y="18"/>
                  </a:lnTo>
                  <a:lnTo>
                    <a:pt x="15" y="1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9" name="Freeform 317"/>
            <p:cNvSpPr>
              <a:spLocks/>
            </p:cNvSpPr>
            <p:nvPr/>
          </p:nvSpPr>
          <p:spPr bwMode="auto">
            <a:xfrm>
              <a:off x="4216" y="2522"/>
              <a:ext cx="53" cy="4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8" y="34"/>
                </a:cxn>
                <a:cxn ang="0">
                  <a:pos x="15" y="34"/>
                </a:cxn>
                <a:cxn ang="0">
                  <a:pos x="24" y="34"/>
                </a:cxn>
                <a:cxn ang="0">
                  <a:pos x="33" y="34"/>
                </a:cxn>
                <a:cxn ang="0">
                  <a:pos x="24" y="49"/>
                </a:cxn>
                <a:cxn ang="0">
                  <a:pos x="40" y="58"/>
                </a:cxn>
                <a:cxn ang="0">
                  <a:pos x="49" y="49"/>
                </a:cxn>
                <a:cxn ang="0">
                  <a:pos x="40" y="40"/>
                </a:cxn>
                <a:cxn ang="0">
                  <a:pos x="49" y="34"/>
                </a:cxn>
                <a:cxn ang="0">
                  <a:pos x="55" y="49"/>
                </a:cxn>
                <a:cxn ang="0">
                  <a:pos x="55" y="34"/>
                </a:cxn>
                <a:cxn ang="0">
                  <a:pos x="55" y="16"/>
                </a:cxn>
                <a:cxn ang="0">
                  <a:pos x="40" y="0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24" y="25"/>
                </a:cxn>
                <a:cxn ang="0">
                  <a:pos x="15" y="16"/>
                </a:cxn>
                <a:cxn ang="0">
                  <a:pos x="0" y="34"/>
                </a:cxn>
                <a:cxn ang="0">
                  <a:pos x="0" y="40"/>
                </a:cxn>
              </a:cxnLst>
              <a:rect l="0" t="0" r="r" b="b"/>
              <a:pathLst>
                <a:path w="56" h="59">
                  <a:moveTo>
                    <a:pt x="0" y="40"/>
                  </a:moveTo>
                  <a:lnTo>
                    <a:pt x="8" y="34"/>
                  </a:lnTo>
                  <a:lnTo>
                    <a:pt x="15" y="34"/>
                  </a:lnTo>
                  <a:lnTo>
                    <a:pt x="24" y="34"/>
                  </a:lnTo>
                  <a:lnTo>
                    <a:pt x="33" y="34"/>
                  </a:lnTo>
                  <a:lnTo>
                    <a:pt x="24" y="49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40" y="40"/>
                  </a:lnTo>
                  <a:lnTo>
                    <a:pt x="49" y="34"/>
                  </a:lnTo>
                  <a:lnTo>
                    <a:pt x="55" y="49"/>
                  </a:lnTo>
                  <a:lnTo>
                    <a:pt x="55" y="34"/>
                  </a:lnTo>
                  <a:lnTo>
                    <a:pt x="55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24" y="25"/>
                  </a:lnTo>
                  <a:lnTo>
                    <a:pt x="15" y="16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0" name="Freeform 318"/>
            <p:cNvSpPr>
              <a:spLocks/>
            </p:cNvSpPr>
            <p:nvPr/>
          </p:nvSpPr>
          <p:spPr bwMode="auto">
            <a:xfrm>
              <a:off x="4529" y="2665"/>
              <a:ext cx="54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32"/>
                </a:cxn>
                <a:cxn ang="0">
                  <a:pos x="34" y="32"/>
                </a:cxn>
                <a:cxn ang="0">
                  <a:pos x="49" y="23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9" y="16"/>
                </a:cxn>
                <a:cxn ang="0">
                  <a:pos x="41" y="16"/>
                </a:cxn>
                <a:cxn ang="0">
                  <a:pos x="34" y="16"/>
                </a:cxn>
                <a:cxn ang="0">
                  <a:pos x="0" y="16"/>
                </a:cxn>
              </a:cxnLst>
              <a:rect l="0" t="0" r="r" b="b"/>
              <a:pathLst>
                <a:path w="57" h="33">
                  <a:moveTo>
                    <a:pt x="0" y="16"/>
                  </a:moveTo>
                  <a:lnTo>
                    <a:pt x="16" y="32"/>
                  </a:lnTo>
                  <a:lnTo>
                    <a:pt x="34" y="32"/>
                  </a:lnTo>
                  <a:lnTo>
                    <a:pt x="49" y="23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1" name="Freeform 319"/>
            <p:cNvSpPr>
              <a:spLocks/>
            </p:cNvSpPr>
            <p:nvPr/>
          </p:nvSpPr>
          <p:spPr bwMode="auto">
            <a:xfrm>
              <a:off x="4568" y="2659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8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15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2" name="Freeform 320"/>
            <p:cNvSpPr>
              <a:spLocks/>
            </p:cNvSpPr>
            <p:nvPr/>
          </p:nvSpPr>
          <p:spPr bwMode="auto">
            <a:xfrm>
              <a:off x="4613" y="2678"/>
              <a:ext cx="16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7" y="16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8" y="24"/>
                  </a:ln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3" name="Freeform 321"/>
            <p:cNvSpPr>
              <a:spLocks/>
            </p:cNvSpPr>
            <p:nvPr/>
          </p:nvSpPr>
          <p:spPr bwMode="auto">
            <a:xfrm>
              <a:off x="4667" y="2715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4" name="Freeform 322"/>
            <p:cNvSpPr>
              <a:spLocks/>
            </p:cNvSpPr>
            <p:nvPr/>
          </p:nvSpPr>
          <p:spPr bwMode="auto">
            <a:xfrm>
              <a:off x="810" y="2393"/>
              <a:ext cx="1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5" name="Line 323"/>
            <p:cNvSpPr>
              <a:spLocks noChangeShapeType="1"/>
            </p:cNvSpPr>
            <p:nvPr/>
          </p:nvSpPr>
          <p:spPr bwMode="auto">
            <a:xfrm>
              <a:off x="832" y="2400"/>
              <a:ext cx="9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6" name="Line 324"/>
            <p:cNvSpPr>
              <a:spLocks noChangeShapeType="1"/>
            </p:cNvSpPr>
            <p:nvPr/>
          </p:nvSpPr>
          <p:spPr bwMode="auto">
            <a:xfrm>
              <a:off x="848" y="2406"/>
              <a:ext cx="8" cy="7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7" name="Freeform 325"/>
            <p:cNvSpPr>
              <a:spLocks/>
            </p:cNvSpPr>
            <p:nvPr/>
          </p:nvSpPr>
          <p:spPr bwMode="auto">
            <a:xfrm>
              <a:off x="856" y="2413"/>
              <a:ext cx="16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9"/>
                </a:cxn>
                <a:cxn ang="0">
                  <a:pos x="8" y="25"/>
                </a:cxn>
                <a:cxn ang="0">
                  <a:pos x="16" y="15"/>
                </a:cxn>
                <a:cxn ang="0">
                  <a:pos x="8" y="0"/>
                </a:cxn>
              </a:cxnLst>
              <a:rect l="0" t="0" r="r" b="b"/>
              <a:pathLst>
                <a:path w="17" h="26">
                  <a:moveTo>
                    <a:pt x="8" y="0"/>
                  </a:moveTo>
                  <a:lnTo>
                    <a:pt x="0" y="9"/>
                  </a:lnTo>
                  <a:lnTo>
                    <a:pt x="8" y="25"/>
                  </a:lnTo>
                  <a:lnTo>
                    <a:pt x="16" y="15"/>
                  </a:lnTo>
                  <a:lnTo>
                    <a:pt x="8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8" name="Freeform 326"/>
            <p:cNvSpPr>
              <a:spLocks/>
            </p:cNvSpPr>
            <p:nvPr/>
          </p:nvSpPr>
          <p:spPr bwMode="auto">
            <a:xfrm>
              <a:off x="3068" y="2923"/>
              <a:ext cx="31" cy="26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23" y="25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23" y="7"/>
                </a:cxn>
                <a:cxn ang="0">
                  <a:pos x="32" y="15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lnTo>
                    <a:pt x="23" y="25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23" y="7"/>
                  </a:lnTo>
                  <a:lnTo>
                    <a:pt x="32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9" name="Line 327"/>
            <p:cNvSpPr>
              <a:spLocks noChangeShapeType="1"/>
            </p:cNvSpPr>
            <p:nvPr/>
          </p:nvSpPr>
          <p:spPr bwMode="auto">
            <a:xfrm>
              <a:off x="4116" y="2393"/>
              <a:ext cx="8" cy="0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0" name="Freeform 328"/>
            <p:cNvSpPr>
              <a:spLocks/>
            </p:cNvSpPr>
            <p:nvPr/>
          </p:nvSpPr>
          <p:spPr bwMode="auto">
            <a:xfrm>
              <a:off x="2975" y="2148"/>
              <a:ext cx="24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15" y="17"/>
                </a:cxn>
                <a:cxn ang="0">
                  <a:pos x="24" y="25"/>
                </a:cxn>
                <a:cxn ang="0">
                  <a:pos x="24" y="34"/>
                </a:cxn>
                <a:cxn ang="0">
                  <a:pos x="9" y="50"/>
                </a:cxn>
                <a:cxn ang="0">
                  <a:pos x="0" y="41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51">
                  <a:moveTo>
                    <a:pt x="0" y="0"/>
                  </a:moveTo>
                  <a:lnTo>
                    <a:pt x="9" y="0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24" y="25"/>
                  </a:lnTo>
                  <a:lnTo>
                    <a:pt x="24" y="34"/>
                  </a:lnTo>
                  <a:lnTo>
                    <a:pt x="9" y="50"/>
                  </a:lnTo>
                  <a:lnTo>
                    <a:pt x="0" y="41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1" name="Freeform 329"/>
            <p:cNvSpPr>
              <a:spLocks/>
            </p:cNvSpPr>
            <p:nvPr/>
          </p:nvSpPr>
          <p:spPr bwMode="auto">
            <a:xfrm>
              <a:off x="3013" y="2123"/>
              <a:ext cx="78" cy="45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81" y="16"/>
                </a:cxn>
                <a:cxn ang="0">
                  <a:pos x="74" y="16"/>
                </a:cxn>
                <a:cxn ang="0">
                  <a:pos x="66" y="31"/>
                </a:cxn>
                <a:cxn ang="0">
                  <a:pos x="74" y="40"/>
                </a:cxn>
                <a:cxn ang="0">
                  <a:pos x="58" y="40"/>
                </a:cxn>
                <a:cxn ang="0">
                  <a:pos x="49" y="48"/>
                </a:cxn>
                <a:cxn ang="0">
                  <a:pos x="41" y="56"/>
                </a:cxn>
                <a:cxn ang="0">
                  <a:pos x="24" y="48"/>
                </a:cxn>
                <a:cxn ang="0">
                  <a:pos x="9" y="48"/>
                </a:cxn>
                <a:cxn ang="0">
                  <a:pos x="9" y="40"/>
                </a:cxn>
                <a:cxn ang="0">
                  <a:pos x="0" y="31"/>
                </a:cxn>
                <a:cxn ang="0">
                  <a:pos x="9" y="25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16" y="6"/>
                </a:cxn>
                <a:cxn ang="0">
                  <a:pos x="41" y="16"/>
                </a:cxn>
                <a:cxn ang="0">
                  <a:pos x="58" y="0"/>
                </a:cxn>
                <a:cxn ang="0">
                  <a:pos x="81" y="6"/>
                </a:cxn>
              </a:cxnLst>
              <a:rect l="0" t="0" r="r" b="b"/>
              <a:pathLst>
                <a:path w="82" h="57">
                  <a:moveTo>
                    <a:pt x="81" y="6"/>
                  </a:moveTo>
                  <a:lnTo>
                    <a:pt x="81" y="16"/>
                  </a:lnTo>
                  <a:lnTo>
                    <a:pt x="74" y="16"/>
                  </a:lnTo>
                  <a:lnTo>
                    <a:pt x="66" y="31"/>
                  </a:lnTo>
                  <a:lnTo>
                    <a:pt x="74" y="40"/>
                  </a:lnTo>
                  <a:lnTo>
                    <a:pt x="58" y="40"/>
                  </a:lnTo>
                  <a:lnTo>
                    <a:pt x="49" y="48"/>
                  </a:lnTo>
                  <a:lnTo>
                    <a:pt x="41" y="56"/>
                  </a:lnTo>
                  <a:lnTo>
                    <a:pt x="24" y="48"/>
                  </a:lnTo>
                  <a:lnTo>
                    <a:pt x="9" y="48"/>
                  </a:lnTo>
                  <a:lnTo>
                    <a:pt x="9" y="40"/>
                  </a:lnTo>
                  <a:lnTo>
                    <a:pt x="0" y="31"/>
                  </a:lnTo>
                  <a:lnTo>
                    <a:pt x="9" y="25"/>
                  </a:lnTo>
                  <a:lnTo>
                    <a:pt x="0" y="6"/>
                  </a:lnTo>
                  <a:lnTo>
                    <a:pt x="0" y="0"/>
                  </a:lnTo>
                  <a:lnTo>
                    <a:pt x="9" y="6"/>
                  </a:lnTo>
                  <a:lnTo>
                    <a:pt x="16" y="6"/>
                  </a:lnTo>
                  <a:lnTo>
                    <a:pt x="41" y="16"/>
                  </a:lnTo>
                  <a:lnTo>
                    <a:pt x="58" y="0"/>
                  </a:lnTo>
                  <a:lnTo>
                    <a:pt x="81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2" name="Freeform 330"/>
            <p:cNvSpPr>
              <a:spLocks/>
            </p:cNvSpPr>
            <p:nvPr/>
          </p:nvSpPr>
          <p:spPr bwMode="auto">
            <a:xfrm>
              <a:off x="2937" y="2058"/>
              <a:ext cx="77" cy="45"/>
            </a:xfrm>
            <a:custGeom>
              <a:avLst/>
              <a:gdLst/>
              <a:ahLst/>
              <a:cxnLst>
                <a:cxn ang="0">
                  <a:pos x="33" y="56"/>
                </a:cxn>
                <a:cxn ang="0">
                  <a:pos x="50" y="47"/>
                </a:cxn>
                <a:cxn ang="0">
                  <a:pos x="65" y="47"/>
                </a:cxn>
                <a:cxn ang="0">
                  <a:pos x="74" y="16"/>
                </a:cxn>
                <a:cxn ang="0">
                  <a:pos x="81" y="16"/>
                </a:cxn>
                <a:cxn ang="0">
                  <a:pos x="74" y="7"/>
                </a:cxn>
                <a:cxn ang="0">
                  <a:pos x="56" y="0"/>
                </a:cxn>
                <a:cxn ang="0">
                  <a:pos x="25" y="16"/>
                </a:cxn>
                <a:cxn ang="0">
                  <a:pos x="10" y="16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25" y="56"/>
                </a:cxn>
                <a:cxn ang="0">
                  <a:pos x="33" y="56"/>
                </a:cxn>
              </a:cxnLst>
              <a:rect l="0" t="0" r="r" b="b"/>
              <a:pathLst>
                <a:path w="82" h="57">
                  <a:moveTo>
                    <a:pt x="33" y="56"/>
                  </a:moveTo>
                  <a:lnTo>
                    <a:pt x="50" y="47"/>
                  </a:lnTo>
                  <a:lnTo>
                    <a:pt x="65" y="47"/>
                  </a:lnTo>
                  <a:lnTo>
                    <a:pt x="74" y="16"/>
                  </a:lnTo>
                  <a:lnTo>
                    <a:pt x="81" y="16"/>
                  </a:lnTo>
                  <a:lnTo>
                    <a:pt x="74" y="7"/>
                  </a:lnTo>
                  <a:lnTo>
                    <a:pt x="56" y="0"/>
                  </a:lnTo>
                  <a:lnTo>
                    <a:pt x="25" y="16"/>
                  </a:lnTo>
                  <a:lnTo>
                    <a:pt x="10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5" y="56"/>
                  </a:lnTo>
                  <a:lnTo>
                    <a:pt x="33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3" name="Freeform 331"/>
            <p:cNvSpPr>
              <a:spLocks/>
            </p:cNvSpPr>
            <p:nvPr/>
          </p:nvSpPr>
          <p:spPr bwMode="auto">
            <a:xfrm>
              <a:off x="2906" y="2083"/>
              <a:ext cx="32" cy="20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5" y="8"/>
                </a:cxn>
                <a:cxn ang="0">
                  <a:pos x="17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32" y="8"/>
                </a:cxn>
              </a:cxnLst>
              <a:rect l="0" t="0" r="r" b="b"/>
              <a:pathLst>
                <a:path w="33" h="25">
                  <a:moveTo>
                    <a:pt x="32" y="8"/>
                  </a:moveTo>
                  <a:lnTo>
                    <a:pt x="25" y="8"/>
                  </a:lnTo>
                  <a:lnTo>
                    <a:pt x="17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2" y="0"/>
                  </a:lnTo>
                  <a:lnTo>
                    <a:pt x="32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4" name="Freeform 332"/>
            <p:cNvSpPr>
              <a:spLocks/>
            </p:cNvSpPr>
            <p:nvPr/>
          </p:nvSpPr>
          <p:spPr bwMode="auto">
            <a:xfrm>
              <a:off x="2906" y="2090"/>
              <a:ext cx="70" cy="5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6"/>
                </a:cxn>
                <a:cxn ang="0">
                  <a:pos x="65" y="16"/>
                </a:cxn>
                <a:cxn ang="0">
                  <a:pos x="73" y="25"/>
                </a:cxn>
                <a:cxn ang="0">
                  <a:pos x="73" y="32"/>
                </a:cxn>
                <a:cxn ang="0">
                  <a:pos x="65" y="32"/>
                </a:cxn>
                <a:cxn ang="0">
                  <a:pos x="65" y="25"/>
                </a:cxn>
                <a:cxn ang="0">
                  <a:pos x="42" y="16"/>
                </a:cxn>
                <a:cxn ang="0">
                  <a:pos x="32" y="25"/>
                </a:cxn>
                <a:cxn ang="0">
                  <a:pos x="32" y="16"/>
                </a:cxn>
                <a:cxn ang="0">
                  <a:pos x="25" y="25"/>
                </a:cxn>
                <a:cxn ang="0">
                  <a:pos x="32" y="32"/>
                </a:cxn>
                <a:cxn ang="0">
                  <a:pos x="48" y="57"/>
                </a:cxn>
                <a:cxn ang="0">
                  <a:pos x="57" y="66"/>
                </a:cxn>
                <a:cxn ang="0">
                  <a:pos x="57" y="72"/>
                </a:cxn>
                <a:cxn ang="0">
                  <a:pos x="42" y="57"/>
                </a:cxn>
                <a:cxn ang="0">
                  <a:pos x="32" y="57"/>
                </a:cxn>
                <a:cxn ang="0">
                  <a:pos x="17" y="41"/>
                </a:cxn>
                <a:cxn ang="0">
                  <a:pos x="17" y="25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17" y="16"/>
                </a:cxn>
                <a:cxn ang="0">
                  <a:pos x="25" y="0"/>
                </a:cxn>
                <a:cxn ang="0">
                  <a:pos x="32" y="0"/>
                </a:cxn>
              </a:cxnLst>
              <a:rect l="0" t="0" r="r" b="b"/>
              <a:pathLst>
                <a:path w="74" h="73">
                  <a:moveTo>
                    <a:pt x="32" y="0"/>
                  </a:moveTo>
                  <a:lnTo>
                    <a:pt x="57" y="16"/>
                  </a:lnTo>
                  <a:lnTo>
                    <a:pt x="65" y="16"/>
                  </a:lnTo>
                  <a:lnTo>
                    <a:pt x="73" y="25"/>
                  </a:lnTo>
                  <a:lnTo>
                    <a:pt x="73" y="32"/>
                  </a:lnTo>
                  <a:lnTo>
                    <a:pt x="65" y="32"/>
                  </a:lnTo>
                  <a:lnTo>
                    <a:pt x="65" y="25"/>
                  </a:lnTo>
                  <a:lnTo>
                    <a:pt x="42" y="16"/>
                  </a:lnTo>
                  <a:lnTo>
                    <a:pt x="32" y="25"/>
                  </a:lnTo>
                  <a:lnTo>
                    <a:pt x="32" y="16"/>
                  </a:lnTo>
                  <a:lnTo>
                    <a:pt x="25" y="25"/>
                  </a:lnTo>
                  <a:lnTo>
                    <a:pt x="32" y="32"/>
                  </a:lnTo>
                  <a:lnTo>
                    <a:pt x="48" y="57"/>
                  </a:lnTo>
                  <a:lnTo>
                    <a:pt x="57" y="66"/>
                  </a:lnTo>
                  <a:lnTo>
                    <a:pt x="57" y="72"/>
                  </a:lnTo>
                  <a:lnTo>
                    <a:pt x="42" y="57"/>
                  </a:lnTo>
                  <a:lnTo>
                    <a:pt x="32" y="57"/>
                  </a:lnTo>
                  <a:lnTo>
                    <a:pt x="17" y="41"/>
                  </a:lnTo>
                  <a:lnTo>
                    <a:pt x="17" y="25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5" name="Freeform 333"/>
            <p:cNvSpPr>
              <a:spLocks/>
            </p:cNvSpPr>
            <p:nvPr/>
          </p:nvSpPr>
          <p:spPr bwMode="auto">
            <a:xfrm>
              <a:off x="2960" y="2136"/>
              <a:ext cx="2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6" y="24"/>
                </a:cxn>
                <a:cxn ang="0">
                  <a:pos x="16" y="15"/>
                </a:cxn>
                <a:cxn ang="0">
                  <a:pos x="25" y="15"/>
                </a:cxn>
                <a:cxn ang="0">
                  <a:pos x="25" y="9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5"/>
                </a:cxn>
              </a:cxnLst>
              <a:rect l="0" t="0" r="r" b="b"/>
              <a:pathLst>
                <a:path w="26" h="25">
                  <a:moveTo>
                    <a:pt x="0" y="15"/>
                  </a:moveTo>
                  <a:lnTo>
                    <a:pt x="16" y="24"/>
                  </a:lnTo>
                  <a:lnTo>
                    <a:pt x="16" y="15"/>
                  </a:lnTo>
                  <a:lnTo>
                    <a:pt x="25" y="15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6" name="Freeform 334"/>
            <p:cNvSpPr>
              <a:spLocks/>
            </p:cNvSpPr>
            <p:nvPr/>
          </p:nvSpPr>
          <p:spPr bwMode="auto">
            <a:xfrm>
              <a:off x="2968" y="2095"/>
              <a:ext cx="55" cy="6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8" y="18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32" y="25"/>
                </a:cxn>
                <a:cxn ang="0">
                  <a:pos x="48" y="25"/>
                </a:cxn>
                <a:cxn ang="0">
                  <a:pos x="48" y="34"/>
                </a:cxn>
                <a:cxn ang="0">
                  <a:pos x="48" y="40"/>
                </a:cxn>
                <a:cxn ang="0">
                  <a:pos x="57" y="59"/>
                </a:cxn>
                <a:cxn ang="0">
                  <a:pos x="48" y="65"/>
                </a:cxn>
                <a:cxn ang="0">
                  <a:pos x="32" y="65"/>
                </a:cxn>
                <a:cxn ang="0">
                  <a:pos x="23" y="74"/>
                </a:cxn>
                <a:cxn ang="0">
                  <a:pos x="17" y="65"/>
                </a:cxn>
                <a:cxn ang="0">
                  <a:pos x="17" y="59"/>
                </a:cxn>
                <a:cxn ang="0">
                  <a:pos x="8" y="50"/>
                </a:cxn>
                <a:cxn ang="0">
                  <a:pos x="8" y="25"/>
                </a:cxn>
              </a:cxnLst>
              <a:rect l="0" t="0" r="r" b="b"/>
              <a:pathLst>
                <a:path w="58" h="75">
                  <a:moveTo>
                    <a:pt x="8" y="25"/>
                  </a:moveTo>
                  <a:lnTo>
                    <a:pt x="8" y="18"/>
                  </a:lnTo>
                  <a:lnTo>
                    <a:pt x="0" y="9"/>
                  </a:lnTo>
                  <a:lnTo>
                    <a:pt x="17" y="0"/>
                  </a:lnTo>
                  <a:lnTo>
                    <a:pt x="32" y="25"/>
                  </a:lnTo>
                  <a:lnTo>
                    <a:pt x="48" y="25"/>
                  </a:lnTo>
                  <a:lnTo>
                    <a:pt x="48" y="34"/>
                  </a:lnTo>
                  <a:lnTo>
                    <a:pt x="48" y="40"/>
                  </a:lnTo>
                  <a:lnTo>
                    <a:pt x="57" y="59"/>
                  </a:lnTo>
                  <a:lnTo>
                    <a:pt x="48" y="65"/>
                  </a:lnTo>
                  <a:lnTo>
                    <a:pt x="32" y="65"/>
                  </a:lnTo>
                  <a:lnTo>
                    <a:pt x="23" y="74"/>
                  </a:lnTo>
                  <a:lnTo>
                    <a:pt x="17" y="65"/>
                  </a:lnTo>
                  <a:lnTo>
                    <a:pt x="17" y="59"/>
                  </a:lnTo>
                  <a:lnTo>
                    <a:pt x="8" y="50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7" name="Freeform 335"/>
            <p:cNvSpPr>
              <a:spLocks/>
            </p:cNvSpPr>
            <p:nvPr/>
          </p:nvSpPr>
          <p:spPr bwMode="auto">
            <a:xfrm>
              <a:off x="2990" y="2148"/>
              <a:ext cx="33" cy="20"/>
            </a:xfrm>
            <a:custGeom>
              <a:avLst/>
              <a:gdLst/>
              <a:ahLst/>
              <a:cxnLst>
                <a:cxn ang="0">
                  <a:pos x="9" y="25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34" y="9"/>
                </a:cxn>
                <a:cxn ang="0">
                  <a:pos x="34" y="17"/>
                </a:cxn>
                <a:cxn ang="0">
                  <a:pos x="9" y="25"/>
                </a:cxn>
              </a:cxnLst>
              <a:rect l="0" t="0" r="r" b="b"/>
              <a:pathLst>
                <a:path w="35" h="26">
                  <a:moveTo>
                    <a:pt x="9" y="25"/>
                  </a:moveTo>
                  <a:lnTo>
                    <a:pt x="0" y="17"/>
                  </a:lnTo>
                  <a:lnTo>
                    <a:pt x="0" y="9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9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8" name="Freeform 336"/>
            <p:cNvSpPr>
              <a:spLocks/>
            </p:cNvSpPr>
            <p:nvPr/>
          </p:nvSpPr>
          <p:spPr bwMode="auto">
            <a:xfrm>
              <a:off x="2930" y="2103"/>
              <a:ext cx="46" cy="41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3" y="41"/>
                </a:cxn>
                <a:cxn ang="0">
                  <a:pos x="32" y="50"/>
                </a:cxn>
                <a:cxn ang="0">
                  <a:pos x="40" y="41"/>
                </a:cxn>
                <a:cxn ang="0">
                  <a:pos x="48" y="41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40" y="9"/>
                </a:cxn>
                <a:cxn ang="0">
                  <a:pos x="17" y="0"/>
                </a:cxn>
                <a:cxn ang="0">
                  <a:pos x="7" y="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7" y="16"/>
                </a:cxn>
              </a:cxnLst>
              <a:rect l="0" t="0" r="r" b="b"/>
              <a:pathLst>
                <a:path w="49" h="51">
                  <a:moveTo>
                    <a:pt x="7" y="16"/>
                  </a:moveTo>
                  <a:lnTo>
                    <a:pt x="23" y="41"/>
                  </a:lnTo>
                  <a:lnTo>
                    <a:pt x="32" y="50"/>
                  </a:lnTo>
                  <a:lnTo>
                    <a:pt x="40" y="41"/>
                  </a:lnTo>
                  <a:lnTo>
                    <a:pt x="48" y="41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17" y="0"/>
                  </a:lnTo>
                  <a:lnTo>
                    <a:pt x="7" y="9"/>
                  </a:lnTo>
                  <a:lnTo>
                    <a:pt x="7" y="0"/>
                  </a:lnTo>
                  <a:lnTo>
                    <a:pt x="0" y="9"/>
                  </a:lnTo>
                  <a:lnTo>
                    <a:pt x="7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9" name="Freeform 337"/>
            <p:cNvSpPr>
              <a:spLocks/>
            </p:cNvSpPr>
            <p:nvPr/>
          </p:nvSpPr>
          <p:spPr bwMode="auto">
            <a:xfrm>
              <a:off x="2884" y="2018"/>
              <a:ext cx="84" cy="41"/>
            </a:xfrm>
            <a:custGeom>
              <a:avLst/>
              <a:gdLst/>
              <a:ahLst/>
              <a:cxnLst>
                <a:cxn ang="0">
                  <a:pos x="89" y="34"/>
                </a:cxn>
                <a:cxn ang="0">
                  <a:pos x="72" y="17"/>
                </a:cxn>
                <a:cxn ang="0">
                  <a:pos x="66" y="17"/>
                </a:cxn>
                <a:cxn ang="0">
                  <a:pos x="49" y="9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16" y="9"/>
                </a:cxn>
                <a:cxn ang="0">
                  <a:pos x="0" y="17"/>
                </a:cxn>
                <a:cxn ang="0">
                  <a:pos x="9" y="34"/>
                </a:cxn>
                <a:cxn ang="0">
                  <a:pos x="24" y="50"/>
                </a:cxn>
                <a:cxn ang="0">
                  <a:pos x="41" y="50"/>
                </a:cxn>
                <a:cxn ang="0">
                  <a:pos x="41" y="42"/>
                </a:cxn>
                <a:cxn ang="0">
                  <a:pos x="66" y="50"/>
                </a:cxn>
                <a:cxn ang="0">
                  <a:pos x="89" y="34"/>
                </a:cxn>
              </a:cxnLst>
              <a:rect l="0" t="0" r="r" b="b"/>
              <a:pathLst>
                <a:path w="90" h="51">
                  <a:moveTo>
                    <a:pt x="89" y="34"/>
                  </a:moveTo>
                  <a:lnTo>
                    <a:pt x="72" y="17"/>
                  </a:lnTo>
                  <a:lnTo>
                    <a:pt x="66" y="17"/>
                  </a:lnTo>
                  <a:lnTo>
                    <a:pt x="49" y="9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16" y="9"/>
                  </a:lnTo>
                  <a:lnTo>
                    <a:pt x="0" y="17"/>
                  </a:lnTo>
                  <a:lnTo>
                    <a:pt x="9" y="34"/>
                  </a:lnTo>
                  <a:lnTo>
                    <a:pt x="24" y="50"/>
                  </a:lnTo>
                  <a:lnTo>
                    <a:pt x="41" y="50"/>
                  </a:lnTo>
                  <a:lnTo>
                    <a:pt x="41" y="42"/>
                  </a:lnTo>
                  <a:lnTo>
                    <a:pt x="66" y="50"/>
                  </a:lnTo>
                  <a:lnTo>
                    <a:pt x="89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10" name="Freeform 338"/>
            <p:cNvSpPr>
              <a:spLocks/>
            </p:cNvSpPr>
            <p:nvPr/>
          </p:nvSpPr>
          <p:spPr bwMode="auto">
            <a:xfrm>
              <a:off x="2906" y="2380"/>
              <a:ext cx="123" cy="169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7" y="24"/>
                </a:cxn>
                <a:cxn ang="0">
                  <a:pos x="32" y="40"/>
                </a:cxn>
                <a:cxn ang="0">
                  <a:pos x="25" y="89"/>
                </a:cxn>
                <a:cxn ang="0">
                  <a:pos x="0" y="120"/>
                </a:cxn>
                <a:cxn ang="0">
                  <a:pos x="0" y="130"/>
                </a:cxn>
                <a:cxn ang="0">
                  <a:pos x="8" y="137"/>
                </a:cxn>
                <a:cxn ang="0">
                  <a:pos x="8" y="145"/>
                </a:cxn>
                <a:cxn ang="0">
                  <a:pos x="25" y="177"/>
                </a:cxn>
                <a:cxn ang="0">
                  <a:pos x="8" y="177"/>
                </a:cxn>
                <a:cxn ang="0">
                  <a:pos x="8" y="186"/>
                </a:cxn>
                <a:cxn ang="0">
                  <a:pos x="17" y="193"/>
                </a:cxn>
                <a:cxn ang="0">
                  <a:pos x="25" y="211"/>
                </a:cxn>
                <a:cxn ang="0">
                  <a:pos x="65" y="202"/>
                </a:cxn>
                <a:cxn ang="0">
                  <a:pos x="73" y="193"/>
                </a:cxn>
                <a:cxn ang="0">
                  <a:pos x="65" y="193"/>
                </a:cxn>
                <a:cxn ang="0">
                  <a:pos x="88" y="186"/>
                </a:cxn>
                <a:cxn ang="0">
                  <a:pos x="106" y="170"/>
                </a:cxn>
                <a:cxn ang="0">
                  <a:pos x="113" y="162"/>
                </a:cxn>
                <a:cxn ang="0">
                  <a:pos x="122" y="162"/>
                </a:cxn>
                <a:cxn ang="0">
                  <a:pos x="106" y="137"/>
                </a:cxn>
                <a:cxn ang="0">
                  <a:pos x="122" y="105"/>
                </a:cxn>
                <a:cxn ang="0">
                  <a:pos x="129" y="105"/>
                </a:cxn>
                <a:cxn ang="0">
                  <a:pos x="129" y="96"/>
                </a:cxn>
                <a:cxn ang="0">
                  <a:pos x="129" y="55"/>
                </a:cxn>
                <a:cxn ang="0">
                  <a:pos x="32" y="0"/>
                </a:cxn>
                <a:cxn ang="0">
                  <a:pos x="17" y="8"/>
                </a:cxn>
              </a:cxnLst>
              <a:rect l="0" t="0" r="r" b="b"/>
              <a:pathLst>
                <a:path w="130" h="212">
                  <a:moveTo>
                    <a:pt x="17" y="8"/>
                  </a:moveTo>
                  <a:lnTo>
                    <a:pt x="17" y="24"/>
                  </a:lnTo>
                  <a:lnTo>
                    <a:pt x="32" y="40"/>
                  </a:lnTo>
                  <a:lnTo>
                    <a:pt x="25" y="89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8" y="137"/>
                  </a:lnTo>
                  <a:lnTo>
                    <a:pt x="8" y="145"/>
                  </a:lnTo>
                  <a:lnTo>
                    <a:pt x="25" y="177"/>
                  </a:lnTo>
                  <a:lnTo>
                    <a:pt x="8" y="177"/>
                  </a:lnTo>
                  <a:lnTo>
                    <a:pt x="8" y="186"/>
                  </a:lnTo>
                  <a:lnTo>
                    <a:pt x="17" y="193"/>
                  </a:lnTo>
                  <a:lnTo>
                    <a:pt x="25" y="211"/>
                  </a:lnTo>
                  <a:lnTo>
                    <a:pt x="65" y="202"/>
                  </a:lnTo>
                  <a:lnTo>
                    <a:pt x="73" y="193"/>
                  </a:lnTo>
                  <a:lnTo>
                    <a:pt x="65" y="193"/>
                  </a:lnTo>
                  <a:lnTo>
                    <a:pt x="88" y="186"/>
                  </a:lnTo>
                  <a:lnTo>
                    <a:pt x="106" y="170"/>
                  </a:lnTo>
                  <a:lnTo>
                    <a:pt x="113" y="162"/>
                  </a:lnTo>
                  <a:lnTo>
                    <a:pt x="122" y="162"/>
                  </a:lnTo>
                  <a:lnTo>
                    <a:pt x="106" y="137"/>
                  </a:lnTo>
                  <a:lnTo>
                    <a:pt x="122" y="105"/>
                  </a:lnTo>
                  <a:lnTo>
                    <a:pt x="129" y="105"/>
                  </a:lnTo>
                  <a:lnTo>
                    <a:pt x="129" y="96"/>
                  </a:lnTo>
                  <a:lnTo>
                    <a:pt x="129" y="55"/>
                  </a:lnTo>
                  <a:lnTo>
                    <a:pt x="32" y="0"/>
                  </a:lnTo>
                  <a:lnTo>
                    <a:pt x="17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11" name="Freeform 339"/>
            <p:cNvSpPr>
              <a:spLocks/>
            </p:cNvSpPr>
            <p:nvPr/>
          </p:nvSpPr>
          <p:spPr bwMode="auto">
            <a:xfrm>
              <a:off x="2677" y="2468"/>
              <a:ext cx="93" cy="6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" y="50"/>
                </a:cxn>
                <a:cxn ang="0">
                  <a:pos x="23" y="25"/>
                </a:cxn>
                <a:cxn ang="0">
                  <a:pos x="40" y="18"/>
                </a:cxn>
                <a:cxn ang="0">
                  <a:pos x="56" y="0"/>
                </a:cxn>
                <a:cxn ang="0">
                  <a:pos x="72" y="0"/>
                </a:cxn>
                <a:cxn ang="0">
                  <a:pos x="72" y="18"/>
                </a:cxn>
                <a:cxn ang="0">
                  <a:pos x="88" y="33"/>
                </a:cxn>
                <a:cxn ang="0">
                  <a:pos x="97" y="33"/>
                </a:cxn>
                <a:cxn ang="0">
                  <a:pos x="97" y="40"/>
                </a:cxn>
                <a:cxn ang="0">
                  <a:pos x="80" y="50"/>
                </a:cxn>
                <a:cxn ang="0">
                  <a:pos x="63" y="50"/>
                </a:cxn>
                <a:cxn ang="0">
                  <a:pos x="31" y="50"/>
                </a:cxn>
                <a:cxn ang="0">
                  <a:pos x="31" y="58"/>
                </a:cxn>
                <a:cxn ang="0">
                  <a:pos x="31" y="74"/>
                </a:cxn>
                <a:cxn ang="0">
                  <a:pos x="23" y="65"/>
                </a:cxn>
                <a:cxn ang="0">
                  <a:pos x="6" y="65"/>
                </a:cxn>
                <a:cxn ang="0">
                  <a:pos x="0" y="58"/>
                </a:cxn>
              </a:cxnLst>
              <a:rect l="0" t="0" r="r" b="b"/>
              <a:pathLst>
                <a:path w="98" h="75">
                  <a:moveTo>
                    <a:pt x="0" y="58"/>
                  </a:moveTo>
                  <a:lnTo>
                    <a:pt x="6" y="50"/>
                  </a:lnTo>
                  <a:lnTo>
                    <a:pt x="23" y="25"/>
                  </a:lnTo>
                  <a:lnTo>
                    <a:pt x="40" y="18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72" y="18"/>
                  </a:lnTo>
                  <a:lnTo>
                    <a:pt x="88" y="33"/>
                  </a:lnTo>
                  <a:lnTo>
                    <a:pt x="97" y="33"/>
                  </a:lnTo>
                  <a:lnTo>
                    <a:pt x="97" y="40"/>
                  </a:lnTo>
                  <a:lnTo>
                    <a:pt x="80" y="50"/>
                  </a:lnTo>
                  <a:lnTo>
                    <a:pt x="63" y="50"/>
                  </a:lnTo>
                  <a:lnTo>
                    <a:pt x="31" y="50"/>
                  </a:lnTo>
                  <a:lnTo>
                    <a:pt x="31" y="58"/>
                  </a:lnTo>
                  <a:lnTo>
                    <a:pt x="31" y="74"/>
                  </a:lnTo>
                  <a:lnTo>
                    <a:pt x="23" y="65"/>
                  </a:lnTo>
                  <a:lnTo>
                    <a:pt x="6" y="65"/>
                  </a:lnTo>
                  <a:lnTo>
                    <a:pt x="0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12" name="Freeform 340"/>
            <p:cNvSpPr>
              <a:spLocks/>
            </p:cNvSpPr>
            <p:nvPr/>
          </p:nvSpPr>
          <p:spPr bwMode="auto">
            <a:xfrm>
              <a:off x="2753" y="2494"/>
              <a:ext cx="31" cy="66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8" y="32"/>
                </a:cxn>
                <a:cxn ang="0">
                  <a:pos x="8" y="48"/>
                </a:cxn>
                <a:cxn ang="0">
                  <a:pos x="8" y="81"/>
                </a:cxn>
                <a:cxn ang="0">
                  <a:pos x="23" y="81"/>
                </a:cxn>
                <a:cxn ang="0">
                  <a:pos x="23" y="57"/>
                </a:cxn>
                <a:cxn ang="0">
                  <a:pos x="32" y="25"/>
                </a:cxn>
                <a:cxn ang="0">
                  <a:pos x="32" y="7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33" h="82">
                  <a:moveTo>
                    <a:pt x="17" y="7"/>
                  </a:moveTo>
                  <a:lnTo>
                    <a:pt x="0" y="17"/>
                  </a:lnTo>
                  <a:lnTo>
                    <a:pt x="0" y="25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81"/>
                  </a:lnTo>
                  <a:lnTo>
                    <a:pt x="23" y="81"/>
                  </a:lnTo>
                  <a:lnTo>
                    <a:pt x="23" y="57"/>
                  </a:lnTo>
                  <a:lnTo>
                    <a:pt x="32" y="25"/>
                  </a:lnTo>
                  <a:lnTo>
                    <a:pt x="32" y="7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13" name="Freeform 341"/>
            <p:cNvSpPr>
              <a:spLocks/>
            </p:cNvSpPr>
            <p:nvPr/>
          </p:nvSpPr>
          <p:spPr bwMode="auto">
            <a:xfrm>
              <a:off x="3057" y="2058"/>
              <a:ext cx="52" cy="49"/>
            </a:xfrm>
            <a:custGeom>
              <a:avLst/>
              <a:gdLst/>
              <a:ahLst/>
              <a:cxnLst>
                <a:cxn ang="0">
                  <a:pos x="36" y="41"/>
                </a:cxn>
                <a:cxn ang="0">
                  <a:pos x="53" y="39"/>
                </a:cxn>
                <a:cxn ang="0">
                  <a:pos x="44" y="18"/>
                </a:cxn>
                <a:cxn ang="0">
                  <a:pos x="45" y="5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12" y="11"/>
                </a:cxn>
                <a:cxn ang="0">
                  <a:pos x="26" y="36"/>
                </a:cxn>
                <a:cxn ang="0">
                  <a:pos x="27" y="60"/>
                </a:cxn>
                <a:cxn ang="0">
                  <a:pos x="36" y="41"/>
                </a:cxn>
              </a:cxnLst>
              <a:rect l="0" t="0" r="r" b="b"/>
              <a:pathLst>
                <a:path w="53" h="60">
                  <a:moveTo>
                    <a:pt x="36" y="41"/>
                  </a:moveTo>
                  <a:lnTo>
                    <a:pt x="53" y="39"/>
                  </a:lnTo>
                  <a:lnTo>
                    <a:pt x="44" y="18"/>
                  </a:lnTo>
                  <a:lnTo>
                    <a:pt x="45" y="5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2" y="11"/>
                  </a:lnTo>
                  <a:lnTo>
                    <a:pt x="26" y="36"/>
                  </a:lnTo>
                  <a:lnTo>
                    <a:pt x="27" y="60"/>
                  </a:lnTo>
                  <a:lnTo>
                    <a:pt x="36" y="41"/>
                  </a:lnTo>
                  <a:close/>
                </a:path>
              </a:pathLst>
            </a:custGeom>
            <a:grpFill/>
            <a:ln w="3175" cap="flat" cmpd="sng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0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08732" y="6664379"/>
            <a:ext cx="1111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400">
                <a:solidFill>
                  <a:srgbClr val="000000"/>
                </a:solidFill>
                <a:latin typeface="Helvetica" pitchFamily="34" charset="0"/>
              </a:rPr>
              <a:t>l</a:t>
            </a:r>
            <a:endParaRPr lang="en-US" sz="1100"/>
          </a:p>
        </p:txBody>
      </p:sp>
      <p:grpSp>
        <p:nvGrpSpPr>
          <p:cNvPr id="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644" y="1265291"/>
            <a:ext cx="4318000" cy="415925"/>
            <a:chOff x="1310" y="3405"/>
            <a:chExt cx="4252" cy="262"/>
          </a:xfrm>
        </p:grpSpPr>
        <p:sp>
          <p:nvSpPr>
            <p:cNvPr id="4110" name="AutoShape 12"/>
            <p:cNvSpPr>
              <a:spLocks noChangeArrowheads="1"/>
            </p:cNvSpPr>
            <p:nvPr/>
          </p:nvSpPr>
          <p:spPr bwMode="gray">
            <a:xfrm>
              <a:off x="1310" y="3405"/>
              <a:ext cx="4252" cy="262"/>
            </a:xfrm>
            <a:prstGeom prst="roundRect">
              <a:avLst>
                <a:gd name="adj" fmla="val 17097"/>
              </a:avLst>
            </a:prstGeom>
            <a:solidFill>
              <a:schemeClr val="tx2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Text Placeholder 2"/>
            <p:cNvSpPr>
              <a:spLocks/>
            </p:cNvSpPr>
            <p:nvPr/>
          </p:nvSpPr>
          <p:spPr bwMode="gray">
            <a:xfrm>
              <a:off x="1404" y="3469"/>
              <a:ext cx="402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63500" indent="-63500">
                <a:spcBef>
                  <a:spcPct val="100000"/>
                </a:spcBef>
              </a:pPr>
              <a:r>
                <a:rPr lang="ru-RU" sz="1400" b="1" dirty="0">
                  <a:solidFill>
                    <a:schemeClr val="bg1"/>
                  </a:solidFill>
                </a:rPr>
                <a:t>Кол-во изданий по географическим областям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8" name="Rectangle 357"/>
          <p:cNvSpPr/>
          <p:nvPr/>
        </p:nvSpPr>
        <p:spPr>
          <a:xfrm>
            <a:off x="1126910" y="2558790"/>
            <a:ext cx="1784350" cy="14859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5900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2211107" y="4548241"/>
            <a:ext cx="1190625" cy="15859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460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3717644" y="4170416"/>
            <a:ext cx="1425575" cy="152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320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3776382" y="2917879"/>
            <a:ext cx="1123950" cy="11874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8400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5008282" y="2949629"/>
            <a:ext cx="2393950" cy="76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srgbClr val="002060"/>
                </a:solidFill>
              </a:rPr>
              <a:t>1000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5194019" y="3773541"/>
            <a:ext cx="1909763" cy="12588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1540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6305269" y="5083229"/>
            <a:ext cx="1668463" cy="7985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290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4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4" y="430157"/>
            <a:ext cx="2088232" cy="70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7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_EKBdYHECXUZ5QCJp7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WUvKwIqUCFl_XS81omjQ"/>
</p:tagLst>
</file>

<file path=ppt/theme/theme1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Elsevier">
      <a:dk1>
        <a:srgbClr val="53565A"/>
      </a:dk1>
      <a:lt1>
        <a:srgbClr val="FFFFFF"/>
      </a:lt1>
      <a:dk2>
        <a:srgbClr val="FF8200"/>
      </a:dk2>
      <a:lt2>
        <a:srgbClr val="A7A8AA"/>
      </a:lt2>
      <a:accent1>
        <a:srgbClr val="FF8200"/>
      </a:accent1>
      <a:accent2>
        <a:srgbClr val="53565A"/>
      </a:accent2>
      <a:accent3>
        <a:srgbClr val="A7A8AA"/>
      </a:accent3>
      <a:accent4>
        <a:srgbClr val="007398"/>
      </a:accent4>
      <a:accent5>
        <a:srgbClr val="FFFFFF"/>
      </a:accent5>
      <a:accent6>
        <a:srgbClr val="EAAA00"/>
      </a:accent6>
      <a:hlink>
        <a:srgbClr val="007398"/>
      </a:hlink>
      <a:folHlink>
        <a:srgbClr val="5356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sevier Colours">
    <a:dk1>
      <a:srgbClr val="53565A"/>
    </a:dk1>
    <a:lt1>
      <a:sysClr val="window" lastClr="FFFFFF"/>
    </a:lt1>
    <a:dk2>
      <a:srgbClr val="FF8200"/>
    </a:dk2>
    <a:lt2>
      <a:srgbClr val="A7A8AA"/>
    </a:lt2>
    <a:accent1>
      <a:srgbClr val="007398"/>
    </a:accent1>
    <a:accent2>
      <a:srgbClr val="FF8200"/>
    </a:accent2>
    <a:accent3>
      <a:srgbClr val="53565A"/>
    </a:accent3>
    <a:accent4>
      <a:srgbClr val="00966C"/>
    </a:accent4>
    <a:accent5>
      <a:srgbClr val="41B6E6"/>
    </a:accent5>
    <a:accent6>
      <a:srgbClr val="CBC793"/>
    </a:accent6>
    <a:hlink>
      <a:srgbClr val="007398"/>
    </a:hlink>
    <a:folHlink>
      <a:srgbClr val="FF82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6290</TotalTime>
  <Words>1247</Words>
  <Application>Microsoft Office PowerPoint</Application>
  <PresentationFormat>On-screen Show (4:3)</PresentationFormat>
  <Paragraphs>190</Paragraphs>
  <Slides>30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Elsevier Content Slides</vt:lpstr>
      <vt:lpstr>1_Elsevier Content Slides</vt:lpstr>
      <vt:lpstr>2_Office Theme</vt:lpstr>
      <vt:lpstr>think-cell Slide</vt:lpstr>
      <vt:lpstr>Современные методы поиска информации</vt:lpstr>
      <vt:lpstr>«Чтобы оставаться на месте, нужно бежать сломя голову, а чтобы двигаться вперед, надо бежать в два раза быстрее».  Льюис Кэролл "Алиса в стране чудес"</vt:lpstr>
      <vt:lpstr>Экспоненциальный рост данных</vt:lpstr>
      <vt:lpstr>Как искать научную литературу?</vt:lpstr>
      <vt:lpstr>PowerPoint Presentation</vt:lpstr>
      <vt:lpstr>PowerPoint Presentation</vt:lpstr>
      <vt:lpstr>PowerPoint Presentation</vt:lpstr>
      <vt:lpstr> Новые участники научной гонки</vt:lpstr>
      <vt:lpstr>PowerPoint Presentation</vt:lpstr>
      <vt:lpstr>PowerPoint Presentation</vt:lpstr>
      <vt:lpstr>Рекомедации по ведению поиска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Процесс поиска должен быть документирован</vt:lpstr>
      <vt:lpstr>Настройка автоматической актуализации данных</vt:lpstr>
      <vt:lpstr>Как убедиться в качестве проведенного поиска?</vt:lpstr>
      <vt:lpstr>Переходим к полным текстам</vt:lpstr>
      <vt:lpstr>PowerPoint Presentation</vt:lpstr>
      <vt:lpstr> Предметные коллекции  ScienceDirect</vt:lpstr>
      <vt:lpstr>PowerPoint Presentation</vt:lpstr>
      <vt:lpstr>Поиск по базе данных</vt:lpstr>
      <vt:lpstr>ScienceDirect рекомендует статьи!</vt:lpstr>
      <vt:lpstr>ScienceDirect’s Top 25 – что происходит в каждой научной области прямо сейчас</vt:lpstr>
      <vt:lpstr>Основные проблемы при поиске</vt:lpstr>
      <vt:lpstr>Слишком много результатов</vt:lpstr>
      <vt:lpstr>Слишком мало результатов</vt:lpstr>
      <vt:lpstr>Результатов  достаточно, но они не по теме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Dyas</dc:creator>
  <cp:lastModifiedBy>Reed Elsevier</cp:lastModifiedBy>
  <cp:revision>107</cp:revision>
  <dcterms:created xsi:type="dcterms:W3CDTF">2012-10-26T14:47:02Z</dcterms:created>
  <dcterms:modified xsi:type="dcterms:W3CDTF">2016-04-05T07:08:59Z</dcterms:modified>
</cp:coreProperties>
</file>