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4" r:id="rId5"/>
    <p:sldId id="265" r:id="rId6"/>
    <p:sldId id="266" r:id="rId7"/>
    <p:sldId id="285" r:id="rId8"/>
    <p:sldId id="268" r:id="rId9"/>
    <p:sldId id="269" r:id="rId10"/>
    <p:sldId id="271" r:id="rId11"/>
    <p:sldId id="272" r:id="rId12"/>
    <p:sldId id="273" r:id="rId13"/>
    <p:sldId id="275" r:id="rId14"/>
    <p:sldId id="276" r:id="rId15"/>
    <p:sldId id="278" r:id="rId16"/>
    <p:sldId id="289" r:id="rId17"/>
    <p:sldId id="282" r:id="rId18"/>
    <p:sldId id="283" r:id="rId19"/>
    <p:sldId id="284" r:id="rId20"/>
    <p:sldId id="281" r:id="rId21"/>
    <p:sldId id="290" r:id="rId22"/>
    <p:sldId id="291" r:id="rId23"/>
    <p:sldId id="28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62CD40-42D5-48B5-B2D7-95DA14D4744D}" v="14" dt="2023-04-10T08:30:11.8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Фролова Марина Васильевна" userId="66333afd-7361-4f13-a60b-fc51838f4c7c" providerId="ADAL" clId="{E662CD40-42D5-48B5-B2D7-95DA14D4744D}"/>
    <pc:docChg chg="undo custSel modSld">
      <pc:chgData name="Фролова Марина Васильевна" userId="66333afd-7361-4f13-a60b-fc51838f4c7c" providerId="ADAL" clId="{E662CD40-42D5-48B5-B2D7-95DA14D4744D}" dt="2023-04-10T08:30:11.852" v="395" actId="20577"/>
      <pc:docMkLst>
        <pc:docMk/>
      </pc:docMkLst>
      <pc:sldChg chg="addSp delSp modSp mod">
        <pc:chgData name="Фролова Марина Васильевна" userId="66333afd-7361-4f13-a60b-fc51838f4c7c" providerId="ADAL" clId="{E662CD40-42D5-48B5-B2D7-95DA14D4744D}" dt="2023-04-10T07:45:25.082" v="211" actId="1076"/>
        <pc:sldMkLst>
          <pc:docMk/>
          <pc:sldMk cId="81444582" sldId="265"/>
        </pc:sldMkLst>
        <pc:spChg chg="mod">
          <ac:chgData name="Фролова Марина Васильевна" userId="66333afd-7361-4f13-a60b-fc51838f4c7c" providerId="ADAL" clId="{E662CD40-42D5-48B5-B2D7-95DA14D4744D}" dt="2023-04-10T07:45:25.082" v="211" actId="1076"/>
          <ac:spMkLst>
            <pc:docMk/>
            <pc:sldMk cId="81444582" sldId="265"/>
            <ac:spMk id="3" creationId="{9FBEB69A-9656-B5F9-0E8A-71D6B5941C6F}"/>
          </ac:spMkLst>
        </pc:spChg>
        <pc:picChg chg="del">
          <ac:chgData name="Фролова Марина Васильевна" userId="66333afd-7361-4f13-a60b-fc51838f4c7c" providerId="ADAL" clId="{E662CD40-42D5-48B5-B2D7-95DA14D4744D}" dt="2023-04-10T07:42:38.121" v="188" actId="21"/>
          <ac:picMkLst>
            <pc:docMk/>
            <pc:sldMk cId="81444582" sldId="265"/>
            <ac:picMk id="5" creationId="{580450E3-5295-CBD2-4EBD-0F1BDEFE6CB0}"/>
          </ac:picMkLst>
        </pc:picChg>
        <pc:picChg chg="add mod">
          <ac:chgData name="Фролова Марина Васильевна" userId="66333afd-7361-4f13-a60b-fc51838f4c7c" providerId="ADAL" clId="{E662CD40-42D5-48B5-B2D7-95DA14D4744D}" dt="2023-04-10T07:43:42.590" v="202" actId="1076"/>
          <ac:picMkLst>
            <pc:docMk/>
            <pc:sldMk cId="81444582" sldId="265"/>
            <ac:picMk id="7" creationId="{16E01816-A857-A54D-CA9D-15628CD7AEE0}"/>
          </ac:picMkLst>
        </pc:picChg>
      </pc:sldChg>
      <pc:sldChg chg="addSp delSp modSp mod">
        <pc:chgData name="Фролова Марина Васильевна" userId="66333afd-7361-4f13-a60b-fc51838f4c7c" providerId="ADAL" clId="{E662CD40-42D5-48B5-B2D7-95DA14D4744D}" dt="2023-04-10T08:00:19.101" v="237" actId="1076"/>
        <pc:sldMkLst>
          <pc:docMk/>
          <pc:sldMk cId="229098512" sldId="268"/>
        </pc:sldMkLst>
        <pc:picChg chg="del">
          <ac:chgData name="Фролова Марина Васильевна" userId="66333afd-7361-4f13-a60b-fc51838f4c7c" providerId="ADAL" clId="{E662CD40-42D5-48B5-B2D7-95DA14D4744D}" dt="2023-04-10T07:57:05.907" v="217" actId="21"/>
          <ac:picMkLst>
            <pc:docMk/>
            <pc:sldMk cId="229098512" sldId="268"/>
            <ac:picMk id="5" creationId="{EB490E30-9E3F-F7F5-BAA1-3A2D4FCF3096}"/>
          </ac:picMkLst>
        </pc:picChg>
        <pc:picChg chg="add del mod">
          <ac:chgData name="Фролова Марина Васильевна" userId="66333afd-7361-4f13-a60b-fc51838f4c7c" providerId="ADAL" clId="{E662CD40-42D5-48B5-B2D7-95DA14D4744D}" dt="2023-04-10T07:59:22.822" v="227" actId="21"/>
          <ac:picMkLst>
            <pc:docMk/>
            <pc:sldMk cId="229098512" sldId="268"/>
            <ac:picMk id="8" creationId="{70A5B2CC-42F7-E77B-7386-AEEB599BD6CE}"/>
          </ac:picMkLst>
        </pc:picChg>
        <pc:picChg chg="add mod">
          <ac:chgData name="Фролова Марина Васильевна" userId="66333afd-7361-4f13-a60b-fc51838f4c7c" providerId="ADAL" clId="{E662CD40-42D5-48B5-B2D7-95DA14D4744D}" dt="2023-04-10T08:00:19.101" v="237" actId="1076"/>
          <ac:picMkLst>
            <pc:docMk/>
            <pc:sldMk cId="229098512" sldId="268"/>
            <ac:picMk id="12" creationId="{8CDBA0A4-EEFD-7C7A-0DD5-5B00D63D6EF6}"/>
          </ac:picMkLst>
        </pc:picChg>
      </pc:sldChg>
      <pc:sldChg chg="addSp delSp modSp mod">
        <pc:chgData name="Фролова Марина Васильевна" userId="66333afd-7361-4f13-a60b-fc51838f4c7c" providerId="ADAL" clId="{E662CD40-42D5-48B5-B2D7-95DA14D4744D}" dt="2023-04-10T08:22:38.474" v="377" actId="1076"/>
        <pc:sldMkLst>
          <pc:docMk/>
          <pc:sldMk cId="2766968778" sldId="271"/>
        </pc:sldMkLst>
        <pc:picChg chg="del">
          <ac:chgData name="Фролова Марина Васильевна" userId="66333afd-7361-4f13-a60b-fc51838f4c7c" providerId="ADAL" clId="{E662CD40-42D5-48B5-B2D7-95DA14D4744D}" dt="2023-04-10T08:20:37.537" v="363" actId="21"/>
          <ac:picMkLst>
            <pc:docMk/>
            <pc:sldMk cId="2766968778" sldId="271"/>
            <ac:picMk id="5" creationId="{ABFA008B-D73C-6CD6-DD25-4CEB4CFED65F}"/>
          </ac:picMkLst>
        </pc:picChg>
        <pc:picChg chg="add del mod">
          <ac:chgData name="Фролова Марина Васильевна" userId="66333afd-7361-4f13-a60b-fc51838f4c7c" providerId="ADAL" clId="{E662CD40-42D5-48B5-B2D7-95DA14D4744D}" dt="2023-04-10T08:20:59.814" v="367" actId="21"/>
          <ac:picMkLst>
            <pc:docMk/>
            <pc:sldMk cId="2766968778" sldId="271"/>
            <ac:picMk id="7" creationId="{6D8267B4-9C91-C1F4-D899-CEB7B5E015E2}"/>
          </ac:picMkLst>
        </pc:picChg>
        <pc:picChg chg="add mod">
          <ac:chgData name="Фролова Марина Васильевна" userId="66333afd-7361-4f13-a60b-fc51838f4c7c" providerId="ADAL" clId="{E662CD40-42D5-48B5-B2D7-95DA14D4744D}" dt="2023-04-10T08:22:38.474" v="377" actId="1076"/>
          <ac:picMkLst>
            <pc:docMk/>
            <pc:sldMk cId="2766968778" sldId="271"/>
            <ac:picMk id="10" creationId="{A054050B-9556-F401-BCEC-37CE810101E3}"/>
          </ac:picMkLst>
        </pc:picChg>
      </pc:sldChg>
      <pc:sldChg chg="addSp delSp modSp mod">
        <pc:chgData name="Фролова Марина Васильевна" userId="66333afd-7361-4f13-a60b-fc51838f4c7c" providerId="ADAL" clId="{E662CD40-42D5-48B5-B2D7-95DA14D4744D}" dt="2023-04-10T08:29:34.606" v="392" actId="1076"/>
        <pc:sldMkLst>
          <pc:docMk/>
          <pc:sldMk cId="3108146489" sldId="282"/>
        </pc:sldMkLst>
        <pc:spChg chg="mod">
          <ac:chgData name="Фролова Марина Васильевна" userId="66333afd-7361-4f13-a60b-fc51838f4c7c" providerId="ADAL" clId="{E662CD40-42D5-48B5-B2D7-95DA14D4744D}" dt="2023-04-10T08:29:19.750" v="389" actId="1076"/>
          <ac:spMkLst>
            <pc:docMk/>
            <pc:sldMk cId="3108146489" sldId="282"/>
            <ac:spMk id="4" creationId="{4C50096E-735C-CE75-46F3-A7F7ECA73D13}"/>
          </ac:spMkLst>
        </pc:spChg>
        <pc:picChg chg="del">
          <ac:chgData name="Фролова Марина Васильевна" userId="66333afd-7361-4f13-a60b-fc51838f4c7c" providerId="ADAL" clId="{E662CD40-42D5-48B5-B2D7-95DA14D4744D}" dt="2023-04-10T08:23:30.231" v="383" actId="21"/>
          <ac:picMkLst>
            <pc:docMk/>
            <pc:sldMk cId="3108146489" sldId="282"/>
            <ac:picMk id="5" creationId="{380F29DA-0690-878F-A43B-B2FE8E1EE29E}"/>
          </ac:picMkLst>
        </pc:picChg>
        <pc:picChg chg="add mod">
          <ac:chgData name="Фролова Марина Васильевна" userId="66333afd-7361-4f13-a60b-fc51838f4c7c" providerId="ADAL" clId="{E662CD40-42D5-48B5-B2D7-95DA14D4744D}" dt="2023-04-10T08:29:34.606" v="392" actId="1076"/>
          <ac:picMkLst>
            <pc:docMk/>
            <pc:sldMk cId="3108146489" sldId="282"/>
            <ac:picMk id="6" creationId="{C1AD0AD6-5FAE-6C14-2EDF-0F14EEA7D2DD}"/>
          </ac:picMkLst>
        </pc:picChg>
      </pc:sldChg>
      <pc:sldChg chg="modSp mod">
        <pc:chgData name="Фролова Марина Васильевна" userId="66333afd-7361-4f13-a60b-fc51838f4c7c" providerId="ADAL" clId="{E662CD40-42D5-48B5-B2D7-95DA14D4744D}" dt="2023-04-10T08:30:11.852" v="395" actId="20577"/>
        <pc:sldMkLst>
          <pc:docMk/>
          <pc:sldMk cId="2064050907" sldId="286"/>
        </pc:sldMkLst>
        <pc:spChg chg="mod">
          <ac:chgData name="Фролова Марина Васильевна" userId="66333afd-7361-4f13-a60b-fc51838f4c7c" providerId="ADAL" clId="{E662CD40-42D5-48B5-B2D7-95DA14D4744D}" dt="2023-04-10T08:30:11.852" v="395" actId="20577"/>
          <ac:spMkLst>
            <pc:docMk/>
            <pc:sldMk cId="2064050907" sldId="286"/>
            <ac:spMk id="3" creationId="{F291670E-1200-87B5-149A-A87170CD034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72254-6944-C975-3417-BC64BC1EF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7872C0-122E-ADF1-A77C-C68FD3467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654F73-BF27-F710-7D46-87784B4D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F297-4179-483E-AC29-24DC38A3CE4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6923A7-7079-6243-9DB3-FCD6A80F4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942280-E7F4-3501-C5BF-AE7FB184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3B33-DC03-4C36-A6BF-07F0EC17B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536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1BB16-4F6D-1408-F8D4-539A57EB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FA6D1C-58E3-8B7F-281A-7BE0A6061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42BBD-3880-732E-AAF6-5DF381FCF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F297-4179-483E-AC29-24DC38A3CE4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AAA7A7-B470-7440-8D93-BE4A0BA39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1D2833-5289-C315-B3BD-D824639CF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3B33-DC03-4C36-A6BF-07F0EC17B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244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46DA065-0909-F020-F392-86DD5EFA95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290EA9-E477-03A1-60F1-F501C6FE8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CF6F7A-68A8-DE59-90D2-03AF2D23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F297-4179-483E-AC29-24DC38A3CE4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6C0085-85CE-7CC9-180F-251759267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0D8CDF-B727-3E4E-E0B1-164E03D02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3B33-DC03-4C36-A6BF-07F0EC17B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74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26B6D-E006-F2C0-1152-8749F84E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88994B-44DA-32D1-682E-CC7F787EB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36DDB3-119F-A247-870D-56F843B45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F297-4179-483E-AC29-24DC38A3CE4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564DCA-C57A-0B46-E0D0-7106BC7E4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2F3EB2-6AF0-5A8F-753D-FA55707A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3B33-DC03-4C36-A6BF-07F0EC17B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784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3E1D5-6DED-D470-696C-453DCFF8E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B81F9A-2171-2455-F6D6-C37697F4F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BF0297-DB5B-0975-9B30-F03420DC0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F297-4179-483E-AC29-24DC38A3CE4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1F00F-4A84-B191-337A-42B67C794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574F9-10A1-55C7-56B4-8F9D8774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3B33-DC03-4C36-A6BF-07F0EC17B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48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6F951-F91F-D39B-F95D-1AF088867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EF20B5-A503-F65E-4330-4BAD4B638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9E189F-E791-12DC-7D50-88762AC68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544141-4839-9751-8A50-B839BB300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F297-4179-483E-AC29-24DC38A3CE4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29BB38-E04B-10AA-D0D2-61B5A3740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0B9008-C741-3FEA-1881-4B36CA74C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3B33-DC03-4C36-A6BF-07F0EC17B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32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7B924-094E-D7F1-C985-A81684567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12C815-6A5E-90BA-72F7-BD4A33CAC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8476B9-C16E-8A70-1CCC-FDD4E100A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FAC213-6BEA-2CF1-8583-EC51FE623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2B7CBB-D8A6-1233-D835-14F6A13DE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FDFCB5-15E3-B751-C106-94EC9BBD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F297-4179-483E-AC29-24DC38A3CE4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614C681-1924-3E7D-FD9F-DA6064153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C28D31-09A6-82D9-54B1-78F33701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3B33-DC03-4C36-A6BF-07F0EC17B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91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55F0C-0E3A-E09D-D027-622CB06D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23319D4-4CB1-B0C5-B44E-2AA98AAE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F297-4179-483E-AC29-24DC38A3CE4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D51D54-C010-AF0A-236D-CA4307899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91049A-CFDC-0C60-C2C2-83503D990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3B33-DC03-4C36-A6BF-07F0EC17B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42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42353D8-ECB7-33B5-0DDE-34DAD208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F297-4179-483E-AC29-24DC38A3CE4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3BE714-5BFE-4366-12A2-25EEF4A22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CBA22C-FA0B-B7D0-1189-090CDD14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3B33-DC03-4C36-A6BF-07F0EC17B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12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7958E-EE23-1098-5AF7-906E87B2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B6230B-115C-330F-833F-414E060B4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425E6B-B066-E07E-3FF3-3C1054853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BD931A-BF2B-5861-8291-2401FBBF8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F297-4179-483E-AC29-24DC38A3CE4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AB3831-8FC8-5FF2-1F38-CE4330B63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65577A-2558-AB79-D7E5-7CFB89436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3B33-DC03-4C36-A6BF-07F0EC17B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26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15738-2257-C3CA-AF7C-C7A90FC5C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570F93-45C2-62D5-27F2-DBBB3E68D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12A88D-280A-8FD9-6FCB-12F13B03E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657D58-85E0-4C0F-7E81-AC004721C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F297-4179-483E-AC29-24DC38A3CE4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0FF3E6-E981-48D9-8C84-9AA6D209C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D018F7-8331-7C67-33F0-9A9587CD9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3B33-DC03-4C36-A6BF-07F0EC17B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52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EAE77-3FE1-DFA5-AD7A-65EA0F0C2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8FBFCF-5F6A-F217-46F7-44C0D400F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581C19-B46D-166F-2684-35D680DDF1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5F297-4179-483E-AC29-24DC38A3CE45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03800B-5961-3973-B5EC-0E068C98E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94B989-68BF-A5EB-1D9F-F18A43F8E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E3B33-DC03-4C36-A6BF-07F0EC17B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63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biblioclub.ru/index.php?page=book_red&amp;id=477282" TargetMode="External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blioclub.ru/index.php?page=book_red&amp;id=437354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s://biblioclub.ru/index.php?page=book_red&amp;id=48600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.lanbook.com/book/295883" TargetMode="Externa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biblioclub.ru/index.php?page=book_red&amp;id=277194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blioclub.ru/index.php?page=book_red&amp;id=256099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biblioclub.ru/index.php?page=book_red&amp;id=691786" TargetMode="External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blioclub.ru/index.php?page=book_red&amp;id=688170" TargetMode="External"/><Relationship Id="rId5" Type="http://schemas.openxmlformats.org/officeDocument/2006/relationships/image" Target="../media/image42.jpeg"/><Relationship Id="rId4" Type="http://schemas.openxmlformats.org/officeDocument/2006/relationships/hyperlink" Target="https://biblioclub.ru/index.php?page=book_red&amp;id=612349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kbiz.ru/publications/doshkolnoye_obrazovaniye/chek-list-lichnaya-gigiena-doshkolnikov-v-detskom-sady-i-doma" TargetMode="External"/><Relationship Id="rId3" Type="http://schemas.openxmlformats.org/officeDocument/2006/relationships/hyperlink" Target="http://www.angarsk-school5.ru/archives/2258" TargetMode="External"/><Relationship Id="rId7" Type="http://schemas.openxmlformats.org/officeDocument/2006/relationships/hyperlink" Target="https://&#1094;&#1088;&#1073;-&#1089;&#1077;&#1074;&#1077;&#1088;&#1086;&#1084;&#1086;&#1088;&#1089;&#1082;.&#1088;&#1092;/profilaktika-zabolevaniy/zdorovyy-obraz-zhizni-1/pravilnoe-pitanie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apokupayu.ru/blogs/post/pravilnoe-pitanie-chto-zachem-i-kak" TargetMode="External"/><Relationship Id="rId11" Type="http://schemas.openxmlformats.org/officeDocument/2006/relationships/hyperlink" Target="https://infourok.ru/prezentaciya-k-klassnomu-chasu-aktivniy-i-passivniy-otdih-2514913.html" TargetMode="External"/><Relationship Id="rId5" Type="http://schemas.openxmlformats.org/officeDocument/2006/relationships/hyperlink" Target="https://vitvesti.by/index.php/odin-den/zakalivanie-perezhitok-minuvshikh-let-ili-effektivnaia-spa-protcedura.html" TargetMode="External"/><Relationship Id="rId10" Type="http://schemas.openxmlformats.org/officeDocument/2006/relationships/hyperlink" Target="https://ru.freepik.com/free-photo/the-young-man-sleeping-with-alarm-clock-near-his-head_10626203.htm#query=%D1%87%D0%B5%D0%BB%D0%BE%D0%B2%D0%B5%D0%BA%20%D1%81%D0%BF%D0%B8%D1%82&amp;position=12&amp;from_view=keyword&amp;track=ais" TargetMode="External"/><Relationship Id="rId4" Type="http://schemas.openxmlformats.org/officeDocument/2006/relationships/hyperlink" Target="https://rcmp.tatarstan.ru/dvigatelnaya-aktivnost.htm" TargetMode="External"/><Relationship Id="rId9" Type="http://schemas.openxmlformats.org/officeDocument/2006/relationships/hyperlink" Target="http://cpmss-bch.minobr63.ru/?p=322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lib.eastview.com/browse/pdf-download?articleid=55115418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biblioclub.ru/index.php?page=book_red&amp;id=272334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iblioclub.ru/index.php?page=book_red&amp;id=597370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s://biblioclub.ru/index.php?page=book&amp;id=36276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blioclub.ru/index.php?page=book_red&amp;id=228453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e.lanbook.com/book/20728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7B4DE-77F3-E5D5-3CAC-5C3E63485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0310" y="3723417"/>
            <a:ext cx="8776531" cy="1051132"/>
          </a:xfrm>
        </p:spPr>
        <p:txBody>
          <a:bodyPr>
            <a:normAutofit fontScale="90000"/>
          </a:bodyPr>
          <a:lstStyle/>
          <a:p>
            <a:br>
              <a:rPr lang="ru-RU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ru-RU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lang="ru-RU" sz="2400" dirty="0"/>
            </a:br>
            <a:br>
              <a:rPr lang="ru-RU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апреля</a:t>
            </a:r>
            <a:b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здоровья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12B57A-AD54-CA68-63E6-35157CA18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725" y="1938920"/>
            <a:ext cx="9175275" cy="2310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0364BA-1181-3A47-DA1E-7A4DB04077D9}"/>
              </a:ext>
            </a:extLst>
          </p:cNvPr>
          <p:cNvSpPr txBox="1"/>
          <p:nvPr/>
        </p:nvSpPr>
        <p:spPr>
          <a:xfrm>
            <a:off x="1427147" y="1018015"/>
            <a:ext cx="9511439" cy="2405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600"/>
              </a:spcAft>
            </a:pPr>
            <a:r>
              <a:rPr lang="ru-RU" sz="7200" b="1" spc="1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здоровом теле - здоровый дух</a:t>
            </a:r>
            <a:endParaRPr lang="ru-RU" sz="72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640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0EC18-639B-9E4C-84A6-3F2A9BE5C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614"/>
            <a:ext cx="10515600" cy="71306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питание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040AA7-A0DA-B4DC-B28C-784F2AB6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60" y="5039416"/>
            <a:ext cx="4953493" cy="18185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питание – это </a:t>
            </a:r>
            <a:r>
              <a:rPr lang="ru-RU" sz="1800" b="0" i="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осознанное отношение к еде и питью</a:t>
            </a:r>
            <a:r>
              <a:rPr lang="ru-RU" sz="18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Вы выбираете продукты и напитки, которые приносят максимум пользы вашему организму, умело их сочетаете. Используете безвредные способы приготовления блюд, соблюдаете режим.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44BB3-1763-BAC2-2C7C-22E8939D442B}"/>
              </a:ext>
            </a:extLst>
          </p:cNvPr>
          <p:cNvSpPr txBox="1"/>
          <p:nvPr/>
        </p:nvSpPr>
        <p:spPr>
          <a:xfrm>
            <a:off x="2239861" y="4608529"/>
            <a:ext cx="2206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1C28-138C-DE20-A00F-A79E8E035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676" y="855678"/>
            <a:ext cx="6102318" cy="4748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88C4EB-0AD5-9340-0889-6BC2EDDD3889}"/>
              </a:ext>
            </a:extLst>
          </p:cNvPr>
          <p:cNvSpPr txBox="1"/>
          <p:nvPr/>
        </p:nvSpPr>
        <p:spPr>
          <a:xfrm>
            <a:off x="6404658" y="6232748"/>
            <a:ext cx="4814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Пирамида правильного питания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B7721-7A28-5089-EE38-3F80789C9CA4}"/>
              </a:ext>
            </a:extLst>
          </p:cNvPr>
          <p:cNvSpPr txBox="1"/>
          <p:nvPr/>
        </p:nvSpPr>
        <p:spPr>
          <a:xfrm>
            <a:off x="8363824" y="5603846"/>
            <a:ext cx="22230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6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54050B-9556-F401-BCEC-37CE81010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12" y="869608"/>
            <a:ext cx="4500787" cy="378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68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3430953-E247-2C4A-C649-9A647F9C0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14" y="1310868"/>
            <a:ext cx="2503406" cy="357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E42D4-84AD-C185-EDB7-7C649B2CCCD1}"/>
              </a:ext>
            </a:extLst>
          </p:cNvPr>
          <p:cNvSpPr txBox="1"/>
          <p:nvPr/>
        </p:nvSpPr>
        <p:spPr>
          <a:xfrm>
            <a:off x="452309" y="5410466"/>
            <a:ext cx="30486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пособии изложены критерии оценки качества питания и диагностические показатели для выявления нарушений пищевого поведения, основные правила здорового питания как главного компонента здорового образа жизни.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F07DB-64F7-7614-55E4-1ED1A9AA2743}"/>
              </a:ext>
            </a:extLst>
          </p:cNvPr>
          <p:cNvSpPr txBox="1"/>
          <p:nvPr/>
        </p:nvSpPr>
        <p:spPr>
          <a:xfrm>
            <a:off x="452310" y="4900801"/>
            <a:ext cx="3048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https://biblioclub.ru/index.php?page=book_red&amp;id=486007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58A1E7B-D5AF-061A-B085-CCE440665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23" y="2132555"/>
            <a:ext cx="2503406" cy="357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9C3A65-4DBA-AFA8-82F9-BB676E730760}"/>
              </a:ext>
            </a:extLst>
          </p:cNvPr>
          <p:cNvSpPr txBox="1"/>
          <p:nvPr/>
        </p:nvSpPr>
        <p:spPr>
          <a:xfrm>
            <a:off x="3959843" y="1588681"/>
            <a:ext cx="3565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https://biblioclub.ru/index.php?page=book_red&amp;id=437354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C0AB93-2219-9A0A-FE38-8607D7F509A8}"/>
              </a:ext>
            </a:extLst>
          </p:cNvPr>
          <p:cNvSpPr txBox="1"/>
          <p:nvPr/>
        </p:nvSpPr>
        <p:spPr>
          <a:xfrm>
            <a:off x="3959843" y="388352"/>
            <a:ext cx="3502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студентов правильного представления о природе питания, знания основ культуры питания, правил рационального питания, их роли в сохранении и укреплении здоровья, а также готовности соблюдать эти правила – одна из главных задач курса «Питание и здоровье».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725C59C-1EEF-CE66-4958-76DA4894A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932" y="1310868"/>
            <a:ext cx="2503406" cy="357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42C24B-94BF-7907-42A9-C4AEDA392C47}"/>
              </a:ext>
            </a:extLst>
          </p:cNvPr>
          <p:cNvSpPr txBox="1"/>
          <p:nvPr/>
        </p:nvSpPr>
        <p:spPr>
          <a:xfrm>
            <a:off x="8553756" y="5251508"/>
            <a:ext cx="30486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книге изложены основы рационального питания, особенности питания спортсмена с учетом удовлетворения потребностей организма в белках, жирах, углеводах, витаминах и минеральных веществах, даны рекомендации по снижению и набору массы тела.</a:t>
            </a:r>
          </a:p>
          <a:p>
            <a:pPr algn="just"/>
            <a:endParaRPr lang="ru-RU" sz="1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745CB7-B8C0-650B-E732-7FE8D22C8C63}"/>
              </a:ext>
            </a:extLst>
          </p:cNvPr>
          <p:cNvSpPr txBox="1"/>
          <p:nvPr/>
        </p:nvSpPr>
        <p:spPr>
          <a:xfrm>
            <a:off x="8192243" y="4948801"/>
            <a:ext cx="3856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https://biblioclub.ru/index.php?page=book_red&amp;id=477282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770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036C91CE-1A7E-47B3-82B0-1BDD13F3A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90" y="149290"/>
            <a:ext cx="3144992" cy="46642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749790F-FD1F-BC5E-F66F-14713399A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74" y="2086058"/>
            <a:ext cx="3008243" cy="4664248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30E451B5-C515-D91D-25B1-0B8C78247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17" y="2086057"/>
            <a:ext cx="2921044" cy="4664249"/>
          </a:xfrm>
          <a:prstGeom prst="rect">
            <a:avLst/>
          </a:prstGeom>
        </p:spPr>
      </p:pic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E89ACBD-8766-ED7B-0EC9-80A969DA0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" y="149290"/>
            <a:ext cx="3122408" cy="4664248"/>
          </a:xfrm>
        </p:spPr>
      </p:pic>
    </p:spTree>
    <p:extLst>
      <p:ext uri="{BB962C8B-B14F-4D97-AF65-F5344CB8AC3E}">
        <p14:creationId xmlns:p14="http://schemas.microsoft.com/office/powerpoint/2010/main" val="689687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D2E4A-9DCB-5C6C-73FE-8AC12715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03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гигиена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3492EC-438F-6A73-53FD-C6F301DCE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70" y="4696694"/>
            <a:ext cx="5127057" cy="20947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гигиена – это поведение человека, направленное на гигиеническое содержание тела (кожи, волос, ногтей, зубов), обуви и одежды, жилища, закаливание организма. Является неотъемлемой частью здорового образа жизни. Первоочередным является соблюдение чистоты тела.</a:t>
            </a:r>
          </a:p>
        </p:txBody>
      </p:sp>
      <p:pic>
        <p:nvPicPr>
          <p:cNvPr id="8" name="Рисунок 7" descr="Изображение выглядит как плавание&#10;&#10;Автоматически созданное описание">
            <a:extLst>
              <a:ext uri="{FF2B5EF4-FFF2-40B4-BE49-F238E27FC236}">
                <a16:creationId xmlns:a16="http://schemas.microsoft.com/office/drawing/2014/main" id="{72C0A870-F524-6AF6-74D8-92645D915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60" y="1068043"/>
            <a:ext cx="4318475" cy="31977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4C3594-5A82-9C38-F3EA-F9459C56E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538" y="1068043"/>
            <a:ext cx="2737341" cy="3877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E74E70-D399-C139-800B-3ECA8ECC4302}"/>
              </a:ext>
            </a:extLst>
          </p:cNvPr>
          <p:cNvSpPr txBox="1"/>
          <p:nvPr/>
        </p:nvSpPr>
        <p:spPr>
          <a:xfrm>
            <a:off x="8020529" y="5127954"/>
            <a:ext cx="2495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/>
              </a:rPr>
              <a:t>https://e.lanbook.com/book/295883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D18F52-AF02-B11B-D8D2-364E4E22B3B9}"/>
              </a:ext>
            </a:extLst>
          </p:cNvPr>
          <p:cNvSpPr txBox="1"/>
          <p:nvPr/>
        </p:nvSpPr>
        <p:spPr>
          <a:xfrm>
            <a:off x="7276096" y="5404953"/>
            <a:ext cx="37422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Издание содержит практические задания по темам информационной гигиены. В руководстве представлены пять практических занятий по основным понятиям и категориям информационной гигиены, видам новых информационных рисков, проблемам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здоровьесбережения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условиях цифровизации.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4FF6A7-8915-ACC6-655D-C6A9FC1AD415}"/>
              </a:ext>
            </a:extLst>
          </p:cNvPr>
          <p:cNvSpPr txBox="1"/>
          <p:nvPr/>
        </p:nvSpPr>
        <p:spPr>
          <a:xfrm>
            <a:off x="2810576" y="4265807"/>
            <a:ext cx="1799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7</a:t>
            </a:r>
          </a:p>
        </p:txBody>
      </p:sp>
    </p:spTree>
    <p:extLst>
      <p:ext uri="{BB962C8B-B14F-4D97-AF65-F5344CB8AC3E}">
        <p14:creationId xmlns:p14="http://schemas.microsoft.com/office/powerpoint/2010/main" val="3005981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3516C04-61F2-B90F-29C8-5A71E1B12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87" y="2161360"/>
            <a:ext cx="2983772" cy="4607582"/>
          </a:xfr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17CD1AB-9B26-CFE2-C38D-A43AADCC7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23" y="89965"/>
            <a:ext cx="3028218" cy="4578811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AFCA3332-91E5-B061-1075-66BA94AE9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641" y="89964"/>
            <a:ext cx="2983772" cy="4578811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64578094-2530-4600-D700-7C4ED8E11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087" y="2161360"/>
            <a:ext cx="2954336" cy="460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21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6444E-0C29-2D6C-C8A4-ABE4C1F5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122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 от вредных привычек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D934B1-27F8-231E-C71F-248BC7EE9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823" y="1647825"/>
            <a:ext cx="6425041" cy="48450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Вредные привычки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привычки, которые вредят человеку жить полноценной здоровой жизнью.</a:t>
            </a:r>
          </a:p>
          <a:p>
            <a:pPr marL="0" indent="0">
              <a:buNone/>
            </a:pPr>
            <a:r>
              <a:rPr lang="ru-RU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Курение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ухудшает зрение, слух, снижает память, способствует развитию заболеваний сердца, легких. </a:t>
            </a:r>
          </a:p>
          <a:p>
            <a:pPr marL="0" indent="0">
              <a:buNone/>
            </a:pPr>
            <a:r>
              <a:rPr lang="ru-RU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Алкоголь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снижается иммунная система организма, человек часто болеет, разрушается печень, ухудшается работа нервной и пищеварительной систем, работа мозга, человек начинает терять память и деградирует.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D67D35-4C1A-885D-8465-C6EB239D7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4" y="1370605"/>
            <a:ext cx="4796853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69710B-EA2F-374E-9A46-3181D02897C4}"/>
              </a:ext>
            </a:extLst>
          </p:cNvPr>
          <p:cNvSpPr txBox="1"/>
          <p:nvPr/>
        </p:nvSpPr>
        <p:spPr>
          <a:xfrm>
            <a:off x="2030930" y="5942605"/>
            <a:ext cx="18673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8</a:t>
            </a:r>
          </a:p>
        </p:txBody>
      </p:sp>
    </p:spTree>
    <p:extLst>
      <p:ext uri="{BB962C8B-B14F-4D97-AF65-F5344CB8AC3E}">
        <p14:creationId xmlns:p14="http://schemas.microsoft.com/office/powerpoint/2010/main" val="1978864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4BFF23C-1DDE-E1DE-CBDC-F487EDA88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37" y="249699"/>
            <a:ext cx="2329992" cy="33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61EF5-7DDC-086F-FA9A-BB7B75AF1B31}"/>
              </a:ext>
            </a:extLst>
          </p:cNvPr>
          <p:cNvSpPr txBox="1"/>
          <p:nvPr/>
        </p:nvSpPr>
        <p:spPr>
          <a:xfrm>
            <a:off x="305782" y="4124706"/>
            <a:ext cx="277392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пособии изложены вопросы, связанные с основными знаниями о жизни и здоровье человека. Рассматриваются проблемы жизнедеятельности человека: физическое и психическое здоровье, рациональное питание, физическая культура, туризм, сексуальная культура, закаливание, личная гигиена. Даются рекомендации по решению вышеуказанных проблем. Затрагиваются аспекты алкоголизма, курения, наркомании.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0A1875-2CAA-30FF-82C6-55279B82F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549" y="1400713"/>
            <a:ext cx="2773920" cy="40948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A78C34-2246-4450-B1C3-4BBFB7E5E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559" y="1408365"/>
            <a:ext cx="2499554" cy="408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CEEC82-A5D8-0BFD-79BF-AB9093E854CC}"/>
              </a:ext>
            </a:extLst>
          </p:cNvPr>
          <p:cNvSpPr txBox="1"/>
          <p:nvPr/>
        </p:nvSpPr>
        <p:spPr>
          <a:xfrm>
            <a:off x="255088" y="3605251"/>
            <a:ext cx="28528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https://biblioclub.ru/index.php?page=book_red&amp;id=256099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F28831D-40B7-8CC1-931C-7C5C71F9E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452" y="249699"/>
            <a:ext cx="2329992" cy="332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DB4C11-DBD3-A216-0978-A89F285A452D}"/>
              </a:ext>
            </a:extLst>
          </p:cNvPr>
          <p:cNvSpPr txBox="1"/>
          <p:nvPr/>
        </p:nvSpPr>
        <p:spPr>
          <a:xfrm>
            <a:off x="8890678" y="4124706"/>
            <a:ext cx="29955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пособие содержит цикл лекций и методические указания для проведения практических занятий. В пособии рассматриваются основные факторы, способствующие возникновению вредных привычек, основы формирования здорового образа жизни, а также меры борьбы и профилактики, связанные с последствиями таких пагубных пристрастий, как табакокурение, наркотическая, алкогольная и игровая зависимости.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EFA681-4577-F4B6-A63D-00ADFA105978}"/>
              </a:ext>
            </a:extLst>
          </p:cNvPr>
          <p:cNvSpPr txBox="1"/>
          <p:nvPr/>
        </p:nvSpPr>
        <p:spPr>
          <a:xfrm>
            <a:off x="8890678" y="3605251"/>
            <a:ext cx="2995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https://biblioclub.ru/index.php?page=book_red&amp;id=277194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31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9FF11-E4E6-592A-2B91-0E05C5E8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33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 труда и отдыха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98258D-D9FE-2E0F-8998-68346C502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73" y="5015534"/>
            <a:ext cx="5386939" cy="2620479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физической и умственной работы нужно отдохнуть.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Чередование труда и отдыха обеспечивает восстановление сил.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50096E-735C-CE75-46F3-A7F7ECA73D13}"/>
              </a:ext>
            </a:extLst>
          </p:cNvPr>
          <p:cNvSpPr txBox="1"/>
          <p:nvPr/>
        </p:nvSpPr>
        <p:spPr>
          <a:xfrm>
            <a:off x="2310329" y="4588825"/>
            <a:ext cx="2377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9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DC4E7C-282B-8A02-B0F8-A2F5C7B20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974" y="1446490"/>
            <a:ext cx="5687353" cy="42636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1DD5CF-F6EA-788D-7880-54D4E3CAD3EA}"/>
              </a:ext>
            </a:extLst>
          </p:cNvPr>
          <p:cNvSpPr txBox="1"/>
          <p:nvPr/>
        </p:nvSpPr>
        <p:spPr>
          <a:xfrm>
            <a:off x="8342132" y="5710111"/>
            <a:ext cx="13090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AD0AD6-5FAE-6C14-2EDF-0F14EEA7D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70" y="889233"/>
            <a:ext cx="5544143" cy="369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46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EBC899F-D646-219B-537D-029C9D0AE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24" y="278460"/>
            <a:ext cx="2732470" cy="3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9DB394-22DB-FC6F-F65D-E4995CF8A6F1}"/>
              </a:ext>
            </a:extLst>
          </p:cNvPr>
          <p:cNvSpPr txBox="1"/>
          <p:nvPr/>
        </p:nvSpPr>
        <p:spPr>
          <a:xfrm>
            <a:off x="538363" y="4956614"/>
            <a:ext cx="31209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Рассмотрены разделы гигиены труда и охраны здоровья работающих, гигиены предприятий сервиса, гигиены детей и подростков, входящие в курс предмета «Гигиена и экология человека».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8A9EC-6232-38B7-40F5-04ABED41C679}"/>
              </a:ext>
            </a:extLst>
          </p:cNvPr>
          <p:cNvSpPr txBox="1"/>
          <p:nvPr/>
        </p:nvSpPr>
        <p:spPr>
          <a:xfrm>
            <a:off x="510901" y="4355129"/>
            <a:ext cx="30698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https://biblioclub.ru/index.php?page=book_red&amp;id=612349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2BA4C08-7553-92DD-03F8-3AA9B4871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980" y="299056"/>
            <a:ext cx="2703597" cy="38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F34D46-9A35-98C5-8DCC-0835D0769FF9}"/>
              </a:ext>
            </a:extLst>
          </p:cNvPr>
          <p:cNvSpPr txBox="1"/>
          <p:nvPr/>
        </p:nvSpPr>
        <p:spPr>
          <a:xfrm>
            <a:off x="4382125" y="4347371"/>
            <a:ext cx="3297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https://biblioclub.ru/index.php?page=book_red&amp;id=688170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E1BCEC-45E7-EB3F-2E88-4B766095D622}"/>
              </a:ext>
            </a:extLst>
          </p:cNvPr>
          <p:cNvSpPr txBox="1"/>
          <p:nvPr/>
        </p:nvSpPr>
        <p:spPr>
          <a:xfrm>
            <a:off x="4345264" y="4963017"/>
            <a:ext cx="337102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Книга содержит краткие очерки, в которых освещены наиболее интересные вопросы о строении и функциях организма человека, раскрыты вопросы личной и общественной гигиены, гигиены труда и отдыха. Популярно изложены элементы физиологии труда. Все практические советы даны как логические выводы из знаний по физиологии человека.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F4B6D690-EC6D-A73E-CABD-97DDF9BF4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463" y="319654"/>
            <a:ext cx="2703596" cy="385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402CD9-B220-D21A-EE44-001553091C99}"/>
              </a:ext>
            </a:extLst>
          </p:cNvPr>
          <p:cNvSpPr txBox="1"/>
          <p:nvPr/>
        </p:nvSpPr>
        <p:spPr>
          <a:xfrm>
            <a:off x="8310074" y="4933246"/>
            <a:ext cx="32973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Походы выходного дня – одна из наиболее массовых и доступных форм организации активного отдыха молодежи. Проведение походов выходного дня имеет очень глубокие воспитательные идеи: формирование у участников патриотизма и любви к Родине, привитие навыков гуманного, бережного отношения к природе и памятникам истории и культуры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91A290-8766-D6F3-D57F-952013966FA4}"/>
              </a:ext>
            </a:extLst>
          </p:cNvPr>
          <p:cNvSpPr txBox="1"/>
          <p:nvPr/>
        </p:nvSpPr>
        <p:spPr>
          <a:xfrm>
            <a:off x="8310074" y="4309886"/>
            <a:ext cx="3371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https://biblioclub.ru/index.php?page=book_red&amp;id=691786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94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BE486-6186-27FE-C247-CEFC0B2B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533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0B93A2-1C77-BDC2-20AF-E5B7966F0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Японский остров Окинава – самое здоровое место в мире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На нем живет 450 человек старше 100 лет. Средняя продолжительность жизни женщин на этом острове – 86 лет, мужчин – 78 лет.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«здоровый образ жизни» появилось в России в 1989 году. Термин ввел профессор-фармаколог Израиль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Брехман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Всемирного дня здоровья, так же отмечают: Всемирный день психического здоровья (10 ноября), Всемирный день борьбы против рака (4 февраля) и многие другие.</a:t>
            </a:r>
            <a:r>
              <a:rPr lang="ru-RU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277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E684F90-7FAB-B1EB-AB19-3ED0DC4F4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28"/>
            <a:ext cx="10515600" cy="592913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i="0" dirty="0">
                <a:solidFill>
                  <a:srgbClr val="009900"/>
                </a:solidFill>
                <a:effectLst/>
                <a:latin typeface="Cuprum"/>
              </a:rPr>
              <a:t>	</a:t>
            </a:r>
            <a:r>
              <a:rPr lang="ru-RU" sz="58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отмечается Всемирный день здоровья</a:t>
            </a:r>
          </a:p>
          <a:p>
            <a:pPr marL="0" indent="0" algn="just">
              <a:buNone/>
            </a:pPr>
            <a:r>
              <a:rPr lang="ru-RU" sz="31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1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здоровья отмечается 7 апреля. Является важным праздником для каждого, кто заботится о своём благополучии, здоровом теле и крепком духе, а также стремится к защите окружающей среды, что непосредственно влияет на укрепление общественного здоровья. В этом году Всемирный день здоровья будет посвящён теме равных возможностей получить медицинскую помощь. Всемирная организация здравоохранения стремится воплотить в жизнь принцип «Здоровье для всех», содействует созданию социальных и экономических условий, которые позволят улучшить доступ к услугам здравоохранения, а также заботится о том, чтобы эти услуги были доступны везде и всем. Это наше здоровье и долголетие.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С каждым десятилетием продолжительность жизни человека увеличивается, благодаря постоянному развитию, совершенствованию медицины и регулярных открытий в этой области. Ещё несколько десятков лет назад люди умирали от болезней, которые сейчас успешно лечатся и не вызывают панического страха и растерянности. Однако существует немало пробелов и нерешённых проблем в области медицины, которые требуют ежедневной проработки.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Для решения этих вопросов была создана Всемирная организация здравоохранения (ВОЗ), в обязанности которой входит разработка научных программ и исследований, создание медицинских стандартов, оценка ситуации в области здравоохранения и принятие мер для её улучшения.</a:t>
            </a:r>
          </a:p>
          <a:p>
            <a:pPr marL="0" indent="0" algn="just">
              <a:buNone/>
            </a:pPr>
            <a:endParaRPr lang="ru-RU" sz="35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0342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4137FE5-CD63-BC82-7F45-C316BDF93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224"/>
            <a:ext cx="10515600" cy="6449456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Тема и девиз праздника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проведения Дня здоровья выбирается глобальная тема, актуальная не только для отдельной страны или региона, а для всего мира. Организационный комитет ВОЗ придумывает девиз праздника и публикует его заранее на своём официальном сайте. В разные годы темой Дня здоровья становились борьба с психическими заболеваниями, инфекционными болезнями, пропаганда активного образа жизни и долголетия, проблема влияния изменения климата на здоровье людей, обсуждение вопросов безопасности материнства.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Наше здоровье бесценно. В этот день стоит вспомнить, что здоровье — это не только отсутствие болезней, но и состояние нашей души. Поэтому желаем вам обрести гармонию между телом и духом, найти взаимопонимание с самим собой и другими людьми.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Будьте здоровы!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22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4731D4-5FB4-8EAE-B69B-80B221CC7E9B}"/>
              </a:ext>
            </a:extLst>
          </p:cNvPr>
          <p:cNvSpPr txBox="1"/>
          <p:nvPr/>
        </p:nvSpPr>
        <p:spPr>
          <a:xfrm>
            <a:off x="2622817" y="119726"/>
            <a:ext cx="785662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Список используемых источников: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1DA981-5265-E220-8A72-C11B9D109C15}"/>
              </a:ext>
            </a:extLst>
          </p:cNvPr>
          <p:cNvSpPr txBox="1"/>
          <p:nvPr/>
        </p:nvSpPr>
        <p:spPr>
          <a:xfrm>
            <a:off x="481613" y="892349"/>
            <a:ext cx="1129043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342900" algn="just">
              <a:buAutoNum type="arabicPeriod"/>
              <a:tabLst>
                <a:tab pos="457200" algn="l"/>
              </a:tabLst>
            </a:pPr>
            <a:r>
              <a:rPr lang="ru-RU" sz="1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Апарин</a:t>
            </a:r>
            <a:r>
              <a:rPr lang="ru-RU" sz="1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В. Е. Ещё раз о пользе ходьбы босиком. 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Е. </a:t>
            </a:r>
            <a:r>
              <a:rPr lang="ru-RU" sz="16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Апарин</a:t>
            </a:r>
            <a:r>
              <a:rPr lang="ru-RU" sz="1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В. В. Крылов, З. Е. Крылова. – Москва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Физкультура и спорт, - 1984. – 40 с.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342900" algn="just">
              <a:buAutoNum type="arabicPeriod"/>
              <a:tabLst>
                <a:tab pos="457200" algn="l"/>
              </a:tabLst>
            </a:pP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Вайнбаум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Я. С. Гигиена физического воспитания и спорта. Я. С.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Вайнбаум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В. И. Коваль, Т. А. Родионов. - Москва: Академия, - 2002. – 240 с.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342900" algn="just">
              <a:buAutoNum type="arabicPeriod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Верещагина, Н. О. Походы выходного дня в системе физического воспитания студентов : учебное пособие : [16+].  Н. О. Верещагина, Л. Р.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Пальтиель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В. П. Овчинников ; Российский государственный педагогический университет им. А. И. Герцена. – Санкт-Петербург : Российский государственный педагогический университет им. А.И. Герцена (РГПУ), 2021. – 280 с.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342900" algn="just">
              <a:buAutoNum type="arabicPeriod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Вредные привычки и их профилактика : учебное пособие : [16+]. - Сибирский государственный университет физической культуры и спорта, Кафедра медико-биологических основ физической культуры и спорта. – Омск : Сибирский государственный университет физической культуры и спорта, - 2010. – 212 с.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342900" algn="just">
              <a:buAutoNum type="arabicPeriod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Зверев, И. Д. Книга для чтения по анатомии, физиологии и гигиене человека: пособие для учащихся. - И. Д. Зверев ; под ред. Л. В. 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Латманизовой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Москва : Просвещение, - 1971. – 288 с.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342900" algn="just">
              <a:buAutoNum type="arabicPeriod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Зименкова, Ф. Н. Питание и здоровье : учебное пособие. - Ф. Н. Зименкова. – Москва : Прометей, - 2016. – 168 с.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342900" algn="just">
              <a:buAutoNum type="arabicPeriod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Исаев, А. А.  Если хочешь быть здоров. -  Москва, Физкультура и спорт, - 1988. – 352 с.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Кобяков, Ю. П.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Физическая </a:t>
            </a:r>
            <a:r>
              <a:rPr lang="ru-RU" sz="1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культура . 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-на-Дону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Феникс, - 2014. – 252 с.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Коваль В. И.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Гигиена физического воспитания и спорта. - Москва: Издательский центр Академия,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2014. – 304 с.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Лаптев, А. П. Гигиена. – Москва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-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Физкультура и спорт, - 1990. – 368 с. 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Лаптев, А. П. - Закаливайтесь на здоровье. - Москва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-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Медицина, - 1991. – 160 с.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Молодцова, И. А.,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Сливина,Л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П.,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Калинченко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Е. И., [и др.]. Руководство к практическим занятиям по гигиене умственного труда (информационная гигиена) : учебно-методическое пособие. - Волгоград :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ВолгГМУ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- 2022. — 60 с. </a:t>
            </a:r>
            <a:endParaRPr lang="en-US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Николаев, В. С. Двигательная активность и здоровье человека: теоретико-методические основы оздоровительной физической тренировки : учебное пособие : [16+] / В. С. Николаев, А. А.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Щанкин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Москва; Берлин: - Директ-Медиа, - 2015. – 80 с.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tabLst>
                <a:tab pos="457200" algn="l"/>
              </a:tabLst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09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E74632-012A-6D40-1C02-00F9AE4056C4}"/>
              </a:ext>
            </a:extLst>
          </p:cNvPr>
          <p:cNvSpPr txBox="1"/>
          <p:nvPr/>
        </p:nvSpPr>
        <p:spPr>
          <a:xfrm>
            <a:off x="527785" y="95395"/>
            <a:ext cx="11136429" cy="6667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buClrTx/>
              <a:buSzTx/>
              <a:buFont typeface="+mj-lt"/>
              <a:buAutoNum type="arabicPeriod" startAt="14"/>
              <a:tabLst>
                <a:tab pos="45720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Попов, Г. В. Основы здорового образа жизни. – Иваново: - Ивановский государственный энергетический университет , - 2009. – 124 с.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buClrTx/>
              <a:buSzTx/>
              <a:buFont typeface="+mj-lt"/>
              <a:buAutoNum type="arabicPeriod" startAt="14"/>
              <a:tabLst>
                <a:tab pos="45720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Саркизов-Серазини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И. М. Основы закаливания (с избранными разделами физиотерапии). И. М.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Саркизов-Серазини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4-е изд. – Москва : Государственное издательство Физкультура и спорт, - 1953. – 237 с.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buClrTx/>
              <a:buSzTx/>
              <a:buFont typeface="+mj-lt"/>
              <a:buAutoNum type="arabicPeriod" startAt="14"/>
              <a:tabLst>
                <a:tab pos="45720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Соколов, В. Г. Основы питания спортсмена : учебное пособие : [16+] В. Г. Соколов, Д. Н. Давиденко, А. А. Кашицына. Поволжский государственный технологический университет. – Йошкар-Ола: - Поволжский государственный технологический университет, - 2017. – 99 с.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buClrTx/>
              <a:buSzTx/>
              <a:buFont typeface="+mj-lt"/>
              <a:buAutoNum type="arabicPeriod" startAt="14"/>
              <a:tabLst>
                <a:tab pos="45720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Титова, Г.С. Предпосылки формирования здорового образа жизни студенческой молодежи. - Физическая культура: воспитание, образование, тренировка. №5-2019. - 51-53 с.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buClrTx/>
              <a:buSzTx/>
              <a:buFont typeface="+mj-lt"/>
              <a:buAutoNum type="arabicPeriod" startAt="14"/>
              <a:tabLst>
                <a:tab pos="45720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Трофимов, А. М. Теория двигательной активности и спортивной тренировки : учебное пособие. А. М. Трофимов; Елецкий государственный университет им. И.А. Бунина. – Елец: - Елецкий государственный университет им. И. А. Бунина, - 2012. – 108 с.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buClrTx/>
              <a:buSzTx/>
              <a:buFont typeface="+mj-lt"/>
              <a:buAutoNum type="arabicPeriod" startAt="14"/>
              <a:tabLst>
                <a:tab pos="45720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Ханнанова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-Фахрутдинова, Л. Р. Гигиена и экология человека: гигиена труда и отдыха : учебно-методическое пособие: [16+]. Л. Р.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Ханнанова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-Фахрутдинова; Казанский национальный исследовательский технологический университет. – Казань : Казанский научно-исследовательский технологический университет (КНИТУ), - 2018. – 136 с.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buClrTx/>
              <a:buSzTx/>
              <a:buFont typeface="+mj-lt"/>
              <a:buAutoNum type="arabicPeriod" startAt="14"/>
              <a:tabLst>
                <a:tab pos="45720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Харевич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Т. В. Пиунова, П. М. Якименко Здоровый образ жизни: рациональное питание: методические рекомендации : методическое пособие : [16+]. - Минск: - РИПО, - 2010. – 64 с.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buClrTx/>
              <a:buSzTx/>
              <a:buFont typeface="+mj-lt"/>
              <a:buAutoNum type="arabicPeriod" startAt="14"/>
              <a:tabLst>
                <a:tab pos="45720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Хохлов, А. А. Закаливание организма студентов средствами и методами физической культуры : учебное пособие / А. А. Хохлов, А. В. Воронин, О. И. Разумова. – Ульяновск: -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УлГАУ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имени П. А. Столыпина, - 2020. - 84 с.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buClrTx/>
              <a:buSzTx/>
              <a:buFont typeface="+mj-lt"/>
              <a:buAutoNum type="arabicPeriod" startAt="14"/>
              <a:tabLst>
                <a:tab pos="45720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Чуприна, Е. В. Здоровый образ жизни как один из аспектов безопасности жизнедеятельности : учебное пособие : [16+].  Е. В. Чуприна, М. Н. Закирова ; Самарский государственный архитектурно-строительный университет. – Самара : Самарский государственный архитектурно-строительный университет, - 2013. – 216 с.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buClrTx/>
              <a:buSzTx/>
              <a:buFont typeface="+mj-lt"/>
              <a:buAutoNum type="arabicPeriod" startAt="14"/>
              <a:tabLst>
                <a:tab pos="45720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Шеенко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Е. И. Физическая культура человека (основные понятия и ценности) : учебное пособие : [12+] / Е. И.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Шеенко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Б. Г.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Толистинов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И. А.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Халев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; Алтайский филиал Российской академии народного хозяйства и государственной службы при Президенте Российской Федерации. – Москва; Берлин: Директ-Медиа, - 2020. – 81 с.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buClrTx/>
              <a:buSzTx/>
              <a:buFont typeface="+mj-lt"/>
              <a:buAutoNum type="arabicPeriod" startAt="14"/>
              <a:tabLst>
                <a:tab pos="45720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Яшин, В. Н. Здоровый образ жизни – Москва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-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Флинта, - 2011. – 128 с.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45093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291670E-1200-87B5-149A-A87170CD0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078029"/>
            <a:ext cx="11569566" cy="50989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http://www.angarsk-school5.ru/archives/2258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http://www.angarsk-school5.ru/archives/2258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https://rcmp.tatarstan.ru/dvigatelnaya-aktivnost.htm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https://vitvesti.by/index.php/odin-den/zakalivanie-perezhitok-minuvshikh-let-ili-effektivnaia-spa-protcedura.html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5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https://www.yapokupayu.ru/blogs/post/pravilnoe-pitanie-chto-zachem-i-kak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6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https://xn----9sbelb4anpbmfdfi6d.xn--p1ai/profilaktika-zabolevaniy/zdorovyy-obraz-zhizni-1/pravilnoe-pitanie/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7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https://www.akbiz.ru/publications/doshkolnoye_obrazovaniye/chek-list-lichnaya-gigiena-doshkolnikov-v-detskom-sady-i-doma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8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http://cpmss-bch.minobr63.ru/?p=3229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9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https://ru.freepik.com/free-photo/the-young-man-sleeping-with-alarm-clock-near-his-head_10626203.htm#query=%D1%87%D0%B5%D0%BB%D0%BE%D0%B2%D0%B5%D0%BA%20%D1%81%D0%BF%D0%B8%D1%82&amp;position=12&amp;from_view=keyword&amp;track=ais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https://infourok.ru/prezentaciya-k-klassnomu-chasu-aktivniy-i-passivniy-otdih-2514913.html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50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6696D2A-4EAA-0009-DF55-ACD77D175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35" y="521630"/>
            <a:ext cx="6055567" cy="5655333"/>
          </a:xfrm>
        </p:spPr>
        <p:txBody>
          <a:bodyPr>
            <a:normAutofit fontScale="92500"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i="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ВОЗ сотрудничает со многими странами и правительствами. Специалисты ВОЗ консультируют министерства здравоохранения разных государств, содействуют расширению возможностей по профилактике, лечению и помощи во всех сферах здравоохранения.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Датой появления ВОЗ считается 7 апреля 1948 года, когда был подписан Устав организации. В эту же дату появился Всемирный день здоровья, позволяющий ежегодно поднимать вопросы, которые затрагивают всё человечество и непосредственно влияют на нашу жизнь.</a:t>
            </a:r>
          </a:p>
          <a:p>
            <a:pPr marL="0" indent="0" algn="just">
              <a:buNone/>
            </a:pPr>
            <a:r>
              <a:rPr lang="ru-RU" sz="2600" b="1" i="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ru-RU" sz="2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2873AA-BC5F-2ED1-98A7-2E3A22677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502" y="521630"/>
            <a:ext cx="5756989" cy="4740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A08F7D-6281-16C2-49CF-AFF3695BBDE0}"/>
              </a:ext>
            </a:extLst>
          </p:cNvPr>
          <p:cNvSpPr txBox="1"/>
          <p:nvPr/>
        </p:nvSpPr>
        <p:spPr>
          <a:xfrm>
            <a:off x="7497197" y="5475404"/>
            <a:ext cx="2911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</a:t>
            </a:r>
          </a:p>
        </p:txBody>
      </p:sp>
    </p:spTree>
    <p:extLst>
      <p:ext uri="{BB962C8B-B14F-4D97-AF65-F5344CB8AC3E}">
        <p14:creationId xmlns:p14="http://schemas.microsoft.com/office/powerpoint/2010/main" val="2241419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1075E-7219-F7F9-056F-A19940AC6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02" y="1050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ЗОЖ включает в себя несколько составляющих: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5C5DAF-DE24-D4FE-3EC9-8784EB03D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49" y="1208013"/>
            <a:ext cx="8456102" cy="480060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C5354D-B0FD-D47F-ED40-53EF3684F9FA}"/>
              </a:ext>
            </a:extLst>
          </p:cNvPr>
          <p:cNvSpPr txBox="1"/>
          <p:nvPr/>
        </p:nvSpPr>
        <p:spPr>
          <a:xfrm>
            <a:off x="4857226" y="6165908"/>
            <a:ext cx="2105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</a:t>
            </a:r>
          </a:p>
        </p:txBody>
      </p:sp>
    </p:spTree>
    <p:extLst>
      <p:ext uri="{BB962C8B-B14F-4D97-AF65-F5344CB8AC3E}">
        <p14:creationId xmlns:p14="http://schemas.microsoft.com/office/powerpoint/2010/main" val="86676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0D8A2-AEC4-8ABB-CF1E-762E553B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47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активность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BEB69A-9656-B5F9-0E8A-71D6B5941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31" y="2044732"/>
            <a:ext cx="4236440" cy="4597167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Движение – не только сущность жизни, но и основа здоровья. Гимнастика, физические упражнения, ходьба должны прочно войти в повседневный быт каждого, кто хочет сохранить работоспособность, здоровье, полноценную радостную жизнь.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1B9271-6785-2C3F-1F88-7D6D07F33113}"/>
              </a:ext>
            </a:extLst>
          </p:cNvPr>
          <p:cNvSpPr txBox="1"/>
          <p:nvPr/>
        </p:nvSpPr>
        <p:spPr>
          <a:xfrm>
            <a:off x="2164360" y="6132353"/>
            <a:ext cx="1895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Рис. 3</a:t>
            </a:r>
          </a:p>
        </p:txBody>
      </p:sp>
      <p:pic>
        <p:nvPicPr>
          <p:cNvPr id="7" name="Рисунок 6" descr="Изображение выглядит как человек, земля, катание, пол&#10;&#10;Автоматически созданное описание">
            <a:extLst>
              <a:ext uri="{FF2B5EF4-FFF2-40B4-BE49-F238E27FC236}">
                <a16:creationId xmlns:a16="http://schemas.microsoft.com/office/drawing/2014/main" id="{16E01816-A857-A54D-CA9D-15628CD7A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3" y="1868563"/>
            <a:ext cx="6174297" cy="40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4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4F5AC2E-A3AB-B323-9191-6D7CF3053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9" y="393265"/>
            <a:ext cx="3565953" cy="5528971"/>
          </a:xfrm>
        </p:spPr>
      </p:pic>
      <p:pic>
        <p:nvPicPr>
          <p:cNvPr id="7" name="Рисунок 6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2AB6DD91-DE0E-7C59-0C35-BD55F2A72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152" y="393263"/>
            <a:ext cx="3542035" cy="552897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8DE068-CDCE-09A1-B70B-60AFC36CF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204" y="219525"/>
            <a:ext cx="4623275" cy="58764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61FA2E-2848-92A9-E63D-F0D8B426E922}"/>
              </a:ext>
            </a:extLst>
          </p:cNvPr>
          <p:cNvSpPr txBox="1"/>
          <p:nvPr/>
        </p:nvSpPr>
        <p:spPr>
          <a:xfrm>
            <a:off x="7588666" y="6240422"/>
            <a:ext cx="47087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https://dlib.eastview.com/browse/pdf-download?articleid=55115418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5126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87BCF3-2460-035C-0E3E-C2AD13B06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44" y="171079"/>
            <a:ext cx="3307710" cy="46052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7771B2-A201-E138-7CF1-4DB5EE00416B}"/>
              </a:ext>
            </a:extLst>
          </p:cNvPr>
          <p:cNvSpPr txBox="1"/>
          <p:nvPr/>
        </p:nvSpPr>
        <p:spPr>
          <a:xfrm>
            <a:off x="243230" y="4899617"/>
            <a:ext cx="3598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https://biblioclub.ru/index.php?page=book&amp;id=362769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FBC8DD-49C5-BB32-A0B8-C785A812C6BB}"/>
              </a:ext>
            </a:extLst>
          </p:cNvPr>
          <p:cNvSpPr txBox="1"/>
          <p:nvPr/>
        </p:nvSpPr>
        <p:spPr>
          <a:xfrm>
            <a:off x="51867" y="5176616"/>
            <a:ext cx="38353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настоящей работе изложены современные научно-методические направления укрепления и коррекции здоровья, раскрывается содержание и методика построения оздоровительной физической тренировки молодежи. Учебное пособие предназначено для студентов и специалистов в области физического воспитания и спорта. </a:t>
            </a:r>
          </a:p>
        </p:txBody>
      </p:sp>
      <p:pic>
        <p:nvPicPr>
          <p:cNvPr id="1028" name="Picture 4" descr="Book Jacket">
            <a:extLst>
              <a:ext uri="{FF2B5EF4-FFF2-40B4-BE49-F238E27FC236}">
                <a16:creationId xmlns:a16="http://schemas.microsoft.com/office/drawing/2014/main" id="{3E8863D6-F996-DADC-119A-EF6C29206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94" y="171079"/>
            <a:ext cx="3223663" cy="46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655EB1-D01C-F5A6-82B3-3623947857A0}"/>
              </a:ext>
            </a:extLst>
          </p:cNvPr>
          <p:cNvSpPr txBox="1"/>
          <p:nvPr/>
        </p:nvSpPr>
        <p:spPr>
          <a:xfrm>
            <a:off x="4051011" y="5176616"/>
            <a:ext cx="4118813" cy="1238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идеей пособия является создание общего представления о ценностях физической культуры и формирование осознания необходимости высокого уровня самостоятельной физкультурной активности для обеспечения полноценной, плодотворной и качественной жизнедеятельности.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F6394-781B-E7C2-31BC-A1075E6EAA3E}"/>
              </a:ext>
            </a:extLst>
          </p:cNvPr>
          <p:cNvSpPr txBox="1"/>
          <p:nvPr/>
        </p:nvSpPr>
        <p:spPr>
          <a:xfrm>
            <a:off x="4259853" y="4897331"/>
            <a:ext cx="41188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https://biblioclub.ru/index.php?page=book_red&amp;id=597370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Book Jacket">
            <a:extLst>
              <a:ext uri="{FF2B5EF4-FFF2-40B4-BE49-F238E27FC236}">
                <a16:creationId xmlns:a16="http://schemas.microsoft.com/office/drawing/2014/main" id="{9A088E55-4B7C-D041-2B7B-D15735DC8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575" y="171079"/>
            <a:ext cx="3222064" cy="46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E87E07-B177-E679-D805-1149E0DBAC00}"/>
              </a:ext>
            </a:extLst>
          </p:cNvPr>
          <p:cNvSpPr txBox="1"/>
          <p:nvPr/>
        </p:nvSpPr>
        <p:spPr>
          <a:xfrm>
            <a:off x="8333636" y="4897332"/>
            <a:ext cx="39499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https://biblioclub.ru/index.php?page=book_red&amp;id=272334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4999E9-59A9-4889-F7E5-9ACAA1E96CAF}"/>
              </a:ext>
            </a:extLst>
          </p:cNvPr>
          <p:cNvSpPr txBox="1"/>
          <p:nvPr/>
        </p:nvSpPr>
        <p:spPr>
          <a:xfrm>
            <a:off x="8450982" y="5176616"/>
            <a:ext cx="35998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учебном пособии раскрывается ряд моментов общей теории двигательной деятельности, позволяющих сформировать у студента представление о механизмах организации и управления движениями, механизмах формирования двигательных навыков.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133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4E70D-4D43-053D-0012-48C70663A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69"/>
            <a:ext cx="10515600" cy="7382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 организма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49C10C-22B2-CBDB-2895-03F8D9B0E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475" y="4814713"/>
            <a:ext cx="4388754" cy="1677444"/>
          </a:xfrm>
        </p:spPr>
        <p:txBody>
          <a:bodyPr>
            <a:normAutofit fontScale="55000" lnSpcReduction="2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 – одно из эффективных средств профилактики заболеваний, особенно простудных.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проведенное закаливание нормализует деятельность сердечно-сосудистой и нервной системы, а также состояние психики.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 проводится воздухом, водой и солнцем.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0A06A4-8F03-2B3C-FD42-6B4602BAC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7" y="548740"/>
            <a:ext cx="2664808" cy="3571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7532A2-EA4A-3DBF-1481-B7CEA7C49A38}"/>
              </a:ext>
            </a:extLst>
          </p:cNvPr>
          <p:cNvSpPr txBox="1"/>
          <p:nvPr/>
        </p:nvSpPr>
        <p:spPr>
          <a:xfrm>
            <a:off x="648049" y="4232158"/>
            <a:ext cx="24055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https://e.lanbook.com/book/207284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95AE72-A0BB-1758-F0B4-08152C0701D4}"/>
              </a:ext>
            </a:extLst>
          </p:cNvPr>
          <p:cNvSpPr txBox="1"/>
          <p:nvPr/>
        </p:nvSpPr>
        <p:spPr>
          <a:xfrm>
            <a:off x="310988" y="4613012"/>
            <a:ext cx="29714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Учебное пособие «Закаливание организма студентов средствами и методами физической культуры» предназначено для студентов очной и заочной форм обучения всех направлений подготовки и специальностей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888F4E-7A55-AF7F-5668-5F9A24F90000}"/>
              </a:ext>
            </a:extLst>
          </p:cNvPr>
          <p:cNvSpPr txBox="1"/>
          <p:nvPr/>
        </p:nvSpPr>
        <p:spPr>
          <a:xfrm>
            <a:off x="5167617" y="4118996"/>
            <a:ext cx="19378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Рис. 4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CB2F2F-2E24-EFD1-09EF-1ABAF62EE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7" y="540458"/>
            <a:ext cx="2513900" cy="35878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50EA00-A87E-37C5-8142-4E0C331D0B89}"/>
              </a:ext>
            </a:extLst>
          </p:cNvPr>
          <p:cNvSpPr txBox="1"/>
          <p:nvPr/>
        </p:nvSpPr>
        <p:spPr>
          <a:xfrm>
            <a:off x="8950762" y="4756895"/>
            <a:ext cx="2816604" cy="1171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задача четвертого издания учебного пособия «Основы закаливания» - сообщить необходимые сведения об использовании естественных факторов природы как средства закаливания организма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BFC355-7251-BE9C-5E63-F0F2E09FB819}"/>
              </a:ext>
            </a:extLst>
          </p:cNvPr>
          <p:cNvSpPr txBox="1"/>
          <p:nvPr/>
        </p:nvSpPr>
        <p:spPr>
          <a:xfrm>
            <a:off x="9089866" y="4261759"/>
            <a:ext cx="2640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https://biblioclub.ru/index.php?page=book_red&amp;id=228453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DBA0A4-EEFD-7C7A-0DD5-5B00D63D6E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6046" y="967579"/>
            <a:ext cx="4735129" cy="314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8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F657D4-17B5-A197-DF3C-C32C46D61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8" y="214604"/>
            <a:ext cx="3111298" cy="4772852"/>
          </a:xfrm>
        </p:spPr>
      </p:pic>
      <p:pic>
        <p:nvPicPr>
          <p:cNvPr id="10" name="Рисунок 9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A78F6685-0249-A8D5-1177-A6FA677CD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21" y="214604"/>
            <a:ext cx="3023190" cy="4772853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C4A569D-B10C-04BC-F7EE-2284A47AD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89" y="1935857"/>
            <a:ext cx="3075930" cy="477285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4B72AAAE-95A4-8384-A96A-C1C285449A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919" y="1935857"/>
            <a:ext cx="2843906" cy="477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35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2817</Words>
  <Application>Microsoft Office PowerPoint</Application>
  <PresentationFormat>Широкоэкранный</PresentationFormat>
  <Paragraphs>117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Cuprum</vt:lpstr>
      <vt:lpstr>Times New Roman</vt:lpstr>
      <vt:lpstr>Wingdings</vt:lpstr>
      <vt:lpstr>Тема Office</vt:lpstr>
      <vt:lpstr>       7 апреля Всемирный день здоровья</vt:lpstr>
      <vt:lpstr>Презентация PowerPoint</vt:lpstr>
      <vt:lpstr>Презентация PowerPoint</vt:lpstr>
      <vt:lpstr>ЗОЖ включает в себя несколько составляющих:</vt:lpstr>
      <vt:lpstr>Двигательная активность</vt:lpstr>
      <vt:lpstr>Презентация PowerPoint</vt:lpstr>
      <vt:lpstr>Презентация PowerPoint</vt:lpstr>
      <vt:lpstr>Закаливание организма</vt:lpstr>
      <vt:lpstr>Презентация PowerPoint</vt:lpstr>
      <vt:lpstr>Правильное питание</vt:lpstr>
      <vt:lpstr>Презентация PowerPoint</vt:lpstr>
      <vt:lpstr>Презентация PowerPoint</vt:lpstr>
      <vt:lpstr>Личная гигиена</vt:lpstr>
      <vt:lpstr>Презентация PowerPoint</vt:lpstr>
      <vt:lpstr>Отказ от вредных привычек</vt:lpstr>
      <vt:lpstr>Презентация PowerPoint</vt:lpstr>
      <vt:lpstr>Гигиена труда и отдыха</vt:lpstr>
      <vt:lpstr>Презентация PowerPoint</vt:lpstr>
      <vt:lpstr>Интересные факторы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апреля – Всемирный день здоровья</dc:title>
  <dc:creator>Фролова Марина Васильевна</dc:creator>
  <cp:lastModifiedBy>Фролова Марина Васильевна</cp:lastModifiedBy>
  <cp:revision>9</cp:revision>
  <dcterms:created xsi:type="dcterms:W3CDTF">2023-03-09T11:50:35Z</dcterms:created>
  <dcterms:modified xsi:type="dcterms:W3CDTF">2023-04-10T08:30:16Z</dcterms:modified>
</cp:coreProperties>
</file>