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2" r:id="rId4"/>
    <p:sldId id="260" r:id="rId5"/>
    <p:sldId id="280" r:id="rId6"/>
    <p:sldId id="271" r:id="rId7"/>
    <p:sldId id="272" r:id="rId8"/>
    <p:sldId id="259" r:id="rId9"/>
    <p:sldId id="257" r:id="rId10"/>
    <p:sldId id="258" r:id="rId11"/>
    <p:sldId id="281" r:id="rId12"/>
    <p:sldId id="286" r:id="rId13"/>
    <p:sldId id="287" r:id="rId14"/>
    <p:sldId id="263" r:id="rId15"/>
    <p:sldId id="265" r:id="rId16"/>
    <p:sldId id="266" r:id="rId17"/>
    <p:sldId id="264" r:id="rId18"/>
    <p:sldId id="282" r:id="rId19"/>
    <p:sldId id="267" r:id="rId20"/>
    <p:sldId id="268" r:id="rId21"/>
    <p:sldId id="269" r:id="rId22"/>
    <p:sldId id="273" r:id="rId23"/>
    <p:sldId id="274" r:id="rId24"/>
    <p:sldId id="278" r:id="rId25"/>
    <p:sldId id="279" r:id="rId26"/>
    <p:sldId id="277" r:id="rId27"/>
    <p:sldId id="276" r:id="rId28"/>
    <p:sldId id="275" r:id="rId29"/>
    <p:sldId id="283" r:id="rId30"/>
    <p:sldId id="284" r:id="rId31"/>
    <p:sldId id="285" r:id="rId32"/>
    <p:sldId id="28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7DB34B-6578-4A87-B9FC-4322F4A6D679}" v="28" dt="2023-06-05T07:59:57.5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D9960-406F-4187-A0E6-BD19C6840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6" y="919716"/>
            <a:ext cx="8504275" cy="3551275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7E7FE-647D-4B2F-BA13-AB3ED4C5C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6" y="4795284"/>
            <a:ext cx="8504275" cy="1084522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6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EF785-E0A7-4496-A5BA-49B0156F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4706" y="6433202"/>
            <a:ext cx="2426446" cy="367841"/>
          </a:xfrm>
        </p:spPr>
        <p:txBody>
          <a:bodyPr/>
          <a:lstStyle/>
          <a:p>
            <a:fld id="{32637B58-87C1-446D-BDA9-B06F4BCF7782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2C627-38A1-4A14-8822-D8D33751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BE346-5F34-48CD-8928-DA8567AE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3203"/>
            <a:ext cx="702781" cy="367842"/>
          </a:xfrm>
        </p:spPr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08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B05F0-2B44-47BC-86B3-58E2C7080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5B5DA-7628-4AC1-8EAE-5010C2A98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E7C3-7830-49F3-9F45-4B2F2B4C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5E328-AD12-449C-BE6E-76DF005E8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F374F-390D-49D8-A7C8-5BEFA353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4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50F530-2925-4F98-89EC-95C2EC4769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79366-3281-483D-8731-0D01B2B24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ED8B2-BE7F-4417-8A8A-A95C8BB70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A0D96-671F-4A85-89C6-946624CB1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BA434-2E32-4719-B45C-0490D6852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69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839C-7D7A-49F1-8BFE-85C6C7D7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590668"/>
            <a:ext cx="9914859" cy="13290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748DC-EBB9-44C6-8566-38F87FF7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19673"/>
            <a:ext cx="9914860" cy="412331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42198-F50F-4C8A-9BD9-4CC3950F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32637B58-87C1-446D-BDA9-B06F4BCF7782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2F5AB-D8C6-4AE1-8FAE-CD0499CB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736" y="6437376"/>
            <a:ext cx="3775914" cy="36512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C58D8-B582-4DB3-A94D-05624019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4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8A94B-011C-4B13-8C12-E91BF7A4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20800"/>
            <a:ext cx="9144000" cy="3095813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6D5F3-887C-4A8F-842A-0294A9FB0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3999" y="4589463"/>
            <a:ext cx="91440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4588B-131A-42F3-B76C-62BD65E48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1AB28-20BD-4CD8-9840-985C3EDBA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3C85C-3801-46F0-A100-616F5F2F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16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CB06-0454-4BF1-8011-F8B1A959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20A70-D33B-4461-B74C-3F59ADB16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8813" y="2163725"/>
            <a:ext cx="4610986" cy="40132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1BDF9-836E-431C-8EFA-417A9BEE9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260" y="2163725"/>
            <a:ext cx="4853763" cy="40132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D9F59-B591-4E2F-899E-3CA78CE82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CFD12-B3EC-432C-B264-8AB571CAA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3CBBA-71B3-4857-80E7-525E89FD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28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1886-4F39-4E3E-948D-DBC73F26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C7B2A-B6BE-46FD-9278-A5246BF7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85295-E4B5-4D75-954F-B07A2F4CA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5623"/>
            <a:ext cx="5157787" cy="355403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7ABF0-C78D-4589-8FA5-0D6238B4B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6A4064-2E0A-4FC3-837B-14EC0EF3A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5623"/>
            <a:ext cx="5183188" cy="355404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E3C169-8D29-4CC4-9581-748178F3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EC709-AAD9-475C-AC6A-943A8E872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C0E3E-587D-46EB-AAF5-011C137B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68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3E062-B7F5-4D30-B416-1BBB4A7D0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BDFF7A-EBD3-4FEB-8451-5D735506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F54A2D-2C4B-4E1D-AC16-E3B1F1DDB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1F373-DB96-4AEA-8E3E-7EDEA213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71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28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09F8C-8071-4BE5-AD6F-C98F481D1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135B3-14BA-4A88-B6B3-88B77B1C6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7C3A4D-5B69-44B4-B17F-770E83F00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1C41D-2A59-4512-8034-6DB70578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5C494-778C-4EE6-9402-242E1CDD9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5677B9-C338-4033-9AFE-B8B81C5D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14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B77DE-4C2E-476F-A419-57470FB6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9FD1A0-93AE-469A-ADDF-2453B64CA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19C9C-EF97-4910-9419-6D7202609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87172-A64E-4C38-82ED-2A7050B0F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C3E24-28E2-4512-BEA0-DAEC5E84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04F0D-DA84-434D-B136-BEE9FD80A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60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A08E557-10DB-421A-876E-1AE58F8E07C4}"/>
              </a:ext>
            </a:extLst>
          </p:cNvPr>
          <p:cNvSpPr/>
          <p:nvPr/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EBCA0-8609-4F35-8CA7-7AD35FDAC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5613" y="6434560"/>
            <a:ext cx="342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spc="50" baseline="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DA9639-38D2-4CD4-A861-F6B4C6CB9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775" y="590372"/>
            <a:ext cx="10202248" cy="1325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F00B1-16C1-47B3-A7A0-B71468312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8825" y="1916262"/>
            <a:ext cx="10192198" cy="4133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F9501-5B6B-4DAF-B59D-3C129ED80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17000" y="6433202"/>
            <a:ext cx="2374150" cy="3678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5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32637B58-87C1-446D-BDA9-B06F4BCF7782}" type="datetimeFigureOut">
              <a:rPr lang="en-US" smtClean="0"/>
              <a:pPr/>
              <a:t>6/6/2023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85DBD-B7AE-41D8-8CF1-B21CD58E1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1150" y="6433203"/>
            <a:ext cx="693263" cy="367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32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5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736">
          <p15:clr>
            <a:srgbClr val="F26B43"/>
          </p15:clr>
        </p15:guide>
        <p15:guide id="4" orient="horz" pos="3312">
          <p15:clr>
            <a:srgbClr val="F26B43"/>
          </p15:clr>
        </p15:guide>
        <p15:guide id="5" orient="horz" pos="432">
          <p15:clr>
            <a:srgbClr val="F26B43"/>
          </p15:clr>
        </p15:guide>
        <p15:guide id="7" pos="4416">
          <p15:clr>
            <a:srgbClr val="F26B43"/>
          </p15:clr>
        </p15:guide>
        <p15:guide id="8" pos="5568">
          <p15:clr>
            <a:srgbClr val="F26B43"/>
          </p15:clr>
        </p15:guide>
        <p15:guide id="9" pos="7296">
          <p15:clr>
            <a:srgbClr val="F26B43"/>
          </p15:clr>
        </p15:guide>
        <p15:guide id="10" pos="2688">
          <p15:clr>
            <a:srgbClr val="F26B43"/>
          </p15:clr>
        </p15:guide>
        <p15:guide id="11" pos="1536">
          <p15:clr>
            <a:srgbClr val="F26B43"/>
          </p15:clr>
        </p15:guide>
        <p15:guide id="12" pos="384">
          <p15:clr>
            <a:srgbClr val="F26B43"/>
          </p15:clr>
        </p15:guide>
        <p15:guide id="13" pos="2112">
          <p15:clr>
            <a:srgbClr val="F26B43"/>
          </p15:clr>
        </p15:guide>
        <p15:guide id="14" pos="4992">
          <p15:clr>
            <a:srgbClr val="F26B43"/>
          </p15:clr>
        </p15:guide>
        <p15:guide id="15" pos="6720">
          <p15:clr>
            <a:srgbClr val="F26B43"/>
          </p15:clr>
        </p15:guide>
        <p15:guide id="16" pos="960">
          <p15:clr>
            <a:srgbClr val="F26B43"/>
          </p15:clr>
        </p15:guide>
        <p15:guide id="17" pos="3264">
          <p15:clr>
            <a:srgbClr val="F26B43"/>
          </p15:clr>
        </p15:guide>
        <p15:guide id="18" orient="horz" pos="1008">
          <p15:clr>
            <a:srgbClr val="F26B43"/>
          </p15:clr>
        </p15:guide>
        <p15:guide id="19" orient="horz" pos="3888">
          <p15:clr>
            <a:srgbClr val="F26B43"/>
          </p15:clr>
        </p15:guide>
        <p15:guide id="20" pos="6144">
          <p15:clr>
            <a:srgbClr val="F26B43"/>
          </p15:clr>
        </p15:guide>
        <p15:guide id="21" orient="horz" pos="1584">
          <p15:clr>
            <a:srgbClr val="F26B43"/>
          </p15:clr>
        </p15:guide>
        <p15:guide id="22" pos="576">
          <p15:clr>
            <a:srgbClr val="F26B43"/>
          </p15:clr>
        </p15:guide>
        <p15:guide id="23" pos="7104">
          <p15:clr>
            <a:srgbClr val="F26B43"/>
          </p15:clr>
        </p15:guide>
        <p15:guide id="24" pos="768">
          <p15:clr>
            <a:srgbClr val="F26B43"/>
          </p15:clr>
        </p15:guide>
        <p15:guide id="25" pos="69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biblioclub.ru/index.php?page=book&amp;id=443318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biblioclub.ru/index.php?page=book&amp;id=439216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7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ioclub.ru/index.php?page=book&amp;id=439216" TargetMode="External"/><Relationship Id="rId2" Type="http://schemas.openxmlformats.org/officeDocument/2006/relationships/hyperlink" Target="https://biblioclub.ru/index.php?page=book&amp;id=44738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hyperlink" Target="https://biblioclub.ru/index.php?page=book&amp;id=615837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biblioclub.ru/index.php?page=book&amp;id=447384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ioclub.ru/index.&#1085;php?page=book&amp;id=233735" TargetMode="External"/><Relationship Id="rId2" Type="http://schemas.openxmlformats.org/officeDocument/2006/relationships/hyperlink" Target="https://biblioclub.ru/index.php?page=book&amp;id=443318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biblioclub.ru/index.php?page=book&amp;id=615837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biblioclub.ru/index.php?page=book&amp;id=135399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biblioclub.ru/index.php?page=book&amp;id=233735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D6AB4C-B49B-89C2-6AFB-19BA5AF306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5FA2EB7-192B-19FF-1615-BDEE9C4391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EBEB81-6199-1D74-2C5D-F87817370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163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C34E32C-E528-E598-C360-80E1EB912C92}"/>
              </a:ext>
            </a:extLst>
          </p:cNvPr>
          <p:cNvSpPr txBox="1"/>
          <p:nvPr/>
        </p:nvSpPr>
        <p:spPr>
          <a:xfrm>
            <a:off x="379754" y="5098324"/>
            <a:ext cx="10421006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0" i="1" dirty="0" err="1">
                <a:solidFill>
                  <a:srgbClr val="45454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Веробьян</a:t>
            </a:r>
            <a:r>
              <a:rPr lang="ru-RU" sz="1600" b="0" i="1" dirty="0">
                <a:solidFill>
                  <a:srgbClr val="45454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Б. С. Пушкин Александр Сергеевич: жизнь и творчество поэта с сентября 1829 года по май 1831 года. Возвращение в Москву после путешествия в Арзрум. Болдинская осень. Венчание поэта и Натальи Гончаровой. Переезд молодой семьи из Москвы в Санкт- Петербург, ставший для поэта роковым : [16+] / Б. С. </a:t>
            </a:r>
            <a:r>
              <a:rPr lang="ru-RU" sz="1600" b="0" i="1" dirty="0" err="1">
                <a:solidFill>
                  <a:srgbClr val="45454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Веробьян</a:t>
            </a:r>
            <a:r>
              <a:rPr lang="ru-RU" sz="1600" b="0" i="1" dirty="0">
                <a:solidFill>
                  <a:srgbClr val="45454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– Москва: Техносфера, 2014. – 148 с. : ил. – Режим доступа: по подписке. – URL: </a:t>
            </a:r>
            <a:r>
              <a:rPr lang="ru-RU" sz="1600" b="0" i="1" u="none" strike="noStrike" dirty="0">
                <a:solidFill>
                  <a:srgbClr val="006CA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https://biblioclub.ru/index.php?page=book&amp;id=443318</a:t>
            </a:r>
            <a:r>
              <a:rPr lang="ru-RU" sz="1600" b="0" i="1" dirty="0">
                <a:solidFill>
                  <a:srgbClr val="45454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Текст: электронный.</a:t>
            </a:r>
          </a:p>
          <a:p>
            <a:br>
              <a:rPr lang="ru-RU" dirty="0"/>
            </a:b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485AE7-6F55-24A8-8F16-69AAFCBF4C8E}"/>
              </a:ext>
            </a:extLst>
          </p:cNvPr>
          <p:cNvSpPr txBox="1"/>
          <p:nvPr/>
        </p:nvSpPr>
        <p:spPr>
          <a:xfrm>
            <a:off x="4553540" y="602226"/>
            <a:ext cx="6679319" cy="42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400" b="0" i="0" dirty="0">
                <a:solidFill>
                  <a:srgbClr val="45454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Книга </a:t>
            </a:r>
            <a:r>
              <a:rPr lang="ru-RU" sz="1400" b="1" i="1" dirty="0" err="1">
                <a:solidFill>
                  <a:srgbClr val="45454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Веробьян</a:t>
            </a:r>
            <a:r>
              <a:rPr lang="ru-RU" sz="1400" b="1" i="1" dirty="0">
                <a:solidFill>
                  <a:srgbClr val="45454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Б.С</a:t>
            </a:r>
            <a:r>
              <a:rPr lang="ru-RU" sz="1400" b="0" i="0" dirty="0">
                <a:solidFill>
                  <a:srgbClr val="45454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своим содержанием охватывает период жизни и творчества Пушкина Александра Сергеевича с сентября 1829 года по май 1831 года.</a:t>
            </a:r>
          </a:p>
          <a:p>
            <a:pPr indent="457200" algn="just">
              <a:lnSpc>
                <a:spcPct val="150000"/>
              </a:lnSpc>
            </a:pPr>
            <a:r>
              <a:rPr lang="ru-RU" sz="1400" b="0" i="0" dirty="0">
                <a:solidFill>
                  <a:srgbClr val="45454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События, влияющие на личную и литературную жизнь поэта, нельзя недооценить. Первая болдинская осень в холерный год, затяжное и полное финансовых проблем сватовство, наконец, с приметами настораживающими, желанное венчание Пушкина и Натальи Гончаровой, предпосланы поэту самой судьбой... Судьба у поэта, как известно, трагическая... А Пушкин очень суеверен...</a:t>
            </a:r>
          </a:p>
          <a:p>
            <a:pPr indent="457200" algn="just">
              <a:lnSpc>
                <a:spcPct val="150000"/>
              </a:lnSpc>
            </a:pPr>
            <a:r>
              <a:rPr lang="ru-RU" sz="1400" b="0" i="0" dirty="0">
                <a:solidFill>
                  <a:srgbClr val="45454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венчания при обмене кольцами с Натали одно из колец упало на пол, а в момент прохода молодых кругом аналоя упали крест и Евангелие, у Пушкина потухла свеча... По воспоминаниям современников, при выходе из церкви он сказал: </a:t>
            </a:r>
            <a:r>
              <a:rPr lang="ru-RU" sz="1400" b="0" i="1" dirty="0">
                <a:solidFill>
                  <a:srgbClr val="45454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«Все – дурные предзнаменования!» </a:t>
            </a:r>
            <a:r>
              <a:rPr lang="ru-RU" sz="1400" b="0" i="0" dirty="0">
                <a:solidFill>
                  <a:srgbClr val="45454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Правда, поэт старался забыть происшедшее в церкви с ним в первые недели после свадьбы, недели, наполненные счастьем и блаженством.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0AE5A83-8921-63F0-6B99-3FEB9E988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20" y="100352"/>
            <a:ext cx="3531197" cy="475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24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меню&#10;&#10;Автоматически созданное описание">
            <a:extLst>
              <a:ext uri="{FF2B5EF4-FFF2-40B4-BE49-F238E27FC236}">
                <a16:creationId xmlns:a16="http://schemas.microsoft.com/office/drawing/2014/main" id="{13D857B7-5934-0244-594E-D67AD3210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281" y="115051"/>
            <a:ext cx="2996838" cy="41560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 descr="Изображение выглядит как текст, книга, бумага, документ&#10;&#10;Автоматически созданное описание">
            <a:extLst>
              <a:ext uri="{FF2B5EF4-FFF2-40B4-BE49-F238E27FC236}">
                <a16:creationId xmlns:a16="http://schemas.microsoft.com/office/drawing/2014/main" id="{31CC848E-162D-6E16-929B-CCD059641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92071" y="421240"/>
            <a:ext cx="2460144" cy="29337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 descr="Изображение выглядит как текст, письмо, бумага, документ&#10;&#10;Автоматически созданное описание">
            <a:extLst>
              <a:ext uri="{FF2B5EF4-FFF2-40B4-BE49-F238E27FC236}">
                <a16:creationId xmlns:a16="http://schemas.microsoft.com/office/drawing/2014/main" id="{C56FF57A-7CE6-89CE-ABAD-460B1598A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085" y="115051"/>
            <a:ext cx="3134237" cy="41560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825380-23DC-7F3C-43B4-80256C057F62}"/>
              </a:ext>
            </a:extLst>
          </p:cNvPr>
          <p:cNvSpPr txBox="1"/>
          <p:nvPr/>
        </p:nvSpPr>
        <p:spPr>
          <a:xfrm>
            <a:off x="566146" y="4470242"/>
            <a:ext cx="10722852" cy="1992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Н. Эйдельмана «Пушкин. История и современность в художественном сознании поэта»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посвящена некоторым актуальным проблемам историзма А.С. Пушкина.</a:t>
            </a:r>
          </a:p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центре внимания автора три вопроса. Какова внутренняя необходимость того, что гениальный поэт стал столь основательно изучать историю? Во-вторых, представляют большой интерес «творческие механизмы» работы Пушкина – историка. И наконец, важно выяснить, какие историко-методологические идеи Пушкина созвучны нашему времени. </a:t>
            </a:r>
          </a:p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в этой книге, рассчитанной на  широкого читателя, происходит сближение истории  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пушкинистики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5266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книга, бумага, чернила&#10;&#10;Автоматически созданное описание">
            <a:extLst>
              <a:ext uri="{FF2B5EF4-FFF2-40B4-BE49-F238E27FC236}">
                <a16:creationId xmlns:a16="http://schemas.microsoft.com/office/drawing/2014/main" id="{9BD5395D-A442-E38D-8380-A7B8C1A017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"/>
          <a:stretch/>
        </p:blipFill>
        <p:spPr>
          <a:xfrm>
            <a:off x="756625" y="123288"/>
            <a:ext cx="4459221" cy="31840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 descr="Изображение выглядит как текст, книга, Книжная обложка, сова&#10;&#10;Автоматически созданное описание">
            <a:extLst>
              <a:ext uri="{FF2B5EF4-FFF2-40B4-BE49-F238E27FC236}">
                <a16:creationId xmlns:a16="http://schemas.microsoft.com/office/drawing/2014/main" id="{F49CF9FE-6E20-70B3-F01B-E1E63098E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84" y="123289"/>
            <a:ext cx="2423327" cy="31840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 descr="Изображение выглядит как текст, бумага, письмо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E0AD05AE-365A-D0A4-2D6F-58F0985532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" t="2437" r="3527" b="5007"/>
          <a:stretch/>
        </p:blipFill>
        <p:spPr>
          <a:xfrm>
            <a:off x="512783" y="3507006"/>
            <a:ext cx="2423328" cy="31840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 descr="Изображение выглядит как текст, книга, бумага, Публикация&#10;&#10;Автоматически созданное описание">
            <a:extLst>
              <a:ext uri="{FF2B5EF4-FFF2-40B4-BE49-F238E27FC236}">
                <a16:creationId xmlns:a16="http://schemas.microsoft.com/office/drawing/2014/main" id="{E740A456-0B0F-4912-6B6B-9FEDCE7C31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" t="2317" r="2920" b="2689"/>
          <a:stretch/>
        </p:blipFill>
        <p:spPr>
          <a:xfrm>
            <a:off x="6096000" y="711772"/>
            <a:ext cx="4339676" cy="31840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A8DD95-D896-D125-81AE-1057CD4E3889}"/>
              </a:ext>
            </a:extLst>
          </p:cNvPr>
          <p:cNvSpPr txBox="1"/>
          <p:nvPr/>
        </p:nvSpPr>
        <p:spPr>
          <a:xfrm>
            <a:off x="3145872" y="3895842"/>
            <a:ext cx="7466875" cy="29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книге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«Был и я среди донцов»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писателя – краеведа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В.С.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рассказывается о малоизвестных страницах творческих биографий А.С. Пушкина, Л.Н. Толстого, А.П. Чехова, А.М. Горького, А.С. Серафимовича и других русских литераторов дороги которых пролегали через Придонье и оставили свой след в судьбах наших земляков.</a:t>
            </a:r>
          </a:p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«Автограф Пушкина»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удивительной находке, на первый взгляд, может показаться непримечательным. Мало ли в наших архивах хранится редких автографов, рукописей, дневников и прочих официальных и неофициальных бумаг? </a:t>
            </a:r>
          </a:p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все-таки то, что историки случайно обнаружили в фондах Центрального государственного военно-исторического архива было необычным.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01E611-5B29-328C-276C-2F003BA8B405}"/>
              </a:ext>
            </a:extLst>
          </p:cNvPr>
          <p:cNvSpPr txBox="1"/>
          <p:nvPr/>
        </p:nvSpPr>
        <p:spPr>
          <a:xfrm>
            <a:off x="5548672" y="-48930"/>
            <a:ext cx="54489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«Здравствуй Дон!»</a:t>
            </a:r>
          </a:p>
        </p:txBody>
      </p:sp>
    </p:spTree>
    <p:extLst>
      <p:ext uri="{BB962C8B-B14F-4D97-AF65-F5344CB8AC3E}">
        <p14:creationId xmlns:p14="http://schemas.microsoft.com/office/powerpoint/2010/main" val="126551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нига, бумага, Публикация&#10;&#10;Автоматически созданное описание">
            <a:extLst>
              <a:ext uri="{FF2B5EF4-FFF2-40B4-BE49-F238E27FC236}">
                <a16:creationId xmlns:a16="http://schemas.microsoft.com/office/drawing/2014/main" id="{BE481BA4-94B2-F51D-5CAE-220129BE55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" r="3750" b="4751"/>
          <a:stretch/>
        </p:blipFill>
        <p:spPr>
          <a:xfrm>
            <a:off x="7298651" y="83891"/>
            <a:ext cx="3758038" cy="29854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 descr="Изображение выглядит как текст, Человеческое лицо, книг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CC7C87D-886F-BE9C-7AA0-E97E579637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2500" r="1978" b="4623"/>
          <a:stretch/>
        </p:blipFill>
        <p:spPr>
          <a:xfrm>
            <a:off x="3112314" y="83891"/>
            <a:ext cx="4026717" cy="29854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089474-C87C-AC85-55F6-48C47650C56B}"/>
              </a:ext>
            </a:extLst>
          </p:cNvPr>
          <p:cNvSpPr txBox="1"/>
          <p:nvPr/>
        </p:nvSpPr>
        <p:spPr>
          <a:xfrm>
            <a:off x="578840" y="3069309"/>
            <a:ext cx="112081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«Казачьем вестнике» за 1887 год художник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Борис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Плевакин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вычитал любопытный эпизод, и включил его в свою краеведческую книгу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«Был и я среди донцов»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изданную в Москве в 1985 году: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 Новочеркасске Пушкин квартировал в доме, принадлежавшем вдове казачьего офицера. Однажды у поэта с хозяйкой зашел разговор про обычаи и нравы донских казаков. И когда из древнего сундука вместе с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кубельком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(платье казачки, шитое по-татарски) был извлечен старинный, украшенный яркими цветам женский шелковый колпак в форме закругленного мешочка, Пушкин пришел в восторг. Смеясь, он кое-как примостил шапочку на свою курчавую голову и вышел на балкон. Прохожие с удивлением глазели на столь необычное зрелище. Перед отъездом поэт уговорил вдову продать ему этот колпак».</a:t>
            </a:r>
          </a:p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Описывается в книге Б.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Плевакина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другой эпизод. В книжной лавке казака Жидкова Пушкин спросил шутливо, есть ли у хозяина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«Евгений Онегин».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Оказалось есть, но по очень высокой цене. </a:t>
            </a:r>
          </a:p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«– Помилуйте, – воскликнул автор романа, – за что же так дорого?</a:t>
            </a:r>
          </a:p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За эти стихи – прозвучал ответ казака – следует брать еще дороже».</a:t>
            </a:r>
          </a:p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Хранится в Новочеркасске и придание о посещении Пушкиным погребка, в котором он отведал пахучие донские вина.</a:t>
            </a:r>
          </a:p>
          <a:p>
            <a:pPr indent="457200" algn="just">
              <a:lnSpc>
                <a:spcPct val="150000"/>
              </a:lnSpc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/>
          </a:p>
          <a:p>
            <a:endParaRPr lang="ru-RU" sz="1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4C9D38-F729-E9D0-CFEA-8A866BCD7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502" y="83892"/>
            <a:ext cx="2155452" cy="29854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69675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деньги&#10;&#10;Автоматически созданное описание">
            <a:extLst>
              <a:ext uri="{FF2B5EF4-FFF2-40B4-BE49-F238E27FC236}">
                <a16:creationId xmlns:a16="http://schemas.microsoft.com/office/drawing/2014/main" id="{A91143F5-67CA-0102-918E-33532ACF2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5041" y="744214"/>
            <a:ext cx="4477077" cy="31166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 descr="Изображение выглядит как текст, книга, бумага, документ&#10;&#10;Автоматически созданное описание">
            <a:extLst>
              <a:ext uri="{FF2B5EF4-FFF2-40B4-BE49-F238E27FC236}">
                <a16:creationId xmlns:a16="http://schemas.microsoft.com/office/drawing/2014/main" id="{4C0AA106-DC98-B3C0-BC08-28D27A704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0039" y="759671"/>
            <a:ext cx="4446162" cy="31166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 descr="Изображение выглядит как текст, письмо, рукописный текст, бумага&#10;&#10;Автоматически созданное описание">
            <a:extLst>
              <a:ext uri="{FF2B5EF4-FFF2-40B4-BE49-F238E27FC236}">
                <a16:creationId xmlns:a16="http://schemas.microsoft.com/office/drawing/2014/main" id="{B66848A7-A4B8-130D-E484-AE6AA3370A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7"/>
          <a:stretch/>
        </p:blipFill>
        <p:spPr>
          <a:xfrm>
            <a:off x="7317620" y="125835"/>
            <a:ext cx="3116662" cy="44152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447064-3B2F-9B3B-BB3D-9D8ADF95046B}"/>
              </a:ext>
            </a:extLst>
          </p:cNvPr>
          <p:cNvSpPr txBox="1"/>
          <p:nvPr/>
        </p:nvSpPr>
        <p:spPr>
          <a:xfrm>
            <a:off x="802946" y="4669562"/>
            <a:ext cx="9799116" cy="1992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книге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«Путешествие А.С. Пушкина по донскому краю в 1820 году»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разделы которой написаны тремя  авторами, нашими земляками: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Балашовой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И.А., Волошиновой Л.Ф. и Астапенко М.П.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освещена поездка Раевских и Пушкина на Кавказ через Таганрог,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Ростов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-на-Дону, Нахичевань и станицу Старочеркасскую. Привлекая архивные и иллюстративные материалы, авторы уточняют и переосмысливают известные факты биографии Пушкина, дополняют ее новыми сведениями.</a:t>
            </a:r>
          </a:p>
          <a:p>
            <a:pPr indent="457200" algn="just">
              <a:lnSpc>
                <a:spcPct val="150000"/>
              </a:lnSpc>
            </a:pP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«Знакомясь с донской землей, Пушкин был внимателен к живописной природе края, к его героической истории, к особенностям населявших его жителей»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писала И.А. Балашова.</a:t>
            </a:r>
          </a:p>
        </p:txBody>
      </p:sp>
    </p:spTree>
    <p:extLst>
      <p:ext uri="{BB962C8B-B14F-4D97-AF65-F5344CB8AC3E}">
        <p14:creationId xmlns:p14="http://schemas.microsoft.com/office/powerpoint/2010/main" val="2355910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зарисовка, рисунок, рукописный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DE371F0-C796-D260-748D-669379C966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6" y="-562933"/>
            <a:ext cx="3245981" cy="49769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 descr="Изображение выглядит как текст, письмо, бумаг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FB466747-77DD-DD84-52D1-5046A709C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55165" y="302560"/>
            <a:ext cx="2097598" cy="32459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 descr="Изображение выглядит как текст, письмо, бумаг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E8166E52-5940-E8ED-34E5-2E6040C08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152" y="302563"/>
            <a:ext cx="2097598" cy="32459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C29E78-29A1-733D-85E5-DCC7D3B8DF62}"/>
              </a:ext>
            </a:extLst>
          </p:cNvPr>
          <p:cNvSpPr txBox="1"/>
          <p:nvPr/>
        </p:nvSpPr>
        <p:spPr>
          <a:xfrm>
            <a:off x="253416" y="3724441"/>
            <a:ext cx="11203497" cy="26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Стихотворение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«Дон» А.С. Пушкина –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своеобразный гимн природе и воинам, победившим турок на рубежах империи. Оно написано по действительным впечатлениям путешествия, глазами очевидца. </a:t>
            </a:r>
          </a:p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первой же строфе поэт не может удержаться от восторженного приветствия: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здравствуй, Дон!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Река в его стихах одушевлена. Интонация непосредственная, чуть торжественная, восхищенная.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«Вон он льется!»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Герой кланяется реке как другу, родне от имени «далеких сынов». </a:t>
            </a:r>
          </a:p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«Донской след» проходит через все периоды творчества А.С. Пушкина. Слово «казак», согласно «Словарю языка Пушкина», встречается в его произведениях 317 раз. Донцам поэт посвятил стихотворения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«Казак»,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написанное им еще в лицее,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«Делибаш», «Дон», «Был и я среди донцов»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Казаки «населяют» такие его произведения, как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«Кавказский пленник», «Полтава», «Борис Годунов», «Братья разбойники», «Капитанская дочка».</a:t>
            </a:r>
          </a:p>
        </p:txBody>
      </p:sp>
    </p:spTree>
    <p:extLst>
      <p:ext uri="{BB962C8B-B14F-4D97-AF65-F5344CB8AC3E}">
        <p14:creationId xmlns:p14="http://schemas.microsoft.com/office/powerpoint/2010/main" val="828960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ческое лицо, текст, одежда, портрет&#10;&#10;Автоматически созданное описание">
            <a:extLst>
              <a:ext uri="{FF2B5EF4-FFF2-40B4-BE49-F238E27FC236}">
                <a16:creationId xmlns:a16="http://schemas.microsoft.com/office/drawing/2014/main" id="{F9707D3A-81C3-6DF1-D5C4-D445E4309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439" y="144561"/>
            <a:ext cx="2567991" cy="36388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 descr="Изображение выглядит как текст, меню, снимок экран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6AE73815-C445-BD80-0F81-5776815D0E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1"/>
          <a:stretch/>
        </p:blipFill>
        <p:spPr>
          <a:xfrm rot="10800000">
            <a:off x="4613802" y="144560"/>
            <a:ext cx="2567989" cy="36388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 descr="Изображение выглядит как текст, письмо, рукописный текст, меню&#10;&#10;Автоматически созданное описание">
            <a:extLst>
              <a:ext uri="{FF2B5EF4-FFF2-40B4-BE49-F238E27FC236}">
                <a16:creationId xmlns:a16="http://schemas.microsoft.com/office/drawing/2014/main" id="{2216CB47-6551-5174-CF6F-081B5B6D07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"/>
          <a:stretch/>
        </p:blipFill>
        <p:spPr>
          <a:xfrm rot="10800000">
            <a:off x="7817581" y="112409"/>
            <a:ext cx="2425377" cy="36388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206FDA-87CA-9924-7026-F77D883CDCD8}"/>
              </a:ext>
            </a:extLst>
          </p:cNvPr>
          <p:cNvSpPr txBox="1"/>
          <p:nvPr/>
        </p:nvSpPr>
        <p:spPr>
          <a:xfrm>
            <a:off x="874303" y="3783433"/>
            <a:ext cx="9611936" cy="29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Жанр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«Казака» А.С. Пушкина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‒ романс. Тема о молодом, бравом казаке, очаровавшем девицу. Автор в романтическом ключе показывает казачью эпоху, кроме того, он подсказывает девушкам, что нельзя верить всякому красавцу. Произведение имеет сюжет, который состоит из таких элементов: экспозиция ‒ знакомство читателя с казаком; завязка ‒ желание казака найти девицу; развитие событий ‒ казак в деревне, разговор казака с красавицей; кульминация ‒ отъезд девушки с казаком; развязка ‒ измена казака.</a:t>
            </a:r>
          </a:p>
          <a:p>
            <a:pPr indent="457200" algn="just">
              <a:lnSpc>
                <a:spcPct val="150000"/>
              </a:lnSpc>
            </a:pP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«Делибаш» Пушкина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просто произведение о войне, а творение с глубоким философским подтекстом. Лирический герой описывает военную сцену. На поле боя развертывается картина столкновения между турками и казаками. Ни одна из сторон не желает уступать и готова сражаться не на жизнь, а на смерть. Автор с сожалением наблюдает за происходящим, но изменить ход истории не может.</a:t>
            </a:r>
          </a:p>
        </p:txBody>
      </p:sp>
    </p:spTree>
    <p:extLst>
      <p:ext uri="{BB962C8B-B14F-4D97-AF65-F5344CB8AC3E}">
        <p14:creationId xmlns:p14="http://schemas.microsoft.com/office/powerpoint/2010/main" val="3891492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письмо, чернил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C739B43E-049C-0313-45A0-29DFE4F3F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787" y="1296884"/>
            <a:ext cx="2353732" cy="30141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 descr="Изображение выглядит как текст, книга, Книжная обложка, канцтовары&#10;&#10;Автоматически созданное описание">
            <a:extLst>
              <a:ext uri="{FF2B5EF4-FFF2-40B4-BE49-F238E27FC236}">
                <a16:creationId xmlns:a16="http://schemas.microsoft.com/office/drawing/2014/main" id="{9595E97C-D32F-3DDC-CA35-D40432F29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68" y="296334"/>
            <a:ext cx="2353732" cy="3344488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письмо, книга, бумага&#10;&#10;Автоматически созданное описание">
            <a:extLst>
              <a:ext uri="{FF2B5EF4-FFF2-40B4-BE49-F238E27FC236}">
                <a16:creationId xmlns:a16="http://schemas.microsoft.com/office/drawing/2014/main" id="{C3CADA61-540D-7EEF-355C-61FCA7EA20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24265" y="1568740"/>
            <a:ext cx="1907100" cy="26659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 descr="Изображение выглядит как текст, книга, бумага, документ&#10;&#10;Автоматически созданное описание">
            <a:extLst>
              <a:ext uri="{FF2B5EF4-FFF2-40B4-BE49-F238E27FC236}">
                <a16:creationId xmlns:a16="http://schemas.microsoft.com/office/drawing/2014/main" id="{E1A57C0D-39DA-F417-FA93-D2527135FF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43"/>
          <a:stretch/>
        </p:blipFill>
        <p:spPr>
          <a:xfrm rot="10800000">
            <a:off x="7250147" y="1576405"/>
            <a:ext cx="1918279" cy="26659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 descr="Изображение выглядит как текст, письмо, документ, бумага&#10;&#10;Автоматически созданное описание">
            <a:extLst>
              <a:ext uri="{FF2B5EF4-FFF2-40B4-BE49-F238E27FC236}">
                <a16:creationId xmlns:a16="http://schemas.microsoft.com/office/drawing/2014/main" id="{A0CA9E8C-4EE1-F388-5405-76FF6F4077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916" y="1634113"/>
            <a:ext cx="1918279" cy="26005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C75D48E-73B6-BC00-266A-B6EF861C42EE}"/>
              </a:ext>
            </a:extLst>
          </p:cNvPr>
          <p:cNvSpPr txBox="1"/>
          <p:nvPr/>
        </p:nvSpPr>
        <p:spPr>
          <a:xfrm>
            <a:off x="121477" y="4387388"/>
            <a:ext cx="10750656" cy="23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Балашовай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И.А. «Романтическая мифология А.С. Пушкина»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посвящена проблеме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мифологичности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творчества А.С. Пушкина, гения эпохи Романтизма. Лирические стихи, роман «Евгений Онегин», поэма «Медный всадник», шедевры прозы и графики Пушкина увидены в их эстетической содержательности, осмыслены особенности поэтики пушкинских произведений и метаморфизм его образов.</a:t>
            </a:r>
          </a:p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Гениальность Пушкина была феноменальна. Но мало кто знает, что один из величайших поэтов мира, зачинатель русской прозы XIX века, драматург-новатор был еще и талантливым художником-графиком.</a:t>
            </a:r>
          </a:p>
          <a:p>
            <a:pPr indent="457200" algn="just">
              <a:lnSpc>
                <a:spcPct val="150000"/>
              </a:lnSpc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89AD6B-9B27-E2A0-F619-AE0660945933}"/>
              </a:ext>
            </a:extLst>
          </p:cNvPr>
          <p:cNvSpPr txBox="1"/>
          <p:nvPr/>
        </p:nvSpPr>
        <p:spPr>
          <a:xfrm>
            <a:off x="3363985" y="-39660"/>
            <a:ext cx="75871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«Поэта быстрый </a:t>
            </a:r>
          </a:p>
          <a:p>
            <a:pPr algn="ctr"/>
            <a:r>
              <a:rPr lang="ru-RU" sz="4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карандаш…»</a:t>
            </a:r>
          </a:p>
        </p:txBody>
      </p:sp>
    </p:spTree>
    <p:extLst>
      <p:ext uri="{BB962C8B-B14F-4D97-AF65-F5344CB8AC3E}">
        <p14:creationId xmlns:p14="http://schemas.microsoft.com/office/powerpoint/2010/main" val="598989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рисунок, чернил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30D7348E-065C-CDD3-9AC3-20669DD13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233076"/>
            <a:ext cx="2342823" cy="33876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 descr="Изображение выглядит как текст, рисунок, зарисовка, чернила&#10;&#10;Автоматически созданное описание">
            <a:extLst>
              <a:ext uri="{FF2B5EF4-FFF2-40B4-BE49-F238E27FC236}">
                <a16:creationId xmlns:a16="http://schemas.microsoft.com/office/drawing/2014/main" id="{BD848B2C-14F4-5B12-063C-1DB53D1A8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25580" y="-241226"/>
            <a:ext cx="3387634" cy="43246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 descr="Изображение выглядит как текст, зарисовка, рисунок, чернила&#10;&#10;Автоматически созданное описание">
            <a:extLst>
              <a:ext uri="{FF2B5EF4-FFF2-40B4-BE49-F238E27FC236}">
                <a16:creationId xmlns:a16="http://schemas.microsoft.com/office/drawing/2014/main" id="{276F2789-A739-48A2-4AB0-1344704A88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t="5655" r="6546"/>
          <a:stretch/>
        </p:blipFill>
        <p:spPr>
          <a:xfrm rot="16200000">
            <a:off x="7663385" y="-454427"/>
            <a:ext cx="3387636" cy="47510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49CC45-3A0F-E3AB-6365-2A421EC4BD80}"/>
              </a:ext>
            </a:extLst>
          </p:cNvPr>
          <p:cNvSpPr txBox="1"/>
          <p:nvPr/>
        </p:nvSpPr>
        <p:spPr>
          <a:xfrm>
            <a:off x="255549" y="3953697"/>
            <a:ext cx="10879258" cy="23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Издание объединяет две посвященные рисункам Пушкина книги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Ларисы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Керцелли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«Мир Пушкина в его рисунках» (1983г.) и «Тверской край в рисунках Пушкина» (1976г.),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выпущенные издательством «Московский рабочий». Обе книги вызвали значительный интерес и многочисленные отклики читателей и прессы.</a:t>
            </a:r>
          </a:p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 настоящем издании обе книги дополнены новым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атрибуционным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документальным графическим материалом, расширен их научно-справочный аппарат, учтены опубликованные в последние годы открытия и сообщения в области отечественной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пушкинистики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основе этой книги – определенные (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атрибутированные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автором рисунки Пушкина из его рукописей 1820-х годов (главным образом, 1828—1829 гг.).</a:t>
            </a:r>
          </a:p>
        </p:txBody>
      </p:sp>
    </p:spTree>
    <p:extLst>
      <p:ext uri="{BB962C8B-B14F-4D97-AF65-F5344CB8AC3E}">
        <p14:creationId xmlns:p14="http://schemas.microsoft.com/office/powerpoint/2010/main" val="3998269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нига, Шрифт, Прямоугольник&#10;&#10;Автоматически созданное описание">
            <a:extLst>
              <a:ext uri="{FF2B5EF4-FFF2-40B4-BE49-F238E27FC236}">
                <a16:creationId xmlns:a16="http://schemas.microsoft.com/office/drawing/2014/main" id="{F5ECDDF3-20C8-8668-87BD-ACFD90300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588" y="162237"/>
            <a:ext cx="2513484" cy="39903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 descr="Изображение выглядит как текст, газета, Публикация, бумага&#10;&#10;Автоматически созданное описание">
            <a:extLst>
              <a:ext uri="{FF2B5EF4-FFF2-40B4-BE49-F238E27FC236}">
                <a16:creationId xmlns:a16="http://schemas.microsoft.com/office/drawing/2014/main" id="{2F025A10-C72F-CFC2-591F-2020DCD75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43114" y="-201637"/>
            <a:ext cx="3990312" cy="47180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1784C4-22E5-AFAD-4B44-1EB5F1DB7E72}"/>
              </a:ext>
            </a:extLst>
          </p:cNvPr>
          <p:cNvSpPr txBox="1"/>
          <p:nvPr/>
        </p:nvSpPr>
        <p:spPr>
          <a:xfrm flipH="1">
            <a:off x="349415" y="4469235"/>
            <a:ext cx="10547884" cy="23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книгу известного литературоведа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Ильи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Фейнберга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(1905-1979) «Читая тетради Пушкина»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входят работы разных лет. Издание иллюстрировано старинными гравюрами и рисунками Пушкина.</a:t>
            </a:r>
          </a:p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этой книге его рисунки  помогут нам  полнее понять и почувствовать Пушкина – ощутить его духовные и поэтические интересы, его сомнения и провидения, уяснить его роль в движении общественной мысли эпохи, погрузиться в окружавшую его нравственную и политическую атмосферу, обозреть, наконец, бесчисленные перипетии многотрудной, трагичной, поразительно полнокровной и яркой жизни его в пору наивысшего расцвета его таланта и личности.</a:t>
            </a:r>
          </a:p>
          <a:p>
            <a:pPr indent="457200" algn="just">
              <a:lnSpc>
                <a:spcPct val="150000"/>
              </a:lnSpc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6D2F20-6442-3918-B996-16A8402467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98" t="3380" r="29154" b="-1"/>
          <a:stretch/>
        </p:blipFill>
        <p:spPr>
          <a:xfrm>
            <a:off x="671119" y="162236"/>
            <a:ext cx="2704469" cy="39903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30971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88497CC-EADD-5646-E602-1C540C6C28CC}"/>
              </a:ext>
            </a:extLst>
          </p:cNvPr>
          <p:cNvSpPr txBox="1"/>
          <p:nvPr/>
        </p:nvSpPr>
        <p:spPr>
          <a:xfrm>
            <a:off x="147526" y="5492742"/>
            <a:ext cx="109594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Анненков, П. В. А. С. Пушкин: материалы для его биографии и оценки произведений / П. В. Анненков. – Москва; Берлин: Директ-Медиа, 2016. – 554 с. – Режим доступа: по подписке. – URL: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https://biblioclub.ru/index.php?page=book&amp;id=439216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– Текст: электронный.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6CD536-77ED-E1B3-C9DA-6A7F4A3225A7}"/>
              </a:ext>
            </a:extLst>
          </p:cNvPr>
          <p:cNvSpPr txBox="1"/>
          <p:nvPr/>
        </p:nvSpPr>
        <p:spPr>
          <a:xfrm>
            <a:off x="4142985" y="1365258"/>
            <a:ext cx="7409144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Павел Васильевич Анненков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(1813–1887) – русский литературный критик, историк литературы и мемуарист. Созданная им биография А. С. Пушкина до сих пор считается лучшей, непревзойденной работой 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пушкинистике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Встречаясь с друзьями и современниками поэта, по крупицам собирая бесценные сведения и документы, П. В. Анненков беззаветно трудился несколько лет. Этот труд принес ему почетное звание первого пушкиниста России.</a:t>
            </a:r>
          </a:p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над созданием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«Материалов для биографии А. С. Пушкина»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заставила Анненкова параллельно решать две взаимосвязанных задачи. Первая из них состояла в создании наиболее полной и объективной в существовавших в то время условиях внешней картины жизни поэта от рассказа о его предках, обстоятельствах его рождения и воспитания, окружавшей его в детстве культурной и литературной среде до смерти Пушкина.</a:t>
            </a:r>
          </a:p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945EA0-7714-B7E1-1D85-BB68765210CF}"/>
              </a:ext>
            </a:extLst>
          </p:cNvPr>
          <p:cNvSpPr txBox="1"/>
          <p:nvPr/>
        </p:nvSpPr>
        <p:spPr>
          <a:xfrm>
            <a:off x="4797470" y="129148"/>
            <a:ext cx="61001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Жизнь и творчество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9CC2FE-111F-DB71-8798-0084B98E8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39" y="352338"/>
            <a:ext cx="3481430" cy="49075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19469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зарисовка, иллюстрация, Штриховая графика, Эстамп&#10;&#10;Автоматически созданное описание">
            <a:extLst>
              <a:ext uri="{FF2B5EF4-FFF2-40B4-BE49-F238E27FC236}">
                <a16:creationId xmlns:a16="http://schemas.microsoft.com/office/drawing/2014/main" id="{A46B32FD-4BD5-5B6D-AE3C-46C95920C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59" y="125834"/>
            <a:ext cx="2336185" cy="33031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 descr="Изображение выглядит как зарисовка, текст, рисунок, Штрихов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FE161009-7785-0EA2-0AFA-E20ADDE14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38130" y="150705"/>
            <a:ext cx="1414278" cy="22650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 descr="Изображение выглядит как рисунок, зарисовка, иллюстрация, Штрихов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07396E2F-B7EA-BD4E-D1D1-5E5D76C95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652" y="125834"/>
            <a:ext cx="1442632" cy="25679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 descr="Изображение выглядит как зарисовка, рисунок, Штриховая графика, рукописный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3FC7EE6-338E-313E-A524-AF8BA5E56C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67887" y="125834"/>
            <a:ext cx="1893131" cy="24895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 descr="Изображение выглядит как зарисовка, рисунок, рукописный текст, Штрихов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E366B2C6-7A49-60F7-23A0-710F2CDD5D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91" y="3901315"/>
            <a:ext cx="2477915" cy="28056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Рисунок 12" descr="Изображение выглядит как зарисовка, Штриховая графика, иллюстрация, Рисунок фигуры&#10;&#10;Автоматически созданное описание">
            <a:extLst>
              <a:ext uri="{FF2B5EF4-FFF2-40B4-BE49-F238E27FC236}">
                <a16:creationId xmlns:a16="http://schemas.microsoft.com/office/drawing/2014/main" id="{15730A25-5F01-32DD-BA71-DDCB6E896F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257" y="4229009"/>
            <a:ext cx="1250958" cy="22890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Рисунок 14" descr="Изображение выглядит как зарисовка, рисунок, Штриховая графи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4F33C64-47F7-1D19-9911-545023C7F0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01666" y="4229010"/>
            <a:ext cx="3959352" cy="22890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63FCB5-2FEA-2B11-DAFA-D965B058349D}"/>
              </a:ext>
            </a:extLst>
          </p:cNvPr>
          <p:cNvSpPr txBox="1"/>
          <p:nvPr/>
        </p:nvSpPr>
        <p:spPr>
          <a:xfrm>
            <a:off x="3148652" y="2693739"/>
            <a:ext cx="8183461" cy="13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Пушкина дошли до нашего времени лишь благодаря тому, что его друзья и поклонники (поклонницы) любовно и бережно хранили их в своих альбомах и архивах. Сам Пушкин не придавал значения этой стороне своего таланта. Они размещались на полях рукописей, среди стихов, часто стихи писались поверх незаконченного наброска.</a:t>
            </a:r>
          </a:p>
        </p:txBody>
      </p:sp>
    </p:spTree>
    <p:extLst>
      <p:ext uri="{BB962C8B-B14F-4D97-AF65-F5344CB8AC3E}">
        <p14:creationId xmlns:p14="http://schemas.microsoft.com/office/powerpoint/2010/main" val="3440901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Шрифт, документ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E08B38A8-33C8-6822-D585-E8A055E14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329" y="382859"/>
            <a:ext cx="3155236" cy="4342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 descr="Изображение выглядит как текст, рисунок, зарисовка, чернила&#10;&#10;Автоматически созданное описание">
            <a:extLst>
              <a:ext uri="{FF2B5EF4-FFF2-40B4-BE49-F238E27FC236}">
                <a16:creationId xmlns:a16="http://schemas.microsoft.com/office/drawing/2014/main" id="{E0C531AC-8FD2-F5BA-CBD2-E7282E384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561435" y="2256639"/>
            <a:ext cx="3225146" cy="27288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22987D-030D-6842-2085-C41D9A6AF6FF}"/>
              </a:ext>
            </a:extLst>
          </p:cNvPr>
          <p:cNvSpPr txBox="1"/>
          <p:nvPr/>
        </p:nvSpPr>
        <p:spPr>
          <a:xfrm>
            <a:off x="532700" y="4985509"/>
            <a:ext cx="9902719" cy="13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Пушкин был не профессиональным, а природным художником. О его великолепных портретных рисунках написано много книг и статей. О Пушкине-графике, оформителе своих сочинений – практически ничего. Вместе с тем, его наброски титульных листов к некоторым своим сочинениям поражают точностью, оригинальностью и мастерством. К сожалению, эти великолепные художественные проекты остались в черновиках рукописей.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CBEA60-8C43-6B6C-8CAE-FAAD2AD0C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70" y="382859"/>
            <a:ext cx="3155237" cy="4342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 descr="Изображение выглядит как текст, зарисовка, рисунок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D229190-D69B-0605-1500-D89E8FB992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870" y="382859"/>
            <a:ext cx="3064528" cy="21291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6E9DC9-8466-8947-1760-D0B6F2087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6141" y="124469"/>
            <a:ext cx="1306168" cy="20019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D5071F-8B31-C36D-CF2A-5BF48B221E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6261" y="2647444"/>
            <a:ext cx="1598873" cy="22078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30831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зарисовка, рисунок, бумага&#10;&#10;Автоматически созданное описание">
            <a:extLst>
              <a:ext uri="{FF2B5EF4-FFF2-40B4-BE49-F238E27FC236}">
                <a16:creationId xmlns:a16="http://schemas.microsoft.com/office/drawing/2014/main" id="{F29FB074-F1ED-DF1B-51D9-68BF267D98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77851" y="663047"/>
            <a:ext cx="3705839" cy="45308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 descr="Изображение выглядит как текст, бумага, книга, Публикация&#10;&#10;Автоматически созданное описание">
            <a:extLst>
              <a:ext uri="{FF2B5EF4-FFF2-40B4-BE49-F238E27FC236}">
                <a16:creationId xmlns:a16="http://schemas.microsoft.com/office/drawing/2014/main" id="{66B43D27-BDB0-1355-1162-14C1D0331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45284" y="436864"/>
            <a:ext cx="3705841" cy="45308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9AEE10-A80F-DAA4-117E-CCA5A8EC95E3}"/>
              </a:ext>
            </a:extLst>
          </p:cNvPr>
          <p:cNvSpPr txBox="1"/>
          <p:nvPr/>
        </p:nvSpPr>
        <p:spPr>
          <a:xfrm flipH="1">
            <a:off x="477673" y="4781402"/>
            <a:ext cx="10184733" cy="26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Число произведений, написанных Пушкиным для театра, невелико, но его драмы, как с художественной, так и с идейной стороны, принадлежат к самому значительному в его наследии. Все они (за исключением набросков трагедии о Вадиме Новгородском и комедии об игроке) созданы в период полной зрелости пушкинского творчества — с 1825 по 1835 г.</a:t>
            </a:r>
          </a:p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к драматургии и стремление к драматическому творчеству не покидали Пушкина на протяжении всей его жизни. Своей работе в области драматургии Пушкин придавал особое значение, учитывая назревшую необходимость преобразования на новых началах всей русской драматической и театральной системы.</a:t>
            </a:r>
          </a:p>
          <a:p>
            <a:pPr indent="457200" algn="just">
              <a:lnSpc>
                <a:spcPct val="150000"/>
              </a:lnSpc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F4B3D1E-EF65-3C8B-BD5F-953F7ECED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13" y="1075562"/>
            <a:ext cx="2598361" cy="37058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782F69-5552-5F3F-3A21-9CB3DB20C679}"/>
              </a:ext>
            </a:extLst>
          </p:cNvPr>
          <p:cNvSpPr txBox="1"/>
          <p:nvPr/>
        </p:nvSpPr>
        <p:spPr>
          <a:xfrm>
            <a:off x="1023457" y="18382"/>
            <a:ext cx="5681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Пушкин-драматург</a:t>
            </a:r>
          </a:p>
        </p:txBody>
      </p:sp>
    </p:spTree>
    <p:extLst>
      <p:ext uri="{BB962C8B-B14F-4D97-AF65-F5344CB8AC3E}">
        <p14:creationId xmlns:p14="http://schemas.microsoft.com/office/powerpoint/2010/main" val="8493194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анцтовары, книга, бумага&#10;&#10;Автоматически созданное описание">
            <a:extLst>
              <a:ext uri="{FF2B5EF4-FFF2-40B4-BE49-F238E27FC236}">
                <a16:creationId xmlns:a16="http://schemas.microsoft.com/office/drawing/2014/main" id="{178CB88D-106A-3546-323F-F8F3C4614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121" y="134945"/>
            <a:ext cx="2778716" cy="38654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 descr="Изображение выглядит как текст, книга, бумага, письмо&#10;&#10;Автоматически созданное описание">
            <a:extLst>
              <a:ext uri="{FF2B5EF4-FFF2-40B4-BE49-F238E27FC236}">
                <a16:creationId xmlns:a16="http://schemas.microsoft.com/office/drawing/2014/main" id="{5F75D6F3-9027-BA79-BBBD-A0C19296E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2696"/>
            <a:ext cx="2848062" cy="37899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 descr="Изображение выглядит как текст, документ, меню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0C3F0034-8640-C524-8CCD-5749EE619D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225" y="172696"/>
            <a:ext cx="2778716" cy="37899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84B78A8-2319-CDDC-D4F0-6B0FEACB429B}"/>
              </a:ext>
            </a:extLst>
          </p:cNvPr>
          <p:cNvSpPr txBox="1"/>
          <p:nvPr/>
        </p:nvSpPr>
        <p:spPr>
          <a:xfrm flipH="1">
            <a:off x="260059" y="4235282"/>
            <a:ext cx="10547274" cy="1992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осуществляет монографическое прочтение наиболее значительных произведений Пушкина в драматическом роде. Отдельные главы посвящены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«Борису Годунову»,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четырем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«Маленьким трагедиям», «Русалке» и «Сценам из рыцарских времен».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пределами книги остались многочисленные драматургические замыслы Пушкина, черновые эскизы, планы. По ходу разбора, впрочем, некоторые из них привлекаются: например, сжато и тонко описывается отрывок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 ты тут был».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Кроме того, довольно убедительно введен в драматургический контекст Пушкина его неоконченный фельетон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«Альманашник».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наоборот, выведена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«Сцена из Фауста»,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аргументируется ее родством со стихотворениями-диалогами Пушкина типа «Разговор книгопродавца с поэтом» и «Герой».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8BEC71-58C5-B64E-49D8-56FF805C4477}"/>
              </a:ext>
            </a:extLst>
          </p:cNvPr>
          <p:cNvSpPr txBox="1"/>
          <p:nvPr/>
        </p:nvSpPr>
        <p:spPr>
          <a:xfrm>
            <a:off x="200114" y="303628"/>
            <a:ext cx="2778716" cy="39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Своеобразие языка и содержание драм А.С. Пушкина анализирует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Рассадин в  книге «Драматург Пушкин».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доказывает, что, создавая свои драмы, Пушкин открывает принципиально новый тип не только драматургии, но и вообще художественного мышления – мышления, которое позже восприняли в своем творчестве классики русской литературы.</a:t>
            </a:r>
          </a:p>
        </p:txBody>
      </p:sp>
    </p:spTree>
    <p:extLst>
      <p:ext uri="{BB962C8B-B14F-4D97-AF65-F5344CB8AC3E}">
        <p14:creationId xmlns:p14="http://schemas.microsoft.com/office/powerpoint/2010/main" val="3031333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нига, бумага, чернила&#10;&#10;Автоматически созданное описание">
            <a:extLst>
              <a:ext uri="{FF2B5EF4-FFF2-40B4-BE49-F238E27FC236}">
                <a16:creationId xmlns:a16="http://schemas.microsoft.com/office/drawing/2014/main" id="{DD4182DC-CC22-5665-0FDE-68F6D7760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09" y="784481"/>
            <a:ext cx="2754100" cy="36181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 descr="Изображение выглядит как текст, бумага, письмо, Публикация&#10;&#10;Автоматически созданное описание">
            <a:extLst>
              <a:ext uri="{FF2B5EF4-FFF2-40B4-BE49-F238E27FC236}">
                <a16:creationId xmlns:a16="http://schemas.microsoft.com/office/drawing/2014/main" id="{6A651B05-5E64-706F-DA69-708D34CEC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964" y="784481"/>
            <a:ext cx="2654565" cy="36181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 descr="Изображение выглядит как текст, бумага, письмо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A71CDB43-0E20-14C0-4AFD-D5B3555652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563" y="1267888"/>
            <a:ext cx="2767749" cy="30496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541754-CBD8-03D1-EB01-84E1510A30E5}"/>
              </a:ext>
            </a:extLst>
          </p:cNvPr>
          <p:cNvSpPr txBox="1"/>
          <p:nvPr/>
        </p:nvSpPr>
        <p:spPr>
          <a:xfrm>
            <a:off x="234255" y="4676132"/>
            <a:ext cx="10909461" cy="16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И. Глухов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книге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«Лирика Пушкина в ее развитии»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пытается рассмотреть лирику поэта с вниманием к внутренним закономерностям ее развития, что позволяет показать этот процесс в его самодвижении. Выявляя противоречия, возникающие в художественном методе поэта как отражение взаимоисключающих тенденций действительности, автор раскрывает внутреннюю логику перехода  Пушкина от одной стадии его творческой эволюции к следующей и так далее, вплоть до того момента, когда она была трагически прервана.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B5CA13-C1EA-4108-EA27-C4002C77F8DF}"/>
              </a:ext>
            </a:extLst>
          </p:cNvPr>
          <p:cNvSpPr txBox="1"/>
          <p:nvPr/>
        </p:nvSpPr>
        <p:spPr>
          <a:xfrm>
            <a:off x="2851678" y="-47114"/>
            <a:ext cx="71294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 Пушкинской лирики</a:t>
            </a:r>
          </a:p>
        </p:txBody>
      </p:sp>
    </p:spTree>
    <p:extLst>
      <p:ext uri="{BB962C8B-B14F-4D97-AF65-F5344CB8AC3E}">
        <p14:creationId xmlns:p14="http://schemas.microsoft.com/office/powerpoint/2010/main" val="328474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рисунок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8AFF568-73C2-97B2-8557-DC535EFEE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78" y="286173"/>
            <a:ext cx="2839374" cy="38449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 descr="Изображение выглядит как текст, рукописный текст, каллиграфия, письмо&#10;&#10;Автоматически созданное описание">
            <a:extLst>
              <a:ext uri="{FF2B5EF4-FFF2-40B4-BE49-F238E27FC236}">
                <a16:creationId xmlns:a16="http://schemas.microsoft.com/office/drawing/2014/main" id="{4AD601F0-F36F-00D5-1796-37BB8087C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73521" y="-187735"/>
            <a:ext cx="3844957" cy="47927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 descr="Изображение выглядит как текст, бумага, Шрифт, письмо&#10;&#10;Автоматически созданное описание">
            <a:extLst>
              <a:ext uri="{FF2B5EF4-FFF2-40B4-BE49-F238E27FC236}">
                <a16:creationId xmlns:a16="http://schemas.microsoft.com/office/drawing/2014/main" id="{AA3124F8-91D8-D4B0-8155-AE07B90C49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828847" y="330864"/>
            <a:ext cx="2904529" cy="37555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56BC2C-EC45-36CB-9D2E-E2ADD7BA594D}"/>
              </a:ext>
            </a:extLst>
          </p:cNvPr>
          <p:cNvSpPr txBox="1"/>
          <p:nvPr/>
        </p:nvSpPr>
        <p:spPr>
          <a:xfrm>
            <a:off x="159664" y="4382799"/>
            <a:ext cx="11158418" cy="1992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Всеволод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Грехнёв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 книге «Мир пушкинской лирики»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стремится постичь дух и формы пушкинского лиризма в их неподдельном единстве, воспринимая пушкинскую лирику как идеально поэтическое воплощение Истины, Добра и Красоты. Устойчивое, определяющее природу пушкинского лирического голоса и подвижное в нем высвечивается на широком фоне русской классической лирики.</a:t>
            </a:r>
          </a:p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писал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Грехнёв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«…ничто не жгло сердце молодого поэта лучше, чем идея просвещения. Она переживала у Пушкина кризисы и взлеты, в ней пересекались представления о том, насколько современное общество готово принять истину и доброту. Она вобрала в себя жестокую правду реальности. Возвращаясь к ней снова и снова и обогащая ее новым опытом, поэт с годами развивает в ней свою мысль».</a:t>
            </a:r>
          </a:p>
        </p:txBody>
      </p:sp>
    </p:spTree>
    <p:extLst>
      <p:ext uri="{BB962C8B-B14F-4D97-AF65-F5344CB8AC3E}">
        <p14:creationId xmlns:p14="http://schemas.microsoft.com/office/powerpoint/2010/main" val="41783128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анцтовары, книга, рукописный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EFE76F2-ECF0-F378-64CA-B65FFEDDB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21" y="249675"/>
            <a:ext cx="2543713" cy="39783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 descr="Изображение выглядит как текст, рукописный текст, письмо, документ&#10;&#10;Автоматически созданное описание">
            <a:extLst>
              <a:ext uri="{FF2B5EF4-FFF2-40B4-BE49-F238E27FC236}">
                <a16:creationId xmlns:a16="http://schemas.microsoft.com/office/drawing/2014/main" id="{66C284F7-16E3-DB84-BFD2-7A4A3D032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84473" y="-65763"/>
            <a:ext cx="3978374" cy="46092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 descr="Изображение выглядит как текст, бумага, документ, Публикация&#10;&#10;Автоматически созданное описание">
            <a:extLst>
              <a:ext uri="{FF2B5EF4-FFF2-40B4-BE49-F238E27FC236}">
                <a16:creationId xmlns:a16="http://schemas.microsoft.com/office/drawing/2014/main" id="{C5E39FFB-6938-4D65-48A1-990DD55B2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69063" y="-41106"/>
            <a:ext cx="3978374" cy="45599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0DBD20-DE1F-81B1-5D38-9E164A144035}"/>
              </a:ext>
            </a:extLst>
          </p:cNvPr>
          <p:cNvSpPr txBox="1"/>
          <p:nvPr/>
        </p:nvSpPr>
        <p:spPr>
          <a:xfrm>
            <a:off x="233041" y="4437086"/>
            <a:ext cx="10733217" cy="1992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Н.В.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Забабуровой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«Наука страсти нежной…»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адресована всем любителям творчества Пушкина, а также людям, интересующимися историей русской культуры. Она рассчитана на широкого читателя, написана живо и увлекательно и в то же время насыщена современной научной  информацией.</a:t>
            </a:r>
          </a:p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большинства пушкинистов очевидно, что в своей любовной лирике Пушкин был предельно автобиографичен. Любовь была тем чувством, которое он переживал как непосредственный опыт, сиюминутный, живой. Это интуитивно ощущали почти все исследователи, тяготевшие не к обобщенно-философическому, а именно к биографическому прочтению его любовных поэтических грез.</a:t>
            </a:r>
          </a:p>
        </p:txBody>
      </p:sp>
    </p:spTree>
    <p:extLst>
      <p:ext uri="{BB962C8B-B14F-4D97-AF65-F5344CB8AC3E}">
        <p14:creationId xmlns:p14="http://schemas.microsoft.com/office/powerpoint/2010/main" val="29871696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рисунок, зарисовка, Эстамп&#10;&#10;Автоматически созданное описание">
            <a:extLst>
              <a:ext uri="{FF2B5EF4-FFF2-40B4-BE49-F238E27FC236}">
                <a16:creationId xmlns:a16="http://schemas.microsoft.com/office/drawing/2014/main" id="{88A55FE1-193B-B8B2-BA27-489FA2DB5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20" y="252248"/>
            <a:ext cx="2537859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 descr="Изображение выглядит как текст, бумага, документ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7139CA8D-50B1-4585-D603-D312B8126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52998" y="252248"/>
            <a:ext cx="2380279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 descr="Изображение выглядит как текст, книга, бумаг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0723E87E-E0BA-B69A-C635-F2A3B8587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96" y="252247"/>
            <a:ext cx="2562971" cy="34289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 descr="Изображение выглядит как текст, бумага, книга, письмо&#10;&#10;Автоматически созданное описание">
            <a:extLst>
              <a:ext uri="{FF2B5EF4-FFF2-40B4-BE49-F238E27FC236}">
                <a16:creationId xmlns:a16="http://schemas.microsoft.com/office/drawing/2014/main" id="{31C4F318-F2C8-F919-A9B5-2DE9A36C6D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021" y="252248"/>
            <a:ext cx="2537859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AC8A39-7C5F-9415-4D86-643BE759EE8F}"/>
              </a:ext>
            </a:extLst>
          </p:cNvPr>
          <p:cNvSpPr txBox="1"/>
          <p:nvPr/>
        </p:nvSpPr>
        <p:spPr>
          <a:xfrm>
            <a:off x="311215" y="3681248"/>
            <a:ext cx="10721405" cy="32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книге доктора филологических наук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Е. А.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Маймина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«Пушкин. Жизнь и творчество»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статьи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«Романтическая лирика», «Лирика Михайловского периода» и «О Пушкинской лирике конца 20-х – начала 30-х годов»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 неразрывном единстве с его биографией, с историей литературы и культуры его времени.</a:t>
            </a:r>
          </a:p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Центральное место в этой книге занимает пушкинская философия свободы, во всех ее аспектах – философском, политическом, поэтическом, индивидуальном. И поэзия, вдохновленная друзьями-декабристами, и тесное соприкосновение с московскими любомудрами, и особенно – уединенные размышления в Михайловском, в Болдине, и каждая строка создаваемой им лирики – всё восставало против деспотических устоев царизма, все было проникнуто духом независимости поэта, свободы его творчества. </a:t>
            </a:r>
          </a:p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Опираясь на лучшие традиции отечественного пушкиноведения, автор выступает как оригинальный  исследователь, предлагая новые решения некоторых проблем пушкинского творчества, образцы свежего прочтения отдельных его произведений.</a:t>
            </a:r>
          </a:p>
          <a:p>
            <a:pPr indent="457200" algn="just">
              <a:lnSpc>
                <a:spcPct val="150000"/>
              </a:lnSpc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8505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человек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06A71440-0BB9-12EB-1722-D729C81A0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80818" y="-349557"/>
            <a:ext cx="3830363" cy="47927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 descr="Изображение выглядит как текст, меню, бумага, письмо&#10;&#10;Автоматически созданное описание">
            <a:extLst>
              <a:ext uri="{FF2B5EF4-FFF2-40B4-BE49-F238E27FC236}">
                <a16:creationId xmlns:a16="http://schemas.microsoft.com/office/drawing/2014/main" id="{24E44A59-6007-CA6D-23A4-AE7F3442A8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643479" y="131621"/>
            <a:ext cx="2795752" cy="38459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CE31E0-743E-675E-0D8D-4A41B84F9902}"/>
              </a:ext>
            </a:extLst>
          </p:cNvPr>
          <p:cNvSpPr txBox="1"/>
          <p:nvPr/>
        </p:nvSpPr>
        <p:spPr>
          <a:xfrm>
            <a:off x="404117" y="3977606"/>
            <a:ext cx="10887464" cy="26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Н. Л. Степанова «Лирика Пушкина»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из отдельных очерков и этюдов. Автор не ставил своей целью монографическое изучение лирики Пушкина, ее эволюции, ее историко-литературного значения и места. Такое изучение невозможно вне характеристики мировоззрения и творческого пути поэта в целом. Это скорее заявка на темы, до сих пор мало обследованные или вовсе не изученные в нашем литературоведении. Вопросы и темы, поставленные в книге, выбраны автором с таким расчетом, чтобы привлечь к ним внимание исследо­вателей, продолжить зачастую уже начатый спор и вместе с тем дать для читателя комментарий к лирическим произ­ведениям Пушкина.</a:t>
            </a:r>
          </a:p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книге два раздела: в первом помещены статьи общего характера, касающиеся вопросов, относящихся ко всей лирике  Пушкина. Второй раздел книги состоит из заметок об отдельных стихотворениях.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D49646-0699-2007-BCA2-F9C62FE66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769" y="115999"/>
            <a:ext cx="2795752" cy="38459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574789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EA2E77-5B44-8014-A27D-0A7D7A9E4D0F}"/>
              </a:ext>
            </a:extLst>
          </p:cNvPr>
          <p:cNvSpPr txBox="1"/>
          <p:nvPr/>
        </p:nvSpPr>
        <p:spPr>
          <a:xfrm>
            <a:off x="3886517" y="21475"/>
            <a:ext cx="3649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 литературы: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B581A8-BBE2-AA41-4EB3-FDB6FE2743F9}"/>
              </a:ext>
            </a:extLst>
          </p:cNvPr>
          <p:cNvSpPr txBox="1"/>
          <p:nvPr/>
        </p:nvSpPr>
        <p:spPr>
          <a:xfrm>
            <a:off x="413359" y="524325"/>
            <a:ext cx="113652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Анненков, П. В. Пушкин в Александровскую эпоху: [12+] / П. В. Анненков. – Москва; Берлин: Директ-Медиа,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2016. – 487 с. – Режим доступа: по подписке. – URL: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https://biblioclub.ru/index.php?page=book&amp;id=447384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(дата обращения: 11.05.2023). – ISBN 978-5-4475-7838-1. – Текст: электронный.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A2AA21-1710-92FF-C0BF-9B3AAAD78C00}"/>
              </a:ext>
            </a:extLst>
          </p:cNvPr>
          <p:cNvSpPr txBox="1"/>
          <p:nvPr/>
        </p:nvSpPr>
        <p:spPr>
          <a:xfrm>
            <a:off x="413359" y="1381180"/>
            <a:ext cx="114237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Анненков, П. В. А. С. Пушкин: материалы для его биографии и оценки произведений / П. В. Анненков. –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Москва; Берлин: Директ-Медиа, 2016. – 554 с. – Режим доступа: по подписке. – URL: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   https://biblioclub.ru/index.php?page=book&amp;id=439216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(дата обращения: 11.05.2023). – ISBN 978-5-4475-7015-6. –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Текст: электронный.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032C9F-ACBA-71ED-439B-CF0A37BD4D95}"/>
              </a:ext>
            </a:extLst>
          </p:cNvPr>
          <p:cNvSpPr txBox="1"/>
          <p:nvPr/>
        </p:nvSpPr>
        <p:spPr>
          <a:xfrm>
            <a:off x="413360" y="2494664"/>
            <a:ext cx="113652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Асоян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А. А. «Языком Истины свободной…»: [12+] / А. А.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Асоян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Санкт-Петербург: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Алетейя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2020. – 225 с. –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Режим доступа: по подписке. – URL: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https://biblioclub.ru/index.php?page=book&amp;id=615837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(дата обращения: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11.05.2023). – ISBN 978-5-00165-123-9. – Текст: электронный.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061F9E-D8B4-3F21-75CF-8A0A2FE0C75C}"/>
              </a:ext>
            </a:extLst>
          </p:cNvPr>
          <p:cNvSpPr txBox="1"/>
          <p:nvPr/>
        </p:nvSpPr>
        <p:spPr>
          <a:xfrm>
            <a:off x="413356" y="3417994"/>
            <a:ext cx="113652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Балашова. И.А. Романтическая мифология А.С. Пушкина/И.А. Балашова.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Ростов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-на-Дону: Донской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издательский дом, 2004. – 528с.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842735-8671-2DB6-2111-D81164D5DEAF}"/>
              </a:ext>
            </a:extLst>
          </p:cNvPr>
          <p:cNvSpPr txBox="1"/>
          <p:nvPr/>
        </p:nvSpPr>
        <p:spPr>
          <a:xfrm>
            <a:off x="413356" y="3997800"/>
            <a:ext cx="113652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Бартенев П.И. О Пушкине. Страницы жизни поэта. Воспоминания современников/П.И. Бартенев. - Москва: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Советская Россия, 1992. – 464 с.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Бокий И. С. Ветвь пушкинского рода: Полтавские  потомки поэта; Очерки/И.С. Бокий. – 2-е изд. доп.- Х.: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Прапор, 1986. – 143с.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89CA82-6D02-70BB-4733-CE1EB3CF1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59" y="5114876"/>
            <a:ext cx="11423735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44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77D362-B72D-CCDE-C056-B7938DC5869F}"/>
              </a:ext>
            </a:extLst>
          </p:cNvPr>
          <p:cNvSpPr txBox="1"/>
          <p:nvPr/>
        </p:nvSpPr>
        <p:spPr>
          <a:xfrm>
            <a:off x="4622950" y="153302"/>
            <a:ext cx="6781998" cy="52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Сочинение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«Пушкин в Александровскую эпоху»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очерки о юных годах и первых впечатлениях А. С. Пушкина. Оно содержит ценные факты и сведения, дающие ключ к пониманию характера поэта и духовно-нравственных основ его жизни. Это сочинение гармонично дополняет более ранние 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«Материалы для биографии А. С. Пушкина»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собранные П. В. Анненковым к 1855 г.</a:t>
            </a:r>
          </a:p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работы читатель узнает о лицейских годах поэта, его взаимоотношениях с Александром I и связи с декабристами. Последние были для Александра Сергеевича скорее символом независимой аристократии и романтики тайного общества, чем выразителями конкретных политических идей. Анненкову П.В. удалось тонко передать многие черты облика поэта – его внешнюю простоту, общительность, благородное прямодушие, свойственную ему постоянную потребность в дружеском общении и откровенности, полное отсутствие зависти к таланту других, внимательное и отзывчивое отношение к современникам и младшим товарищам по перу: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 обхождении Пушкина была какая-то удивительная простота, выпрямлявшая человека и с первого раза установлявшаяся самые благородные отношения между собеседниками».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F86F08-8174-2542-252E-B2AF5A4A176F}"/>
              </a:ext>
            </a:extLst>
          </p:cNvPr>
          <p:cNvSpPr txBox="1"/>
          <p:nvPr/>
        </p:nvSpPr>
        <p:spPr>
          <a:xfrm>
            <a:off x="520806" y="5566559"/>
            <a:ext cx="105694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Анненков, П. В. Пушкин в Александровскую эпоху: [12+] / П. В. Анненков. – Москва; Берлин: Директ-Медиа, 2016. – 487 с. – Режим доступа: по подписке. – URL: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https://biblioclub.ru/index.php?page=book&amp;id=447384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– Текст: электронный.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95A7F5-CB05-E07A-BB3D-0D3A67583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052" y="268448"/>
            <a:ext cx="3600389" cy="49495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470074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F00035-A266-203B-F5A0-F32AF1DCE869}"/>
              </a:ext>
            </a:extLst>
          </p:cNvPr>
          <p:cNvSpPr txBox="1"/>
          <p:nvPr/>
        </p:nvSpPr>
        <p:spPr>
          <a:xfrm>
            <a:off x="407270" y="2012828"/>
            <a:ext cx="11683565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b="1" i="0" dirty="0">
                <a:solidFill>
                  <a:srgbClr val="45454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0" i="0" dirty="0" err="1">
                <a:solidFill>
                  <a:srgbClr val="45454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Веробьян</a:t>
            </a:r>
            <a:r>
              <a:rPr lang="ru-RU" b="0" i="0" dirty="0">
                <a:solidFill>
                  <a:srgbClr val="45454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Б. С. Пушкин Александр Сергеевич : жизнь и творчество поэта с сентября 1829 года по май 1831 года.  </a:t>
            </a:r>
          </a:p>
          <a:p>
            <a:pPr algn="l"/>
            <a:r>
              <a:rPr lang="ru-RU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b="0" i="0" dirty="0">
                <a:solidFill>
                  <a:srgbClr val="45454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Возвращение в Москву после путешествия в Арзрум. Болдинская осень. Венчание поэта и Натальи Гончаровой.  </a:t>
            </a:r>
          </a:p>
          <a:p>
            <a:pPr algn="l"/>
            <a:r>
              <a:rPr lang="ru-RU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b="0" i="0" dirty="0">
                <a:solidFill>
                  <a:srgbClr val="45454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Переезд молодой семьи из Москвы в Санкт- Петербург, ставший для поэта роковым: [16+] / Б. С. </a:t>
            </a:r>
            <a:r>
              <a:rPr lang="ru-RU" b="0" i="0" dirty="0" err="1">
                <a:solidFill>
                  <a:srgbClr val="45454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Веробьян</a:t>
            </a:r>
            <a:r>
              <a:rPr lang="ru-RU" b="0" i="0" dirty="0">
                <a:solidFill>
                  <a:srgbClr val="45454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–   </a:t>
            </a:r>
          </a:p>
          <a:p>
            <a:pPr algn="l"/>
            <a:r>
              <a:rPr lang="ru-RU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b="0" i="0" dirty="0">
                <a:solidFill>
                  <a:srgbClr val="45454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Москва: Техносфера, 2014. – 148 с.: ил. –  URL: </a:t>
            </a:r>
            <a:r>
              <a:rPr lang="ru-RU" b="0" i="0" u="none" strike="noStrike" dirty="0">
                <a:solidFill>
                  <a:srgbClr val="006CA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https://biblioclub.ru/index.php?page=book&amp;id=443318</a:t>
            </a:r>
            <a:r>
              <a:rPr lang="ru-RU" b="0" i="0" dirty="0">
                <a:solidFill>
                  <a:srgbClr val="45454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(дата </a:t>
            </a:r>
          </a:p>
          <a:p>
            <a:pPr algn="l"/>
            <a:r>
              <a:rPr lang="ru-RU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b="0" i="0" dirty="0">
                <a:solidFill>
                  <a:srgbClr val="45454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обращения: 10.05.2023). – </a:t>
            </a:r>
            <a:r>
              <a:rPr lang="ru-RU" b="0" i="0" dirty="0" err="1">
                <a:solidFill>
                  <a:srgbClr val="45454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</a:t>
            </a:r>
            <a:r>
              <a:rPr lang="ru-RU" b="0" i="0" dirty="0">
                <a:solidFill>
                  <a:srgbClr val="45454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в кн. – ISBN 978-5-94836-391-2. – Текст: электронный.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Вересаев, В.В. В двух планах. Статьи о Пушкине/В.В. Вересаев. – Москва: Издательское  товарищество «Недра».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- 1929. – 210 с.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Глухов В.И. Лирика Пушкина в ее развитии/В.И. Глухов. – Иваново: Ивановский государственный университет,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1998. – 314 с.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Городецкий Б.П. Драматургия Пушкина /Б.П. Городецкий. – Москва, Ленинград: Изд-во Академии Наук СССР,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1953. –  360 с.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Грехнёв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В.А. Мир пушкинской лирики/В.А.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Грехнёв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Нижний Новгород: Изд-во Нижний Новгород, 1994. – 464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с.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Забабурова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Н.В. «Наука страсти нежной…»: адресаты любовной лирики Пушкина/Н.В.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Забабурова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Саранск: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Болдино. 2006. – 680с.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995899-5C6E-C4E3-4F97-2009AAB0A8D7}"/>
              </a:ext>
            </a:extLst>
          </p:cNvPr>
          <p:cNvSpPr txBox="1"/>
          <p:nvPr/>
        </p:nvSpPr>
        <p:spPr>
          <a:xfrm>
            <a:off x="407270" y="600836"/>
            <a:ext cx="1130096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Веробьян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Б. С. Пушкин Александр Сергеевич: жизнь и творчество поэта после ссылки, с сентября 1826 года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по сентябрь 1829 года. Свобода по-николаевски. Сватовство к Наталье Гончаровой. Путешествие в Арзрум во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время похода 1829 года:[12+] / Б. С.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Веробьян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Москва: Техносфера, 2011. – 132 с. – Режим доступа: по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подписке. – URL: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https://biblioclub.ru/index.нphp?page=book&amp;id=233735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(дата обращения: 10.05.2023). – Текст :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электронный.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6997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7CADD0-8D22-09A7-F97D-DF5C0AB247F4}"/>
              </a:ext>
            </a:extLst>
          </p:cNvPr>
          <p:cNvSpPr txBox="1"/>
          <p:nvPr/>
        </p:nvSpPr>
        <p:spPr>
          <a:xfrm>
            <a:off x="363523" y="156862"/>
            <a:ext cx="1182847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Керцелли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Л.Ф. Мир Пушкина в его рисунках: В 2-х кн. Предисловие Ю. Нагибина.- 2-е изд.,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перераб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 доп. /Л.Ф.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Керцели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Москва: Московский Рабочий, 1988. – 430с.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Маймин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Е, А. Пушкин. Жизнь и творчество/Е.А.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Маймин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Москва: Издательство «Наука»,1981. – 209 с.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В.С. Был и я среди донцов: Записки краеведа/В.С.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Ростов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-на-Дону: Ростовское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книжное издательство,  1984. – 160 с.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Плевакин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Б.А. Был и я среди донцов/Б.А.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Плевакин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 Москва: Издательство «Современник», 1985. – 175 с.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Путешествие А.С. Пушкина по донскому краю в 1820 году/Под редакцией И.А.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Балашовой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Ростов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-на-Дону: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Донской издательский дом,  1999. – 68 с.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Пушкин А.С. Лирика: 1826-1836/ Сост. Е.М. Курганова. – Москва: Советская Россия, 1981. – 336 с.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Пушкин А.С. Избранное. – Смоленск: Русич, 1999. – 624с.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Рассадин Ст. Б. Драматург Пушкин/Ст. Б.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Расссадин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Москва: Искусство, 1977. – 359 с.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Степанов Н. Л. Лирика Пушкина. Очерки и этюды/Н.Л. Степанов. – Изд. второе. –  Москва: Художественная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литература, 1974. – 368 с.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Фейнберг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И.Л. Незавершенные работы Пушкина/И.Л.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Фейнберг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Москва: Советский писатель, 1969. – 432 с.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Фейнберг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И.Л. Читая тетради Пушкина/И.Л.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Фейнберг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Москва: Советский  писатель, 1985. – 688 с.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Эйдельман Н.Я. Пушкин: История и современность в художественном сознании поэта/Н.Я. Эйдельман. –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Москва: Советский писатель, 1984. – 368 с. </a:t>
            </a:r>
          </a:p>
        </p:txBody>
      </p:sp>
    </p:spTree>
    <p:extLst>
      <p:ext uri="{BB962C8B-B14F-4D97-AF65-F5344CB8AC3E}">
        <p14:creationId xmlns:p14="http://schemas.microsoft.com/office/powerpoint/2010/main" val="42870149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ED2A21-5366-71EA-4968-1BDD15C34E90}"/>
              </a:ext>
            </a:extLst>
          </p:cNvPr>
          <p:cNvSpPr txBox="1"/>
          <p:nvPr/>
        </p:nvSpPr>
        <p:spPr>
          <a:xfrm>
            <a:off x="420847" y="859520"/>
            <a:ext cx="11350305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Виртуальную выставку </a:t>
            </a:r>
          </a:p>
          <a:p>
            <a:pPr algn="ctr"/>
            <a:r>
              <a:rPr lang="ru-RU" sz="4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«Пушкин - имя России, гордость России», </a:t>
            </a:r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раскрывающую фонды Зональной научной библиотеки им. Ю.А. Жданова </a:t>
            </a:r>
          </a:p>
          <a:p>
            <a:pPr algn="ctr"/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Южного федерального университета</a:t>
            </a:r>
          </a:p>
          <a:p>
            <a:pPr algn="ctr"/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ведущий библиотекарь</a:t>
            </a:r>
          </a:p>
          <a:p>
            <a:pPr algn="ctr"/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Отдела обслуживания</a:t>
            </a:r>
          </a:p>
          <a:p>
            <a:pPr algn="ctr"/>
            <a:r>
              <a:rPr lang="ru-RU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Баранькова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Н.Г.</a:t>
            </a:r>
          </a:p>
        </p:txBody>
      </p:sp>
    </p:spTree>
    <p:extLst>
      <p:ext uri="{BB962C8B-B14F-4D97-AF65-F5344CB8AC3E}">
        <p14:creationId xmlns:p14="http://schemas.microsoft.com/office/powerpoint/2010/main" val="199781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E9B0D72-01E1-41FF-AF01-7CF9FCCC35BE}"/>
              </a:ext>
            </a:extLst>
          </p:cNvPr>
          <p:cNvSpPr txBox="1"/>
          <p:nvPr/>
        </p:nvSpPr>
        <p:spPr>
          <a:xfrm>
            <a:off x="349493" y="5677732"/>
            <a:ext cx="103260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Асоян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А. А. «Языком Истины свободной…»: [12+] / А. А.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Асоян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Санкт-Петербург: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Алетейя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2020. – 225 с. – Режим доступа: по подписке. – URL: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https://biblioclub.ru/index.php?page=book&amp;id=615837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– Текст : электронный.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6A8A08-7D44-ADBD-A689-1D1B763E9A19}"/>
              </a:ext>
            </a:extLst>
          </p:cNvPr>
          <p:cNvSpPr txBox="1"/>
          <p:nvPr/>
        </p:nvSpPr>
        <p:spPr>
          <a:xfrm>
            <a:off x="4229314" y="600322"/>
            <a:ext cx="7263603" cy="42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Предлагаемая вниманию книга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Асоян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 пушкинском творчестве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«Языком Истины свободной…»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выстроена как свободная исследовательская импровизация, в которой читатель может найти различные по жанру и темам опыты. Одни из них, например,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«Эллинские архетипы в творческом мире Пушкина, смыслопорождающая роль «чужого» слова», «Смертные боги: Шекспир и Пушкин»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«Тайная свобода» поэта в интерпретации мировой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поэтологии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Жизнетворческий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сюжет в пушкинской статье о Шатобриане», «Архип Савельич и его литературные наследники»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наконец,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«Первые изображения Пушкина в русском визуальном искусстве»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публикуются впервые, остальные главы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«Диалог Пушкина с Данте»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«Мастерская острословов: Пушкин и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Шамфор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«Автобиографический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метатекст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статьи Пушкина «Александр Радищев»», «Твои догадки сущий вздор... К истории несостоявшейся дуэли Ф. И. Толстого-Американца и А. С. Пушкина»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некоторые другие были напечатаны в книге 2016 года «Пушкин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marginem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новая книга для всех, для кого Пушкин – тайна на всю жизнь.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C09490E-EF5A-18A6-599F-CBE6878FD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50" y="253243"/>
            <a:ext cx="3542999" cy="50198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83340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нига, рукописный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B6DEDDF-7763-891C-7E6E-703C46957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996" y="174805"/>
            <a:ext cx="3097778" cy="42948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 descr="Изображение выглядит как текст, зарисовка, рисунок, конверт&#10;&#10;Автоматически созданное описание">
            <a:extLst>
              <a:ext uri="{FF2B5EF4-FFF2-40B4-BE49-F238E27FC236}">
                <a16:creationId xmlns:a16="http://schemas.microsoft.com/office/drawing/2014/main" id="{2BEA69F1-1591-9AAE-0C74-E219073F8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36266" y="-453779"/>
            <a:ext cx="4294865" cy="55277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E12133-5BC9-438F-F20F-B5F20EE9E0D2}"/>
              </a:ext>
            </a:extLst>
          </p:cNvPr>
          <p:cNvSpPr txBox="1"/>
          <p:nvPr/>
        </p:nvSpPr>
        <p:spPr>
          <a:xfrm>
            <a:off x="847288" y="4547920"/>
            <a:ext cx="9868716" cy="23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 Иванович Бартенев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(1829-1912) по праву может быть назван первым пушкинистом. Личность Бартенева, историка, филолога ,библиографа, многолетнего издателя и редактора «Русского Архива», заслуживает внимания само по себе, и все же его вклад в отечественную культуру измеряется прежде всего главным делом, подвигом жизни Петра Ивановича – собиранием материалов о Пушкине.</a:t>
            </a:r>
          </a:p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к поэту, тонкое понимание, исключительный такт – вот на чем основывались все разыскания и исследования Бартенева, вот что завещал он последующим поколениям пушкинистов в своей книге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 Пушкине. Страницы жизни поэта. Воспоминания современников».</a:t>
            </a:r>
          </a:p>
        </p:txBody>
      </p:sp>
    </p:spTree>
    <p:extLst>
      <p:ext uri="{BB962C8B-B14F-4D97-AF65-F5344CB8AC3E}">
        <p14:creationId xmlns:p14="http://schemas.microsoft.com/office/powerpoint/2010/main" val="161175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зарисовка, рисунок, чернила&#10;&#10;Автоматически созданное описание">
            <a:extLst>
              <a:ext uri="{FF2B5EF4-FFF2-40B4-BE49-F238E27FC236}">
                <a16:creationId xmlns:a16="http://schemas.microsoft.com/office/drawing/2014/main" id="{B5539CCA-328C-E002-7AE0-33D9C7079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73086" y="-329135"/>
            <a:ext cx="3892492" cy="48863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 descr="Изображение выглядит как текст, письмо, бумага, документ&#10;&#10;Автоматически созданное описание">
            <a:extLst>
              <a:ext uri="{FF2B5EF4-FFF2-40B4-BE49-F238E27FC236}">
                <a16:creationId xmlns:a16="http://schemas.microsoft.com/office/drawing/2014/main" id="{0ABBE050-9F4D-B1F0-5165-14E8D5CC4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38657" y="459297"/>
            <a:ext cx="3103920" cy="25355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A24D98-7558-1628-B242-6CEB16ECCBB4}"/>
              </a:ext>
            </a:extLst>
          </p:cNvPr>
          <p:cNvSpPr txBox="1"/>
          <p:nvPr/>
        </p:nvSpPr>
        <p:spPr>
          <a:xfrm flipH="1">
            <a:off x="251670" y="4178420"/>
            <a:ext cx="10964408" cy="2679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сборнике очерков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«Ветвь Пушкинского рода: полтавские потомки поэта»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журналист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И. Бокий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рассказывает о жизни и трудовой деятельности наиболее значительных представителей полтавской ветви пушкинского потомства.</a:t>
            </a:r>
          </a:p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же идея этой книги – показать, как в судьбах представителей полтавской ветви пушкинского рода продолжается жизнь великого русского поэта. Ключ к главной идее этой книги: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«Что же касается наших дней, нашего существования на родной земле, то с полным правом мы утверждаем: жизнь Пушкина продолжается, и она сегодня в полном разгаре».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далее: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«...Пушкин продолжается в тысячах русских жизней и судеб... Любой смелый поиск наших современников, любая одушевленность, любая самоотдача сродни Пушкину».</a:t>
            </a:r>
          </a:p>
          <a:p>
            <a:pPr indent="457200" algn="just">
              <a:lnSpc>
                <a:spcPct val="150000"/>
              </a:lnSpc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26B0684-EB1B-BDD7-6A74-F24B1B181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70" y="167778"/>
            <a:ext cx="2701256" cy="389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24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Прямоугольник, книг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98C20BA8-1256-DEF7-7D9E-F14137BF9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977" y="125834"/>
            <a:ext cx="3117915" cy="37247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 descr="Изображение выглядит как текст, бумага, рукописный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97943630-0B70-ACFB-8BFB-036E747F7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42890" y="-709586"/>
            <a:ext cx="3724710" cy="53955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F7FFE2-CF65-F136-B077-2976788E72D6}"/>
              </a:ext>
            </a:extLst>
          </p:cNvPr>
          <p:cNvSpPr txBox="1"/>
          <p:nvPr/>
        </p:nvSpPr>
        <p:spPr>
          <a:xfrm>
            <a:off x="589992" y="3967992"/>
            <a:ext cx="10374420" cy="26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книги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 двух планах: статьи о Пушкине» Вересаев В.В. –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русский, советский писатель, переводчик, литературовед. Лауреат Пушкинской и Сталинской премии первой степени говорил: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«Я не исследователь и не критик по специальности. Если я брался за какую-нибудь исследовательскую или критическую тему, то потому, что к теме этой меня приводила общая линия моих исканий. Так было относительно Льва Толстого и Достоевского, Гомера и греческих трагиков, Ницше и древнеэллинской религии. Эта же линия привела меня к Пушкину. В нем я думал найти самого высшего, лучезарно-просветленного носителя «живой жизни», подлиннейшее увенчание редкой у человека способности претворять в своем сознании жизнь в красоту и радость. В процессе моей работы над Пушкиным я убедился, что мой подход к нему был совершенно неправилен, что я в нем не найду того, чего искал. Что я в нем нашел, об этом расскажет предлагаемая книга». </a:t>
            </a:r>
          </a:p>
        </p:txBody>
      </p:sp>
    </p:spTree>
    <p:extLst>
      <p:ext uri="{BB962C8B-B14F-4D97-AF65-F5344CB8AC3E}">
        <p14:creationId xmlns:p14="http://schemas.microsoft.com/office/powerpoint/2010/main" val="1993384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8E7034-DBA9-EB01-0F53-A8CCA488BA96}"/>
              </a:ext>
            </a:extLst>
          </p:cNvPr>
          <p:cNvSpPr txBox="1"/>
          <p:nvPr/>
        </p:nvSpPr>
        <p:spPr>
          <a:xfrm>
            <a:off x="317479" y="5483800"/>
            <a:ext cx="112928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Веробьян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Б. С. Пушкин Александр Сергеевич: жизнь и творчество поэта, от царя Павла I до царя Николая, 1799 — 1826 годы / Б. С. 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Веробьян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Москва: РИЦ Техносфера, 2011. – 300 с. – Режим доступа: по подписке. – URL: 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https://biblioclub.ru/index.php?page=book&amp;id=135399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Текст: электронный.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DA2359-67B0-8267-86AF-496FE06992FC}"/>
              </a:ext>
            </a:extLst>
          </p:cNvPr>
          <p:cNvSpPr txBox="1"/>
          <p:nvPr/>
        </p:nvSpPr>
        <p:spPr>
          <a:xfrm>
            <a:off x="4793220" y="436264"/>
            <a:ext cx="6817142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400" b="0" i="0" dirty="0">
                <a:solidFill>
                  <a:srgbClr val="45454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Книга </a:t>
            </a:r>
            <a:r>
              <a:rPr lang="ru-RU" sz="1400" b="0" i="0" dirty="0" err="1">
                <a:solidFill>
                  <a:srgbClr val="45454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Веробьян</a:t>
            </a:r>
            <a:r>
              <a:rPr lang="ru-RU" sz="1400" b="0" i="0" dirty="0">
                <a:solidFill>
                  <a:srgbClr val="45454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Б.С. «Пушкин Александр Сергеевич: жизнь и творчество поэта, от царя Павла 1 до царя Николая, 1799-1826 годы» написана на фактическом материале. За основу взяты воспоминания друзей и современников Александра Сергеевича Пушкина. Известно, что 20 апреля 1834 года, в письме к жене, Наталье Николаевне, в год своего тридцати пятилетия, поэт писал: </a:t>
            </a:r>
            <a:r>
              <a:rPr lang="ru-RU" sz="1400" b="0" i="1" dirty="0">
                <a:solidFill>
                  <a:srgbClr val="45454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«Видел я трех царей: первый велел снять с меня картуз и пожурил за меня мою няньку (Арину Родионовну); второй меня не жалел</a:t>
            </a:r>
            <a:r>
              <a:rPr lang="ru-RU" sz="1400" i="1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400" b="0" i="1" dirty="0">
                <a:solidFill>
                  <a:srgbClr val="45454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ru-RU" sz="1400" b="0" i="0" dirty="0">
                <a:solidFill>
                  <a:srgbClr val="45454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Им был император Александр I. </a:t>
            </a:r>
            <a:r>
              <a:rPr lang="ru-RU" sz="14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400" b="0" i="0" dirty="0">
                <a:solidFill>
                  <a:srgbClr val="45454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 жалел» император поэта, что он и доказал, заставив его дважды отбывать ссылку…</a:t>
            </a:r>
          </a:p>
          <a:p>
            <a:pPr indent="457200" algn="just">
              <a:lnSpc>
                <a:spcPct val="150000"/>
              </a:lnSpc>
            </a:pPr>
            <a:r>
              <a:rPr lang="ru-RU" sz="1400" b="0" i="0" dirty="0">
                <a:solidFill>
                  <a:srgbClr val="45454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произведении в краткой, увлекательной и оригинальной форме изложения рассказывается о жизни и творчестве великого русского поэта Александра Сергеевича Пушкина с 1799 по 1826 годы. </a:t>
            </a:r>
          </a:p>
          <a:p>
            <a:pPr indent="457200" algn="just">
              <a:lnSpc>
                <a:spcPct val="150000"/>
              </a:lnSpc>
            </a:pPr>
            <a:r>
              <a:rPr lang="ru-RU" sz="1400" b="0" i="0" dirty="0">
                <a:solidFill>
                  <a:srgbClr val="45454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Издание иллюстрировано на основе живописных произведений пушкинского периода и предназначено для широкого круга читателей.</a:t>
            </a:r>
            <a:br>
              <a:rPr lang="ru-RU" sz="1400" b="0" i="0" dirty="0">
                <a:solidFill>
                  <a:srgbClr val="45454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b="0" i="0" dirty="0">
              <a:solidFill>
                <a:srgbClr val="454545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ru-RU" sz="1400" dirty="0"/>
            </a:br>
            <a:endParaRPr lang="ru-RU" sz="1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830464-F55C-5708-CD66-67F612F03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43" y="143829"/>
            <a:ext cx="3776733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052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E3EE8C-3612-0B13-3E81-AAD680589753}"/>
              </a:ext>
            </a:extLst>
          </p:cNvPr>
          <p:cNvSpPr txBox="1"/>
          <p:nvPr/>
        </p:nvSpPr>
        <p:spPr>
          <a:xfrm>
            <a:off x="322975" y="5353483"/>
            <a:ext cx="111699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Веробьян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Б. С. Пушкин Александр Сергеевич: жизнь и творчество поэта после ссылки, с сентября 1826 года по сентябрь 1829 года. Свобода по-николаевски. Сватовство к Наталье Гончаровой. Путешествие в Арзрум во время похода 1829 года: [12+] / Б. С.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Веробьян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Москва: Техносфера, 2011. – 132 с. – Режим доступа: по подписке. – URL: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https://biblioclub.ru/index.php?page=book&amp;id=233735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Текст: электронный.</a:t>
            </a:r>
          </a:p>
          <a:p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319B29-C371-9725-489D-A3044973E3BB}"/>
              </a:ext>
            </a:extLst>
          </p:cNvPr>
          <p:cNvSpPr txBox="1"/>
          <p:nvPr/>
        </p:nvSpPr>
        <p:spPr>
          <a:xfrm>
            <a:off x="4009938" y="304188"/>
            <a:ext cx="7357146" cy="4901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страницах  книги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Веробьян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Б.С. «Пушкин Александр Сергеевич: жизнь и творчество поэта после ссылки, с сентября 1826 года по сентябрь 1829 года»,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оригинальной по форме изложения, предстают фрагменты одного из значимых периодов жизни и творчества великого русского поэта Пушкина Александра Сергеевича: возвращение из ссылки в Москву по вызову Николая I, сватовство к Наталье Гончаровой и путешествие в Арзрум. Молодой император Николай I помиловал поэта,  Пушкин получил свободу «по-николаевски»…</a:t>
            </a:r>
          </a:p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 жизни Александра Сергеевича были кумирами муза, любовь и свобода… И поэт мечтал по-настоящему быть независимым. Пушкину порой хотелось порвать все связи с угнетающим его обществом, бежать и скитаться…</a:t>
            </a:r>
          </a:p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как-то в сердцах сказал: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«Черт догадал меня родиться в России с душой и талантом»…</a:t>
            </a:r>
          </a:p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издание содержит много иллюстраций, большинство из которых выполнено на основе живописных произведений пушкинского периода первой половины XIX века…</a:t>
            </a:r>
          </a:p>
          <a:p>
            <a:pPr indent="457200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 предназначена для широкого круга любителей русской литературы.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BB7DAA-C3B1-1641-6AF5-D9F03DBC0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75" y="304188"/>
            <a:ext cx="3485627" cy="48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12172"/>
      </p:ext>
    </p:extLst>
  </p:cSld>
  <p:clrMapOvr>
    <a:masterClrMapping/>
  </p:clrMapOvr>
</p:sld>
</file>

<file path=ppt/theme/theme1.xml><?xml version="1.0" encoding="utf-8"?>
<a:theme xmlns:a="http://schemas.openxmlformats.org/drawingml/2006/main" name="ModOverlayVTI">
  <a:themeElements>
    <a:clrScheme name="Custom 50">
      <a:dk1>
        <a:sysClr val="windowText" lastClr="000000"/>
      </a:dk1>
      <a:lt1>
        <a:srgbClr val="F4F2EC"/>
      </a:lt1>
      <a:dk2>
        <a:srgbClr val="09283F"/>
      </a:dk2>
      <a:lt2>
        <a:srgbClr val="FFFFFF"/>
      </a:lt2>
      <a:accent1>
        <a:srgbClr val="3C9A8F"/>
      </a:accent1>
      <a:accent2>
        <a:srgbClr val="18818C"/>
      </a:accent2>
      <a:accent3>
        <a:srgbClr val="800A2F"/>
      </a:accent3>
      <a:accent4>
        <a:srgbClr val="F6635C"/>
      </a:accent4>
      <a:accent5>
        <a:srgbClr val="F48E7C"/>
      </a:accent5>
      <a:accent6>
        <a:srgbClr val="DA9D16"/>
      </a:accent6>
      <a:hlink>
        <a:srgbClr val="ED621D"/>
      </a:hlink>
      <a:folHlink>
        <a:srgbClr val="A18A6D"/>
      </a:folHlink>
    </a:clrScheme>
    <a:fontScheme name="Elephant Arial Nova Light">
      <a:majorFont>
        <a:latin typeface="Elephant"/>
        <a:ea typeface=""/>
        <a:cs typeface=""/>
      </a:majorFont>
      <a:minorFont>
        <a:latin typeface="Arial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OverlayVTI" id="{85202D65-63D3-4793-A090-FA8DF18DC0BE}" vid="{91924FCD-E846-48AE-B233-F25A78D18B8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Современное наложение</Template>
  <TotalTime>1859</TotalTime>
  <Words>5196</Words>
  <Application>Microsoft Office PowerPoint</Application>
  <PresentationFormat>Широкоэкранный</PresentationFormat>
  <Paragraphs>143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Arial Nova Light</vt:lpstr>
      <vt:lpstr>Elephant</vt:lpstr>
      <vt:lpstr>Times New Roman</vt:lpstr>
      <vt:lpstr>ModOverlayVTI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Ишкова Ирина Юрьевна</dc:creator>
  <cp:lastModifiedBy>Куценко Александр Викторович</cp:lastModifiedBy>
  <cp:revision>12</cp:revision>
  <dcterms:created xsi:type="dcterms:W3CDTF">2023-05-10T07:09:40Z</dcterms:created>
  <dcterms:modified xsi:type="dcterms:W3CDTF">2023-06-06T07:32:01Z</dcterms:modified>
</cp:coreProperties>
</file>