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  <p:sldMasterId id="2147483859" r:id="rId2"/>
    <p:sldMasterId id="2147483871" r:id="rId3"/>
    <p:sldMasterId id="2147483890" r:id="rId4"/>
    <p:sldMasterId id="2147484585" r:id="rId5"/>
  </p:sldMasterIdLst>
  <p:notesMasterIdLst>
    <p:notesMasterId r:id="rId39"/>
  </p:notesMasterIdLst>
  <p:handoutMasterIdLst>
    <p:handoutMasterId r:id="rId40"/>
  </p:handoutMasterIdLst>
  <p:sldIdLst>
    <p:sldId id="375" r:id="rId6"/>
    <p:sldId id="391" r:id="rId7"/>
    <p:sldId id="392" r:id="rId8"/>
    <p:sldId id="420" r:id="rId9"/>
    <p:sldId id="378" r:id="rId10"/>
    <p:sldId id="431" r:id="rId11"/>
    <p:sldId id="393" r:id="rId12"/>
    <p:sldId id="394" r:id="rId13"/>
    <p:sldId id="398" r:id="rId14"/>
    <p:sldId id="404" r:id="rId15"/>
    <p:sldId id="425" r:id="rId16"/>
    <p:sldId id="427" r:id="rId17"/>
    <p:sldId id="426" r:id="rId18"/>
    <p:sldId id="430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388" r:id="rId33"/>
    <p:sldId id="399" r:id="rId34"/>
    <p:sldId id="429" r:id="rId35"/>
    <p:sldId id="428" r:id="rId36"/>
    <p:sldId id="403" r:id="rId37"/>
    <p:sldId id="390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OER Kathleen" initials="D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78"/>
    <a:srgbClr val="009999"/>
    <a:srgbClr val="CC3300"/>
    <a:srgbClr val="FF7C80"/>
    <a:srgbClr val="5C6864"/>
    <a:srgbClr val="5F5F5F"/>
    <a:srgbClr val="6600FF"/>
    <a:srgbClr val="CC3100"/>
    <a:srgbClr val="7B7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5" autoAdjust="0"/>
    <p:restoredTop sz="97927" autoAdjust="0"/>
  </p:normalViewPr>
  <p:slideViewPr>
    <p:cSldViewPr>
      <p:cViewPr varScale="1">
        <p:scale>
          <a:sx n="74" d="100"/>
          <a:sy n="74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7-08T15:47:30.164" idx="2">
    <p:pos x="10" y="10"/>
    <p:text>to perform
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7226CA53-E08E-4E30-BAA2-CF0261839789}" type="datetimeFigureOut">
              <a:rPr lang="de-DE"/>
              <a:pPr>
                <a:defRPr/>
              </a:pPr>
              <a:t>28.10.2015</a:t>
            </a:fld>
            <a:endParaRPr lang="de-DE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249CCA87-FD5F-40F3-A64C-4F47D050839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611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87A0E641-9ED6-4F82-A7FC-98F1722B92B7}" type="datetimeFigureOut">
              <a:rPr lang="en-US"/>
              <a:pPr>
                <a:defRPr/>
              </a:pPr>
              <a:t>28-Oct-2015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824B4992-9D61-4456-A2D1-74CAEDDF5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14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OECD_TEXT_10c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207963"/>
            <a:ext cx="19700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749847"/>
            <a:ext cx="4894263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3332584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3E73302-D916-405A-AAFC-C4ADFC3E6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346E9-85D9-4918-920D-1C3830590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530FC-D187-422E-BCF6-1D49A503A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Logo_E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C5F164DC-7E8A-4671-A6EA-F1A759636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6B85D-7E24-4AC7-A3DB-0FBA1F102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A5104-2947-4C09-8546-514FC7749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EE3B5-7F8F-4240-B52C-416B3CD8D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B2266-C95D-41C5-AE9A-A68D2151B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63BF-4061-4B26-B651-B87A615C3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B1FD6-4111-4FCF-B9B5-4F99E2938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74018-3799-4C10-AB40-E44E11D15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A07A7-70E4-420D-AA0B-055EB00BA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5CAC8-423F-4523-84FC-2F89C6ED7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29915-CE02-4D71-9440-4A1DD9FFC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1EF59-5792-4C27-AB39-EAA8288D7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Logo_E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B070A161-AE40-4745-A226-415DDF23F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3E260-D694-4716-921F-F031BE68F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11DC6-532C-4890-B73F-53421827D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74E81-2D54-4594-BB51-493A43710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4E343-DE61-454C-B6E8-798338C7D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6F2B3-0FC4-47CE-8B16-1BB4E9650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E87AB-DF9C-4589-A3DB-226CA4BF4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38761-9D4F-4181-8E64-EC6305FBA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87CC2-994E-4266-97C9-9F6F2D41E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F7B02-C7DD-41CE-B945-19B04CCCC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08DEE-A92D-42CA-817E-E1120CBFC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E3B84-E895-4C6C-A55F-B2D28771A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Logo_E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r>
              <a:rPr lang="en-GB"/>
              <a:t>Name 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E562F08D-CA9C-4DFC-B715-D0B31491F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5F2F-9414-40A1-9262-626F199EC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5BF87-585D-4239-9A37-3C9E889A8CFD}" type="datetime1">
              <a:rPr lang="en-GB"/>
              <a:pPr>
                <a:defRPr/>
              </a:pPr>
              <a:t>28/10/2015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F688C-019D-43A7-A3E2-32537880D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7954-117C-436E-A0AF-A7903D43C05A}" type="datetime1">
              <a:rPr lang="en-GB"/>
              <a:pPr>
                <a:defRPr/>
              </a:pPr>
              <a:t>28/10/2015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CC46-AC3F-4538-BAEE-B9F31F9EA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81D95-4509-4101-9AC1-1877A4D793FD}" type="datetime1">
              <a:rPr lang="en-GB"/>
              <a:pPr>
                <a:defRPr/>
              </a:pPr>
              <a:t>28/10/2015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0FA-A283-4032-9368-AB9C4548C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A2992-AAF8-4A84-903A-D0A28C9E1D85}" type="datetime1">
              <a:rPr lang="en-GB"/>
              <a:pPr>
                <a:defRPr/>
              </a:pPr>
              <a:t>28/10/2015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AD835-A6AC-4C74-8296-129AA8B1B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CEF42-54EB-4073-9552-6CF55BA25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8990-5B0E-4DBA-839C-6DDD8C0F2253}" type="datetime1">
              <a:rPr lang="en-GB"/>
              <a:pPr>
                <a:defRPr/>
              </a:pPr>
              <a:t>28/10/2015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D9249-4061-4019-932B-8F19B8492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A97A-52BB-408F-A549-F6E0D26852C6}" type="datetime1">
              <a:rPr lang="en-GB"/>
              <a:pPr>
                <a:defRPr/>
              </a:pPr>
              <a:t>28/10/2015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14DBF-5DD0-4E8E-83AA-F8C04B975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DCC0-C757-480C-AA61-CB33EAE7A8B2}" type="datetime1">
              <a:rPr lang="en-GB"/>
              <a:pPr>
                <a:defRPr/>
              </a:pPr>
              <a:t>28/10/2015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ACE12-726D-4CED-B19B-BFD29022E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E2D7-C71F-4805-B113-E20804E808B6}" type="datetime1">
              <a:rPr lang="en-GB"/>
              <a:pPr>
                <a:defRPr/>
              </a:pPr>
              <a:t>28/10/2015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1BA0-99A7-470A-8FE6-69AAD2E0E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8573-5B0B-40AF-83B3-2F9A32D1BA70}" type="datetime1">
              <a:rPr lang="en-GB"/>
              <a:pPr>
                <a:defRPr/>
              </a:pPr>
              <a:t>28/10/2015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52F71-C4BA-4FB6-A331-DB5868677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9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01200"/>
            <a:ext cx="1742400" cy="685680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fr-FR" dirty="0" smtClean="0"/>
              <a:t>CLIQUEZ POUR MODIFIER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Cliquez pour modifier les sous-titres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C0CD97F9-9063-4B48-801A-F4BF636E0F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682992"/>
            <a:ext cx="6624000" cy="1531616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</a:t>
            </a:r>
            <a:br>
              <a:rPr lang="fr-FR" dirty="0" smtClean="0"/>
            </a:br>
            <a:r>
              <a:rPr lang="fr-FR" dirty="0" smtClean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pPr>
              <a:defRPr/>
            </a:pPr>
            <a:fld id="{C0CD97F9-9063-4B48-801A-F4BF636E0F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D97F9-9063-4B48-801A-F4BF636E0F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48D2F-7FDC-4D53-9BA9-0956001AA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B498B-BDF2-4C62-912F-DC4E95147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77F16-3440-4CD5-A375-3B8C7CDC6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291D9-9D7A-413C-843C-7491D596E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0622C-FAA3-4A70-9F44-8891CA7F5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C0CD97F9-9063-4B48-801A-F4BF636E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172200"/>
            <a:ext cx="121126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72727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72727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727272"/>
                </a:solidFill>
                <a:cs typeface="Arial" charset="0"/>
              </a:defRPr>
            </a:lvl1pPr>
          </a:lstStyle>
          <a:p>
            <a:pPr>
              <a:defRPr/>
            </a:pPr>
            <a:fld id="{0E13B7AC-3592-46DA-98EF-91229818D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6" name="Picture 8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172200"/>
            <a:ext cx="5826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72727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72727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727272"/>
                </a:solidFill>
                <a:cs typeface="Arial" charset="0"/>
              </a:defRPr>
            </a:lvl1pPr>
          </a:lstStyle>
          <a:p>
            <a:pPr>
              <a:defRPr/>
            </a:pPr>
            <a:fld id="{10EF74E2-6CC7-4479-9E40-F840C90F3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0" name="Picture 11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172200"/>
            <a:ext cx="5826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3" r:id="rId9"/>
    <p:sldLayoutId id="2147484524" r:id="rId10"/>
    <p:sldLayoutId id="21474845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72727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72727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727272"/>
                </a:solidFill>
                <a:cs typeface="Arial" charset="0"/>
              </a:defRPr>
            </a:lvl1pPr>
          </a:lstStyle>
          <a:p>
            <a:pPr>
              <a:defRPr/>
            </a:pPr>
            <a:fld id="{068A3E60-7F57-4CA7-B339-5E3728579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4" name="Picture 11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172200"/>
            <a:ext cx="5826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  <a:endParaRPr kumimoji="0" lang="en-US" dirty="0" smtClean="0"/>
          </a:p>
          <a:p>
            <a:pPr lvl="1" eaLnBrk="1" latinLnBrk="0" hangingPunct="1"/>
            <a:r>
              <a:rPr kumimoji="0" lang="en-US" dirty="0" err="1" smtClean="0"/>
              <a:t>Deuxième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2" eaLnBrk="1" latinLnBrk="0" hangingPunct="1"/>
            <a:r>
              <a:rPr kumimoji="0" lang="en-US" dirty="0" err="1" smtClean="0"/>
              <a:t>Troisième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3" eaLnBrk="1" latinLnBrk="0" hangingPunct="1"/>
            <a:r>
              <a:rPr kumimoji="0" lang="en-US" dirty="0" err="1" smtClean="0"/>
              <a:t>Quatrième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4" eaLnBrk="1" latinLnBrk="0" hangingPunct="1"/>
            <a:r>
              <a:rPr kumimoji="0" lang="en-US" dirty="0" err="1" smtClean="0"/>
              <a:t>Cinquième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C0CD97F9-9063-4B48-801A-F4BF636E0F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1331640" y="1916832"/>
            <a:ext cx="7056784" cy="2977738"/>
          </a:xfrm>
        </p:spPr>
        <p:txBody>
          <a:bodyPr/>
          <a:lstStyle/>
          <a:p>
            <a:pPr eaLnBrk="1" hangingPunct="1"/>
            <a:r>
              <a:rPr lang="de-DE" sz="22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OECD </a:t>
            </a:r>
            <a:r>
              <a:rPr lang="de-DE" sz="2200" b="1" dirty="0" err="1" smtClean="0">
                <a:latin typeface="Arial Black" panose="020B0A04020102020204" pitchFamily="34" charset="0"/>
                <a:cs typeface="Aharoni" panose="02010803020104030203" pitchFamily="2" charset="-79"/>
              </a:rPr>
              <a:t>iLibrary</a:t>
            </a:r>
            <a:r>
              <a:rPr lang="ru-RU" sz="22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fr-FR" sz="2200" dirty="0"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fr-FR" sz="2200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200" dirty="0" smtClean="0">
                <a:latin typeface="Arial" panose="020B0604020202020204" pitchFamily="34" charset="0"/>
                <a:cs typeface="Aharoni" panose="02010803020104030203" pitchFamily="2" charset="-79"/>
              </a:rPr>
              <a:t/>
            </a:r>
            <a:br>
              <a:rPr lang="ru-RU" sz="2200" dirty="0" smtClean="0">
                <a:latin typeface="Arial" panose="020B0604020202020204" pitchFamily="34" charset="0"/>
                <a:cs typeface="Aharoni" panose="02010803020104030203" pitchFamily="2" charset="-79"/>
              </a:rPr>
            </a:br>
            <a:r>
              <a:rPr lang="ru-RU" sz="22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Аналитические и статистические данные: преимущества для российских пользователей </a:t>
            </a:r>
            <a:endParaRPr lang="en-US" sz="22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75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2627784" y="6453336"/>
            <a:ext cx="3960440" cy="313932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ru-RU" sz="1600" dirty="0" smtClean="0">
                <a:latin typeface="Helvetica" pitchFamily="34" charset="0"/>
              </a:rPr>
              <a:t>Берлинский Центр ОЭСР</a:t>
            </a:r>
            <a:endParaRPr lang="de-DE" sz="1600" dirty="0" smtClean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71600" y="327016"/>
            <a:ext cx="7344816" cy="6477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www.oecd-ilibrary.org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t="8826" r="55439" b="7797"/>
          <a:stretch/>
        </p:blipFill>
        <p:spPr bwMode="auto">
          <a:xfrm>
            <a:off x="1284209" y="980728"/>
            <a:ext cx="6431565" cy="5760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3"/>
          <p:cNvSpPr/>
          <p:nvPr/>
        </p:nvSpPr>
        <p:spPr>
          <a:xfrm>
            <a:off x="1187625" y="1538237"/>
            <a:ext cx="6624735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05E7-1E59-43E8-8A02-1D4F28345E1C}" type="slidenum">
              <a:rPr lang="en-GB" smtClean="0"/>
              <a:pPr/>
              <a:t>11</a:t>
            </a:fld>
            <a:endParaRPr lang="en-GB"/>
          </a:p>
        </p:txBody>
      </p:sp>
      <p:grpSp>
        <p:nvGrpSpPr>
          <p:cNvPr id="5" name="Group 22"/>
          <p:cNvGrpSpPr/>
          <p:nvPr/>
        </p:nvGrpSpPr>
        <p:grpSpPr>
          <a:xfrm>
            <a:off x="179512" y="2357948"/>
            <a:ext cx="4464496" cy="653555"/>
            <a:chOff x="179512" y="2357948"/>
            <a:chExt cx="4464496" cy="653555"/>
          </a:xfrm>
        </p:grpSpPr>
        <p:sp>
          <p:nvSpPr>
            <p:cNvPr id="28" name="Content Placeholder 4"/>
            <p:cNvSpPr txBox="1">
              <a:spLocks/>
            </p:cNvSpPr>
            <p:nvPr/>
          </p:nvSpPr>
          <p:spPr>
            <a:xfrm>
              <a:off x="179512" y="2357948"/>
              <a:ext cx="1512168" cy="26161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Georgia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Georgia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Georgia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Georgia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Georgia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endParaRPr lang="fr-FR" sz="1100" dirty="0" smtClean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123728" y="2759596"/>
              <a:ext cx="2520280" cy="2519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t="1429" r="5135"/>
          <a:stretch/>
        </p:blipFill>
        <p:spPr bwMode="auto">
          <a:xfrm>
            <a:off x="1043609" y="980728"/>
            <a:ext cx="7439992" cy="5521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 flipV="1">
            <a:off x="1129190" y="3567682"/>
            <a:ext cx="1858634" cy="174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3"/>
          <p:cNvSpPr/>
          <p:nvPr/>
        </p:nvSpPr>
        <p:spPr>
          <a:xfrm flipV="1">
            <a:off x="2339751" y="4077072"/>
            <a:ext cx="1829545" cy="2851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3"/>
          <p:cNvSpPr/>
          <p:nvPr/>
        </p:nvSpPr>
        <p:spPr>
          <a:xfrm flipV="1">
            <a:off x="1162478" y="5445224"/>
            <a:ext cx="283345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475656" y="113507"/>
            <a:ext cx="6480720" cy="939229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Расширенный поиск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4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03648" y="260648"/>
            <a:ext cx="6336704" cy="620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kern="0" dirty="0" smtClean="0">
                <a:solidFill>
                  <a:srgbClr val="727272"/>
                </a:solidFill>
              </a:rPr>
              <a:t>Результаты поиска</a:t>
            </a:r>
            <a:endParaRPr lang="en-GB" sz="4000" dirty="0">
              <a:solidFill>
                <a:srgbClr val="FFC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05E7-1E59-43E8-8A02-1D4F28345E1C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5061" r="759"/>
          <a:stretch>
            <a:fillRect/>
          </a:stretch>
        </p:blipFill>
        <p:spPr bwMode="auto">
          <a:xfrm>
            <a:off x="1082243" y="988914"/>
            <a:ext cx="6813970" cy="56804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31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S-CH-1.main.oecd.org\Users1\Barnaud_F\promo\promo 2014\siteHP-redesign-iteratio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85" y="948783"/>
            <a:ext cx="6054429" cy="586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5"/>
          <p:cNvGrpSpPr/>
          <p:nvPr/>
        </p:nvGrpSpPr>
        <p:grpSpPr>
          <a:xfrm>
            <a:off x="99846" y="1553017"/>
            <a:ext cx="7496490" cy="1659959"/>
            <a:chOff x="580900" y="1842082"/>
            <a:chExt cx="7496490" cy="1659959"/>
          </a:xfrm>
        </p:grpSpPr>
        <p:sp>
          <p:nvSpPr>
            <p:cNvPr id="5" name="TextBox 4"/>
            <p:cNvSpPr txBox="1"/>
            <p:nvPr/>
          </p:nvSpPr>
          <p:spPr>
            <a:xfrm>
              <a:off x="580900" y="2486378"/>
              <a:ext cx="23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800" dirty="0" smtClean="0">
                <a:latin typeface="+mj-lt"/>
              </a:endParaRPr>
            </a:p>
            <a:p>
              <a:endParaRPr lang="fr-FR" sz="1800" dirty="0">
                <a:latin typeface="+mj-lt"/>
              </a:endParaRPr>
            </a:p>
            <a:p>
              <a:r>
                <a:rPr lang="ru-RU" sz="2400" b="1" dirty="0" smtClean="0">
                  <a:solidFill>
                    <a:srgbClr val="FF0000"/>
                  </a:solidFill>
                  <a:latin typeface="+mj-lt"/>
                </a:rPr>
                <a:t>Доступ к БД</a:t>
              </a:r>
              <a:endParaRPr lang="fr-FR" sz="2400" b="1" dirty="0" smtClean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069278" y="1842082"/>
              <a:ext cx="1008112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flipV="1">
            <a:off x="2123728" y="1807510"/>
            <a:ext cx="4392488" cy="104542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403648" y="260648"/>
            <a:ext cx="6336704" cy="620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Работа со статистикой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8946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27" y="893752"/>
            <a:ext cx="7349987" cy="5848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079922" y="2529060"/>
            <a:ext cx="1079500" cy="360363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4013200" y="4149725"/>
            <a:ext cx="20716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de-DE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03648" y="260648"/>
            <a:ext cx="6336704" cy="620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Базы данных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4619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9" r="43250" b="4661"/>
          <a:stretch/>
        </p:blipFill>
        <p:spPr bwMode="auto">
          <a:xfrm>
            <a:off x="251520" y="1249969"/>
            <a:ext cx="8640960" cy="4701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7" name="Geschweifte Klammer rechts 5"/>
          <p:cNvSpPr>
            <a:spLocks/>
          </p:cNvSpPr>
          <p:nvPr/>
        </p:nvSpPr>
        <p:spPr bwMode="auto">
          <a:xfrm>
            <a:off x="1475656" y="1844824"/>
            <a:ext cx="494481" cy="3009707"/>
          </a:xfrm>
          <a:prstGeom prst="rightBrace">
            <a:avLst>
              <a:gd name="adj1" fmla="val 8341"/>
              <a:gd name="adj2" fmla="val 50000"/>
            </a:avLst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de-DE"/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2051720" y="3068867"/>
            <a:ext cx="38157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Выбор по темам</a:t>
            </a:r>
            <a:endParaRPr lang="de-DE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03648" y="260648"/>
            <a:ext cx="6336704" cy="620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Навигация по темам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152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Content Placeholder 5" descr="10_1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606" y="881336"/>
            <a:ext cx="8498796" cy="5472608"/>
          </a:xfrm>
          <a:ln>
            <a:solidFill>
              <a:schemeClr val="tx1">
                <a:alpha val="50195"/>
              </a:schemeClr>
            </a:solidFill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064507" y="3857435"/>
            <a:ext cx="1296144" cy="648072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602656" y="2204507"/>
            <a:ext cx="5796644" cy="1069364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79512" y="4080991"/>
            <a:ext cx="2016224" cy="1081385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03648" y="260648"/>
            <a:ext cx="6336704" cy="620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Метаданные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107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Content Placeholder 3" descr="12_slide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1359"/>
          <a:stretch/>
        </p:blipFill>
        <p:spPr>
          <a:xfrm>
            <a:off x="274065" y="980728"/>
            <a:ext cx="8595870" cy="5309549"/>
          </a:xfrm>
          <a:ln>
            <a:solidFill>
              <a:schemeClr val="tx1">
                <a:alpha val="50195"/>
              </a:schemeClr>
            </a:solidFill>
          </a:ln>
        </p:spPr>
      </p:pic>
      <p:sp>
        <p:nvSpPr>
          <p:cNvPr id="35844" name="Textfeld 5"/>
          <p:cNvSpPr txBox="1">
            <a:spLocks noChangeArrowheads="1"/>
          </p:cNvSpPr>
          <p:nvPr/>
        </p:nvSpPr>
        <p:spPr bwMode="auto">
          <a:xfrm>
            <a:off x="6192837" y="1845501"/>
            <a:ext cx="2987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Выбор данных</a:t>
            </a:r>
            <a:endParaRPr lang="de-DE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845" name="Rounded Rectangle 5"/>
          <p:cNvSpPr>
            <a:spLocks noChangeArrowheads="1"/>
          </p:cNvSpPr>
          <p:nvPr/>
        </p:nvSpPr>
        <p:spPr bwMode="auto">
          <a:xfrm>
            <a:off x="1768225" y="1968384"/>
            <a:ext cx="4400020" cy="2159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03648" y="260648"/>
            <a:ext cx="6336704" cy="620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Работа с БД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85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12_slide.jpg"/>
          <p:cNvPicPr>
            <a:picLocks noChangeAspect="1"/>
          </p:cNvPicPr>
          <p:nvPr/>
        </p:nvPicPr>
        <p:blipFill rotWithShape="1">
          <a:blip r:embed="rId2" cstate="print"/>
          <a:srcRect r="1359"/>
          <a:stretch/>
        </p:blipFill>
        <p:spPr>
          <a:xfrm>
            <a:off x="274065" y="980728"/>
            <a:ext cx="8595870" cy="5309549"/>
          </a:xfrm>
          <a:prstGeom prst="rect">
            <a:avLst/>
          </a:prstGeom>
          <a:ln>
            <a:solidFill>
              <a:schemeClr val="tx1">
                <a:alpha val="50195"/>
              </a:schemeClr>
            </a:solidFill>
          </a:ln>
        </p:spPr>
      </p:pic>
      <p:sp>
        <p:nvSpPr>
          <p:cNvPr id="36868" name="Rounded Rectangle 5"/>
          <p:cNvSpPr>
            <a:spLocks noChangeArrowheads="1"/>
          </p:cNvSpPr>
          <p:nvPr/>
        </p:nvSpPr>
        <p:spPr bwMode="auto">
          <a:xfrm>
            <a:off x="1763836" y="2131393"/>
            <a:ext cx="3024188" cy="21748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36869" name="Textfeld 5"/>
          <p:cNvSpPr txBox="1">
            <a:spLocks noChangeArrowheads="1"/>
          </p:cNvSpPr>
          <p:nvPr/>
        </p:nvSpPr>
        <p:spPr bwMode="auto">
          <a:xfrm>
            <a:off x="4739283" y="1988840"/>
            <a:ext cx="2713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Функции</a:t>
            </a:r>
            <a:endParaRPr lang="de-DE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03648" y="260648"/>
            <a:ext cx="6336704" cy="620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Работа с БД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97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12_slide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1359"/>
          <a:stretch/>
        </p:blipFill>
        <p:spPr>
          <a:xfrm>
            <a:off x="274065" y="980728"/>
            <a:ext cx="8595870" cy="5309549"/>
          </a:xfrm>
          <a:ln>
            <a:solidFill>
              <a:schemeClr val="tx1">
                <a:alpha val="50195"/>
              </a:schemeClr>
            </a:solidFill>
          </a:ln>
        </p:spPr>
      </p:pic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2628478" y="2064690"/>
            <a:ext cx="287338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solidFill>
                <a:srgbClr val="C00000"/>
              </a:solidFill>
              <a:latin typeface="Helvetica 65 Medium"/>
            </a:endParaRPr>
          </a:p>
        </p:txBody>
      </p:sp>
      <p:sp>
        <p:nvSpPr>
          <p:cNvPr id="46085" name="Textfeld 5"/>
          <p:cNvSpPr txBox="1">
            <a:spLocks noChangeArrowheads="1"/>
          </p:cNvSpPr>
          <p:nvPr/>
        </p:nvSpPr>
        <p:spPr bwMode="auto">
          <a:xfrm>
            <a:off x="2915221" y="1978319"/>
            <a:ext cx="56892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</a:rPr>
              <a:t>Ф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орматы</a:t>
            </a:r>
            <a:endParaRPr lang="de-DE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03648" y="260648"/>
            <a:ext cx="6336704" cy="620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Работа с БД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806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259632" y="329531"/>
            <a:ext cx="6480720" cy="1011237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latin typeface="Arial" panose="020B0604020202020204" pitchFamily="34" charset="0"/>
                <a:cs typeface="Aharoni" panose="02010803020104030203" pitchFamily="2" charset="-79"/>
              </a:rPr>
              <a:t>Содержание</a:t>
            </a:r>
            <a:endParaRPr lang="de-DE" sz="4000" dirty="0" smtClean="0">
              <a:latin typeface="Antique Olive Compact" panose="020B09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18487" cy="4857750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latin typeface="Calibri Light" panose="020F0302020204030204" pitchFamily="34" charset="0"/>
              </a:rPr>
              <a:t>Что такое ОЭСР</a:t>
            </a:r>
            <a:r>
              <a:rPr lang="de-DE" dirty="0" smtClean="0">
                <a:latin typeface="Calibri Light" panose="020F0302020204030204" pitchFamily="34" charset="0"/>
              </a:rPr>
              <a:t>?</a:t>
            </a:r>
          </a:p>
          <a:p>
            <a:pPr eaLnBrk="1" hangingPunct="1"/>
            <a:r>
              <a:rPr lang="de-DE" dirty="0" smtClean="0">
                <a:latin typeface="Calibri Light" panose="020F0302020204030204" pitchFamily="34" charset="0"/>
              </a:rPr>
              <a:t>OECD </a:t>
            </a:r>
            <a:r>
              <a:rPr lang="de-DE" dirty="0" err="1" smtClean="0">
                <a:latin typeface="Calibri Light" panose="020F0302020204030204" pitchFamily="34" charset="0"/>
              </a:rPr>
              <a:t>iLibrary</a:t>
            </a:r>
            <a:endParaRPr lang="de-DE" dirty="0" smtClean="0">
              <a:latin typeface="Calibri Light" panose="020F0302020204030204" pitchFamily="34" charset="0"/>
            </a:endParaRPr>
          </a:p>
          <a:p>
            <a:pPr lvl="1"/>
            <a:r>
              <a:rPr lang="ru-RU" sz="3200" dirty="0" smtClean="0">
                <a:latin typeface="Calibri Light" panose="020F0302020204030204" pitchFamily="34" charset="0"/>
              </a:rPr>
              <a:t>Статистические базы данных</a:t>
            </a:r>
            <a:endParaRPr lang="de-DE" sz="3200" dirty="0" smtClean="0">
              <a:latin typeface="Calibri Light" panose="020F0302020204030204" pitchFamily="34" charset="0"/>
            </a:endParaRPr>
          </a:p>
          <a:p>
            <a:pPr lvl="1"/>
            <a:r>
              <a:rPr lang="ru-RU" sz="3200" dirty="0" smtClean="0">
                <a:latin typeface="Calibri Light" panose="020F0302020204030204" pitchFamily="34" charset="0"/>
              </a:rPr>
              <a:t>Полнотекстовые публикации</a:t>
            </a:r>
            <a:endParaRPr lang="de-DE" sz="3200" dirty="0" smtClean="0">
              <a:latin typeface="Calibri Light" panose="020F0302020204030204" pitchFamily="34" charset="0"/>
            </a:endParaRPr>
          </a:p>
          <a:p>
            <a:pPr eaLnBrk="1" hangingPunct="1"/>
            <a:r>
              <a:rPr lang="ru-RU" dirty="0" smtClean="0">
                <a:latin typeface="Calibri Light" panose="020F0302020204030204" pitchFamily="34" charset="0"/>
              </a:rPr>
              <a:t>Преимущества для пользователей</a:t>
            </a:r>
            <a:endParaRPr lang="de-DE" dirty="0" smtClean="0">
              <a:latin typeface="Calibri Light" panose="020F0302020204030204" pitchFamily="34" charset="0"/>
            </a:endParaRPr>
          </a:p>
          <a:p>
            <a:pPr eaLnBrk="1" hangingPunct="1"/>
            <a:endParaRPr lang="de-DE" dirty="0" smtClean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12_slide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1359"/>
          <a:stretch/>
        </p:blipFill>
        <p:spPr>
          <a:xfrm>
            <a:off x="274065" y="980728"/>
            <a:ext cx="8595870" cy="5309549"/>
          </a:xfrm>
          <a:ln>
            <a:solidFill>
              <a:schemeClr val="tx1">
                <a:alpha val="50195"/>
              </a:schemeClr>
            </a:solidFill>
          </a:ln>
        </p:spPr>
      </p:pic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3033415" y="2027879"/>
            <a:ext cx="287338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48133" name="Textfeld 5"/>
          <p:cNvSpPr txBox="1">
            <a:spLocks noChangeArrowheads="1"/>
          </p:cNvSpPr>
          <p:nvPr/>
        </p:nvSpPr>
        <p:spPr bwMode="auto">
          <a:xfrm>
            <a:off x="3335297" y="1941508"/>
            <a:ext cx="2713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Графики</a:t>
            </a:r>
            <a:endParaRPr lang="de-DE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03648" y="260648"/>
            <a:ext cx="6336704" cy="620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Работа с БД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0769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Content Placeholder 4" descr="19_1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268760"/>
            <a:ext cx="8737600" cy="5311775"/>
          </a:xfrm>
          <a:ln>
            <a:solidFill>
              <a:schemeClr val="tx1">
                <a:alpha val="50195"/>
              </a:schemeClr>
            </a:solidFill>
          </a:ln>
        </p:spPr>
      </p:pic>
      <p:pic>
        <p:nvPicPr>
          <p:cNvPr id="49156" name="Picture 3" descr="chart1.jpg"/>
          <p:cNvPicPr>
            <a:picLocks noChangeAspect="1"/>
          </p:cNvPicPr>
          <p:nvPr/>
        </p:nvPicPr>
        <p:blipFill rotWithShape="1">
          <a:blip r:embed="rId3" cstate="print"/>
          <a:srcRect l="1194" r="234" b="1625"/>
          <a:stretch/>
        </p:blipFill>
        <p:spPr bwMode="auto">
          <a:xfrm>
            <a:off x="2125133" y="1022896"/>
            <a:ext cx="6062134" cy="4260304"/>
          </a:xfrm>
          <a:prstGeom prst="rect">
            <a:avLst/>
          </a:prstGeom>
          <a:noFill/>
          <a:ln w="9525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03648" y="260648"/>
            <a:ext cx="6336704" cy="620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Работа с БД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637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19_1_sli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268760"/>
            <a:ext cx="8737600" cy="5311775"/>
          </a:xfrm>
          <a:prstGeom prst="rect">
            <a:avLst/>
          </a:prstGeom>
          <a:ln>
            <a:solidFill>
              <a:schemeClr val="tx1">
                <a:alpha val="50195"/>
              </a:schemeClr>
            </a:solidFill>
          </a:ln>
        </p:spPr>
      </p:pic>
      <p:pic>
        <p:nvPicPr>
          <p:cNvPr id="50180" name="Picture 3" descr="chart2.jpg"/>
          <p:cNvPicPr>
            <a:picLocks noChangeAspect="1"/>
          </p:cNvPicPr>
          <p:nvPr/>
        </p:nvPicPr>
        <p:blipFill rotWithShape="1">
          <a:blip r:embed="rId3" cstate="print"/>
          <a:srcRect l="1125" b="1763"/>
          <a:stretch/>
        </p:blipFill>
        <p:spPr bwMode="auto">
          <a:xfrm>
            <a:off x="2123728" y="1015669"/>
            <a:ext cx="6080754" cy="4285539"/>
          </a:xfrm>
          <a:prstGeom prst="rect">
            <a:avLst/>
          </a:prstGeom>
          <a:noFill/>
          <a:ln w="9525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03648" y="260648"/>
            <a:ext cx="6336704" cy="620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Работа с БД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836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19_1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268760"/>
            <a:ext cx="8737600" cy="5311775"/>
          </a:xfrm>
          <a:ln>
            <a:solidFill>
              <a:schemeClr val="tx1">
                <a:alpha val="50195"/>
              </a:schemeClr>
            </a:solidFill>
          </a:ln>
        </p:spPr>
      </p:pic>
      <p:pic>
        <p:nvPicPr>
          <p:cNvPr id="51204" name="Picture 3" descr="chart3.jpg"/>
          <p:cNvPicPr>
            <a:picLocks noChangeAspect="1"/>
          </p:cNvPicPr>
          <p:nvPr/>
        </p:nvPicPr>
        <p:blipFill rotWithShape="1">
          <a:blip r:embed="rId3" cstate="print"/>
          <a:srcRect l="1196" b="2120"/>
          <a:stretch/>
        </p:blipFill>
        <p:spPr bwMode="auto">
          <a:xfrm>
            <a:off x="2095921" y="980728"/>
            <a:ext cx="6076479" cy="4285539"/>
          </a:xfrm>
          <a:prstGeom prst="rect">
            <a:avLst/>
          </a:prstGeom>
          <a:noFill/>
          <a:ln w="9525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03648" y="260648"/>
            <a:ext cx="6336704" cy="620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Работа с БД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667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12_slide.jpg"/>
          <p:cNvPicPr>
            <a:picLocks noChangeAspect="1"/>
          </p:cNvPicPr>
          <p:nvPr/>
        </p:nvPicPr>
        <p:blipFill rotWithShape="1">
          <a:blip r:embed="rId2" cstate="print"/>
          <a:srcRect r="1359"/>
          <a:stretch/>
        </p:blipFill>
        <p:spPr>
          <a:xfrm>
            <a:off x="274065" y="980728"/>
            <a:ext cx="8595870" cy="5309549"/>
          </a:xfrm>
          <a:prstGeom prst="rect">
            <a:avLst/>
          </a:prstGeom>
          <a:ln>
            <a:solidFill>
              <a:schemeClr val="tx1">
                <a:alpha val="50195"/>
              </a:schemeClr>
            </a:solidFill>
          </a:ln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3852242" y="1946273"/>
            <a:ext cx="3360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Таблицы</a:t>
            </a:r>
            <a:endParaRPr lang="de-DE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3253" name="Oval 4"/>
          <p:cNvSpPr>
            <a:spLocks noChangeArrowheads="1"/>
          </p:cNvSpPr>
          <p:nvPr/>
        </p:nvSpPr>
        <p:spPr bwMode="auto">
          <a:xfrm>
            <a:off x="3491880" y="2032643"/>
            <a:ext cx="360362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03648" y="260648"/>
            <a:ext cx="6336704" cy="620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Работа с БД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758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12_slide.jpg"/>
          <p:cNvPicPr>
            <a:picLocks noChangeAspect="1"/>
          </p:cNvPicPr>
          <p:nvPr/>
        </p:nvPicPr>
        <p:blipFill rotWithShape="1">
          <a:blip r:embed="rId2" cstate="print"/>
          <a:srcRect r="1359"/>
          <a:stretch/>
        </p:blipFill>
        <p:spPr>
          <a:xfrm>
            <a:off x="274065" y="980728"/>
            <a:ext cx="8595870" cy="5309549"/>
          </a:xfrm>
          <a:prstGeom prst="rect">
            <a:avLst/>
          </a:prstGeom>
          <a:ln>
            <a:solidFill>
              <a:schemeClr val="tx1">
                <a:alpha val="50195"/>
              </a:schemeClr>
            </a:solidFill>
          </a:ln>
        </p:spPr>
      </p:pic>
      <p:pic>
        <p:nvPicPr>
          <p:cNvPr id="7" name="Picture 6" descr="Cite this databa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915" y="2564904"/>
            <a:ext cx="5028389" cy="31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4811713" y="1412875"/>
            <a:ext cx="3360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Цитирование</a:t>
            </a:r>
            <a:endParaRPr lang="de-DE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302" name="Oval 4"/>
          <p:cNvSpPr>
            <a:spLocks noChangeArrowheads="1"/>
          </p:cNvSpPr>
          <p:nvPr/>
        </p:nvSpPr>
        <p:spPr bwMode="auto">
          <a:xfrm>
            <a:off x="4008966" y="2024856"/>
            <a:ext cx="719138" cy="360363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03648" y="260648"/>
            <a:ext cx="6336704" cy="620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Работа с БД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2986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12_slide.jpg"/>
          <p:cNvPicPr>
            <a:picLocks noChangeAspect="1"/>
          </p:cNvPicPr>
          <p:nvPr/>
        </p:nvPicPr>
        <p:blipFill rotWithShape="1">
          <a:blip r:embed="rId2" cstate="print"/>
          <a:srcRect r="1359"/>
          <a:stretch/>
        </p:blipFill>
        <p:spPr>
          <a:xfrm>
            <a:off x="274065" y="980728"/>
            <a:ext cx="8595870" cy="5309549"/>
          </a:xfrm>
          <a:prstGeom prst="rect">
            <a:avLst/>
          </a:prstGeom>
          <a:ln>
            <a:solidFill>
              <a:schemeClr val="tx1">
                <a:alpha val="50195"/>
              </a:schemeClr>
            </a:solidFill>
          </a:ln>
        </p:spPr>
      </p:pic>
      <p:sp>
        <p:nvSpPr>
          <p:cNvPr id="11" name="Textfeld 5"/>
          <p:cNvSpPr txBox="1">
            <a:spLocks noChangeArrowheads="1"/>
          </p:cNvSpPr>
          <p:nvPr/>
        </p:nvSpPr>
        <p:spPr bwMode="auto">
          <a:xfrm>
            <a:off x="2705100" y="1629303"/>
            <a:ext cx="5976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Метаданные</a:t>
            </a:r>
            <a:endParaRPr lang="de-DE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6325" name="Oval 4"/>
          <p:cNvSpPr>
            <a:spLocks noChangeArrowheads="1"/>
          </p:cNvSpPr>
          <p:nvPr/>
        </p:nvSpPr>
        <p:spPr bwMode="auto">
          <a:xfrm>
            <a:off x="2417763" y="1746780"/>
            <a:ext cx="287337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pic>
        <p:nvPicPr>
          <p:cNvPr id="13" name="Picture 12" descr="Metadat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2448272" cy="3628938"/>
          </a:xfrm>
          <a:prstGeom prst="rect">
            <a:avLst/>
          </a:prstGeom>
          <a:noFill/>
          <a:ln w="9525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03648" y="260648"/>
            <a:ext cx="6336704" cy="620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Работа с БД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4037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12_slide.jpg"/>
          <p:cNvPicPr>
            <a:picLocks noChangeAspect="1"/>
          </p:cNvPicPr>
          <p:nvPr/>
        </p:nvPicPr>
        <p:blipFill rotWithShape="1">
          <a:blip r:embed="rId2" cstate="print"/>
          <a:srcRect r="1359"/>
          <a:stretch/>
        </p:blipFill>
        <p:spPr>
          <a:xfrm>
            <a:off x="274065" y="980728"/>
            <a:ext cx="8595870" cy="5309549"/>
          </a:xfrm>
          <a:prstGeom prst="rect">
            <a:avLst/>
          </a:prstGeom>
          <a:ln>
            <a:solidFill>
              <a:schemeClr val="tx1">
                <a:alpha val="50195"/>
              </a:schemeClr>
            </a:solidFill>
          </a:ln>
        </p:spPr>
      </p:pic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72107" y="4221088"/>
            <a:ext cx="1979613" cy="1656109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2051720" y="4777988"/>
            <a:ext cx="38885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Готовые публикации</a:t>
            </a:r>
            <a:endParaRPr lang="de-DE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03648" y="260648"/>
            <a:ext cx="6336704" cy="620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Работа с БД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464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18487" cy="48965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72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7200" dirty="0">
                <a:latin typeface="Calibri Light" panose="020F0302020204030204" pitchFamily="34" charset="0"/>
              </a:rPr>
              <a:t>Использование различных форматов (PDF, WEB, XLS, </a:t>
            </a:r>
            <a:r>
              <a:rPr lang="ru-RU" sz="7200" dirty="0" err="1">
                <a:latin typeface="Calibri Light" panose="020F0302020204030204" pitchFamily="34" charset="0"/>
              </a:rPr>
              <a:t>ActiveChart</a:t>
            </a:r>
            <a:r>
              <a:rPr lang="ru-RU" sz="7200" dirty="0">
                <a:latin typeface="Calibri Light" panose="020F0302020204030204" pitchFamily="34" charset="0"/>
              </a:rPr>
              <a:t>, DATA, </a:t>
            </a:r>
            <a:r>
              <a:rPr lang="ru-RU" sz="7200" dirty="0" err="1">
                <a:latin typeface="Calibri Light" panose="020F0302020204030204" pitchFamily="34" charset="0"/>
              </a:rPr>
              <a:t>ePUB</a:t>
            </a:r>
            <a:r>
              <a:rPr lang="ru-RU" sz="7200" dirty="0">
                <a:latin typeface="Calibri Light" panose="020F0302020204030204" pitchFamily="34" charset="0"/>
              </a:rPr>
              <a:t>, READ), резюме докладов в форматах </a:t>
            </a:r>
            <a:r>
              <a:rPr lang="en-GB" sz="7200" dirty="0">
                <a:latin typeface="Calibri Light" panose="020F0302020204030204" pitchFamily="34" charset="0"/>
              </a:rPr>
              <a:t>PDF</a:t>
            </a:r>
            <a:r>
              <a:rPr lang="ru-RU" sz="7200" dirty="0">
                <a:latin typeface="Calibri Light" panose="020F0302020204030204" pitchFamily="34" charset="0"/>
              </a:rPr>
              <a:t> и </a:t>
            </a:r>
            <a:r>
              <a:rPr lang="en-GB" sz="7200" dirty="0" err="1">
                <a:latin typeface="Calibri Light" panose="020F0302020204030204" pitchFamily="34" charset="0"/>
              </a:rPr>
              <a:t>ePUB</a:t>
            </a:r>
            <a:r>
              <a:rPr lang="ru-RU" sz="7200" dirty="0">
                <a:latin typeface="Calibri Light" panose="020F0302020204030204" pitchFamily="34" charset="0"/>
              </a:rPr>
              <a:t>, в том числе для мобильных </a:t>
            </a:r>
            <a:r>
              <a:rPr lang="ru-RU" sz="7200" dirty="0" smtClean="0">
                <a:latin typeface="Calibri Light" panose="020F0302020204030204" pitchFamily="34" charset="0"/>
              </a:rPr>
              <a:t>устройств</a:t>
            </a:r>
          </a:p>
          <a:p>
            <a:pPr marL="0" indent="0">
              <a:buNone/>
            </a:pPr>
            <a:endParaRPr lang="en-GB" sz="7200" dirty="0">
              <a:latin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7200" dirty="0">
                <a:latin typeface="Calibri Light" panose="020F0302020204030204" pitchFamily="34" charset="0"/>
              </a:rPr>
              <a:t>Наличие уникальной функции </a:t>
            </a:r>
            <a:r>
              <a:rPr lang="ru-RU" sz="7200" dirty="0" err="1">
                <a:latin typeface="Calibri Light" panose="020F0302020204030204" pitchFamily="34" charset="0"/>
              </a:rPr>
              <a:t>StatLink</a:t>
            </a:r>
            <a:r>
              <a:rPr lang="ru-RU" sz="7200" dirty="0">
                <a:latin typeface="Calibri Light" panose="020F0302020204030204" pitchFamily="34" charset="0"/>
              </a:rPr>
              <a:t>, с помощью которой можно </a:t>
            </a:r>
            <a:r>
              <a:rPr lang="ru-RU" sz="7200" dirty="0" smtClean="0">
                <a:latin typeface="Calibri Light" panose="020F0302020204030204" pitchFamily="34" charset="0"/>
              </a:rPr>
              <a:t>загружать </a:t>
            </a:r>
            <a:r>
              <a:rPr lang="ru-RU" sz="7200" dirty="0">
                <a:latin typeface="Calibri Light" panose="020F0302020204030204" pitchFamily="34" charset="0"/>
              </a:rPr>
              <a:t>представленные в текстовых изданиях графики и таблицы в формате </a:t>
            </a:r>
            <a:r>
              <a:rPr lang="en-GB" sz="7200" dirty="0" smtClean="0">
                <a:latin typeface="Calibri Light" panose="020F0302020204030204" pitchFamily="34" charset="0"/>
              </a:rPr>
              <a:t>XLS</a:t>
            </a:r>
            <a:endParaRPr lang="ru-RU" sz="72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GB" sz="7200" dirty="0">
              <a:latin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7200" dirty="0" smtClean="0">
                <a:latin typeface="Calibri Light" panose="020F0302020204030204" pitchFamily="34" charset="0"/>
              </a:rPr>
              <a:t>Использование </a:t>
            </a:r>
            <a:r>
              <a:rPr lang="ru-RU" sz="7200" dirty="0">
                <a:latin typeface="Calibri Light" panose="020F0302020204030204" pitchFamily="34" charset="0"/>
              </a:rPr>
              <a:t>постоянных </a:t>
            </a:r>
            <a:r>
              <a:rPr lang="en-GB" sz="7200" dirty="0">
                <a:latin typeface="Calibri Light" panose="020F0302020204030204" pitchFamily="34" charset="0"/>
              </a:rPr>
              <a:t>URL</a:t>
            </a:r>
            <a:r>
              <a:rPr lang="ru-RU" sz="7200" dirty="0">
                <a:latin typeface="Calibri Light" panose="020F0302020204030204" pitchFamily="34" charset="0"/>
              </a:rPr>
              <a:t>-адресов, позволяющих надёжно сохранять </a:t>
            </a:r>
            <a:r>
              <a:rPr lang="ru-RU" sz="7200" dirty="0" smtClean="0">
                <a:latin typeface="Calibri Light" panose="020F0302020204030204" pitchFamily="34" charset="0"/>
              </a:rPr>
              <a:t>закладки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7200" dirty="0">
              <a:latin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7200" dirty="0" smtClean="0">
                <a:latin typeface="Calibri Light" panose="020F0302020204030204" pitchFamily="34" charset="0"/>
              </a:rPr>
              <a:t>Наличие </a:t>
            </a:r>
            <a:r>
              <a:rPr lang="ru-RU" sz="7200" dirty="0">
                <a:latin typeface="Calibri Light" panose="020F0302020204030204" pitchFamily="34" charset="0"/>
              </a:rPr>
              <a:t>индекса </a:t>
            </a:r>
            <a:r>
              <a:rPr lang="en-GB" sz="7200" dirty="0">
                <a:latin typeface="Calibri Light" panose="020F0302020204030204" pitchFamily="34" charset="0"/>
              </a:rPr>
              <a:t>DOI</a:t>
            </a:r>
            <a:r>
              <a:rPr lang="ru-RU" sz="7200" dirty="0">
                <a:latin typeface="Calibri Light" panose="020F0302020204030204" pitchFamily="34" charset="0"/>
              </a:rPr>
              <a:t> (Идентификатор цифрового объекта), возможность поиска по отдельным главам докладов, таблицам и т.д</a:t>
            </a:r>
            <a:r>
              <a:rPr lang="ru-RU" sz="7200" dirty="0" smtClean="0">
                <a:latin typeface="Calibri Light" panose="020F03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7200" dirty="0">
              <a:latin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7200" dirty="0" smtClean="0">
                <a:latin typeface="Calibri Light" panose="020F0302020204030204" pitchFamily="34" charset="0"/>
              </a:rPr>
              <a:t>Встроенная </a:t>
            </a:r>
            <a:r>
              <a:rPr lang="ru-RU" sz="7200" dirty="0">
                <a:latin typeface="Calibri Light" panose="020F0302020204030204" pitchFamily="34" charset="0"/>
              </a:rPr>
              <a:t>функция оформления библиографических ссылок на информационные </a:t>
            </a:r>
            <a:r>
              <a:rPr lang="ru-RU" sz="7200" dirty="0" smtClean="0">
                <a:latin typeface="Calibri Light" panose="020F0302020204030204" pitchFamily="34" charset="0"/>
              </a:rPr>
              <a:t>ресурсы: удобное цитирование </a:t>
            </a:r>
            <a:endParaRPr lang="en-GB" sz="7200" dirty="0">
              <a:latin typeface="Calibri Light" panose="020F0302020204030204" pitchFamily="34" charset="0"/>
            </a:endParaRPr>
          </a:p>
          <a:p>
            <a:pPr lvl="1"/>
            <a:endParaRPr lang="de-DE" sz="4000" dirty="0" smtClean="0">
              <a:latin typeface="+mj-lt"/>
            </a:endParaRP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	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172400" cy="1011237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 для пользователей</a:t>
            </a: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9" y="548680"/>
            <a:ext cx="7920880" cy="647701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 для библиотекарей</a:t>
            </a: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56792"/>
            <a:ext cx="8218487" cy="4248472"/>
          </a:xfrm>
        </p:spPr>
        <p:txBody>
          <a:bodyPr>
            <a:noAutofit/>
          </a:bodyPr>
          <a:lstStyle/>
          <a:p>
            <a:pPr marL="342900" lvl="1" indent="-342900">
              <a:buFontTx/>
              <a:buChar char="•"/>
            </a:pPr>
            <a:r>
              <a:rPr lang="ru-RU" sz="2000" dirty="0">
                <a:latin typeface="Calibri Light" panose="020F0302020204030204" pitchFamily="34" charset="0"/>
              </a:rPr>
              <a:t>Права по управлению учётной записью и внесению изменений в перечень </a:t>
            </a:r>
            <a:r>
              <a:rPr lang="de-DE" sz="2000" dirty="0">
                <a:latin typeface="Calibri Light" panose="020F0302020204030204" pitchFamily="34" charset="0"/>
              </a:rPr>
              <a:t>IP-</a:t>
            </a:r>
            <a:r>
              <a:rPr lang="ru-RU" sz="2000" dirty="0">
                <a:latin typeface="Calibri Light" panose="020F0302020204030204" pitchFamily="34" charset="0"/>
              </a:rPr>
              <a:t>адресов организации (удаление и добавление новых </a:t>
            </a:r>
            <a:r>
              <a:rPr lang="de-DE" sz="2000" dirty="0">
                <a:latin typeface="Calibri Light" panose="020F0302020204030204" pitchFamily="34" charset="0"/>
              </a:rPr>
              <a:t>IP-</a:t>
            </a:r>
            <a:r>
              <a:rPr lang="ru-RU" sz="2000" dirty="0">
                <a:latin typeface="Calibri Light" panose="020F0302020204030204" pitchFamily="34" charset="0"/>
              </a:rPr>
              <a:t>адресов</a:t>
            </a:r>
            <a:r>
              <a:rPr lang="ru-RU" sz="2000" dirty="0" smtClean="0">
                <a:latin typeface="Calibri Light" panose="020F0302020204030204" pitchFamily="34" charset="0"/>
              </a:rPr>
              <a:t>)</a:t>
            </a:r>
          </a:p>
          <a:p>
            <a:pPr marL="342900" lvl="1" indent="-342900">
              <a:buFontTx/>
              <a:buChar char="•"/>
            </a:pPr>
            <a:r>
              <a:rPr lang="ru-RU" sz="2000" dirty="0" smtClean="0">
                <a:latin typeface="Calibri Light" panose="020F0302020204030204" pitchFamily="34" charset="0"/>
              </a:rPr>
              <a:t>Статистика </a:t>
            </a:r>
            <a:r>
              <a:rPr lang="ru-RU" sz="2000" dirty="0">
                <a:latin typeface="Calibri Light" panose="020F0302020204030204" pitchFamily="34" charset="0"/>
              </a:rPr>
              <a:t>использования электронных ресурсов в соответствии с международным стандартом </a:t>
            </a:r>
            <a:r>
              <a:rPr lang="ru-RU" sz="2000" dirty="0" smtClean="0">
                <a:latin typeface="Calibri Light" panose="020F0302020204030204" pitchFamily="34" charset="0"/>
              </a:rPr>
              <a:t>COUNTER</a:t>
            </a:r>
            <a:endParaRPr lang="ru-RU" sz="2000" dirty="0">
              <a:latin typeface="Calibri Light" panose="020F030202020403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ru-RU" sz="2000" dirty="0" smtClean="0">
                <a:latin typeface="Calibri Light" panose="020F0302020204030204" pitchFamily="34" charset="0"/>
              </a:rPr>
              <a:t>Метаданные </a:t>
            </a:r>
            <a:r>
              <a:rPr lang="ru-RU" sz="2000" dirty="0">
                <a:latin typeface="Calibri Light" panose="020F0302020204030204" pitchFamily="34" charset="0"/>
              </a:rPr>
              <a:t>в международном формате MARC </a:t>
            </a:r>
            <a:r>
              <a:rPr lang="ru-RU" sz="2000" dirty="0" smtClean="0">
                <a:latin typeface="Calibri Light" panose="020F0302020204030204" pitchFamily="34" charset="0"/>
              </a:rPr>
              <a:t>21</a:t>
            </a:r>
          </a:p>
          <a:p>
            <a:pPr marL="342900" lvl="1" indent="-342900">
              <a:buFontTx/>
              <a:buChar char="•"/>
            </a:pPr>
            <a:r>
              <a:rPr lang="ru-RU" sz="2000" dirty="0" smtClean="0">
                <a:latin typeface="Calibri Light" panose="020F0302020204030204" pitchFamily="34" charset="0"/>
              </a:rPr>
              <a:t>Индексация </a:t>
            </a:r>
            <a:r>
              <a:rPr lang="ru-RU" sz="2000" dirty="0">
                <a:latin typeface="Calibri Light" panose="020F0302020204030204" pitchFamily="34" charset="0"/>
              </a:rPr>
              <a:t>метаданных через сервисы </a:t>
            </a:r>
            <a:r>
              <a:rPr lang="de-DE" sz="2000" dirty="0">
                <a:latin typeface="Calibri Light" panose="020F0302020204030204" pitchFamily="34" charset="0"/>
              </a:rPr>
              <a:t>EBSCO EDS, Ex </a:t>
            </a:r>
            <a:r>
              <a:rPr lang="de-DE" sz="2000" dirty="0" err="1">
                <a:latin typeface="Calibri Light" panose="020F0302020204030204" pitchFamily="34" charset="0"/>
              </a:rPr>
              <a:t>Libris</a:t>
            </a:r>
            <a:r>
              <a:rPr lang="de-DE" sz="2000" dirty="0">
                <a:latin typeface="Calibri Light" panose="020F0302020204030204" pitchFamily="34" charset="0"/>
              </a:rPr>
              <a:t> Primo, </a:t>
            </a:r>
            <a:r>
              <a:rPr lang="de-DE" sz="2000" dirty="0" err="1">
                <a:latin typeface="Calibri Light" panose="020F0302020204030204" pitchFamily="34" charset="0"/>
              </a:rPr>
              <a:t>ProQuest</a:t>
            </a:r>
            <a:r>
              <a:rPr lang="de-DE" sz="2000" dirty="0">
                <a:latin typeface="Calibri Light" panose="020F0302020204030204" pitchFamily="34" charset="0"/>
              </a:rPr>
              <a:t> </a:t>
            </a:r>
            <a:r>
              <a:rPr lang="de-DE" sz="2000" dirty="0" err="1">
                <a:latin typeface="Calibri Light" panose="020F0302020204030204" pitchFamily="34" charset="0"/>
              </a:rPr>
              <a:t>Summon</a:t>
            </a:r>
            <a:r>
              <a:rPr lang="de-DE" sz="2000" dirty="0">
                <a:latin typeface="Calibri Light" panose="020F0302020204030204" pitchFamily="34" charset="0"/>
              </a:rPr>
              <a:t>, OCLC </a:t>
            </a:r>
            <a:r>
              <a:rPr lang="de-DE" sz="2000" dirty="0" err="1">
                <a:latin typeface="Calibri Light" panose="020F0302020204030204" pitchFamily="34" charset="0"/>
              </a:rPr>
              <a:t>WorldCat</a:t>
            </a:r>
            <a:r>
              <a:rPr lang="de-DE" sz="2000" dirty="0">
                <a:latin typeface="Calibri Light" panose="020F0302020204030204" pitchFamily="34" charset="0"/>
              </a:rPr>
              <a:t>, </a:t>
            </a:r>
            <a:r>
              <a:rPr lang="ru-RU" sz="2000" dirty="0">
                <a:latin typeface="Calibri Light" panose="020F0302020204030204" pitchFamily="34" charset="0"/>
              </a:rPr>
              <a:t>поиск публикаций  через  </a:t>
            </a:r>
            <a:r>
              <a:rPr lang="de-DE" sz="2000" dirty="0" err="1">
                <a:latin typeface="Calibri Light" panose="020F0302020204030204" pitchFamily="34" charset="0"/>
              </a:rPr>
              <a:t>Summon</a:t>
            </a:r>
            <a:r>
              <a:rPr lang="de-DE" sz="2000" dirty="0">
                <a:latin typeface="Calibri Light" panose="020F0302020204030204" pitchFamily="34" charset="0"/>
              </a:rPr>
              <a:t> Discovery Service</a:t>
            </a:r>
          </a:p>
          <a:p>
            <a:pPr marL="342900" lvl="1" indent="-342900">
              <a:buFontTx/>
              <a:buChar char="•"/>
            </a:pPr>
            <a:endParaRPr lang="de-DE" sz="3200" dirty="0" smtClean="0">
              <a:latin typeface="+mj-lt"/>
            </a:endParaRPr>
          </a:p>
          <a:p>
            <a:pPr eaLnBrk="1" hangingPunct="1"/>
            <a:endParaRPr lang="de-DE" dirty="0" smtClean="0">
              <a:latin typeface="+mj-lt"/>
            </a:endParaRP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46148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800" dirty="0" smtClean="0">
                <a:latin typeface="Calibri Light" panose="020F0302020204030204" pitchFamily="34" charset="0"/>
              </a:rPr>
              <a:t>Международная экономическая организация </a:t>
            </a:r>
            <a:r>
              <a:rPr lang="de-DE" sz="2800" dirty="0" smtClean="0">
                <a:latin typeface="Calibri Light" panose="020F0302020204030204" pitchFamily="34" charset="0"/>
              </a:rPr>
              <a:t>34 </a:t>
            </a:r>
            <a:r>
              <a:rPr lang="ru-RU" sz="2800" dirty="0" smtClean="0">
                <a:latin typeface="Calibri Light" panose="020F0302020204030204" pitchFamily="34" charset="0"/>
              </a:rPr>
              <a:t>развитых стран с рыночной экономикой, выполняющая функции:  </a:t>
            </a:r>
          </a:p>
          <a:p>
            <a:pPr eaLnBrk="1" hangingPunct="1"/>
            <a:r>
              <a:rPr lang="ru-RU" sz="2800" dirty="0" smtClean="0">
                <a:latin typeface="Calibri Light" panose="020F0302020204030204" pitchFamily="34" charset="0"/>
              </a:rPr>
              <a:t>Консультировани</a:t>
            </a:r>
            <a:r>
              <a:rPr lang="ru-RU" sz="2800" dirty="0">
                <a:latin typeface="Calibri Light" panose="020F0302020204030204" pitchFamily="34" charset="0"/>
              </a:rPr>
              <a:t>я</a:t>
            </a:r>
            <a:r>
              <a:rPr lang="ru-RU" sz="2800" dirty="0" smtClean="0">
                <a:latin typeface="Calibri Light" panose="020F0302020204030204" pitchFamily="34" charset="0"/>
              </a:rPr>
              <a:t> правительств по экономическим, социальным и экологическим вопросам </a:t>
            </a:r>
          </a:p>
          <a:p>
            <a:pPr eaLnBrk="1" hangingPunct="1"/>
            <a:r>
              <a:rPr lang="ru-RU" sz="2800" dirty="0" smtClean="0">
                <a:latin typeface="Calibri Light" panose="020F0302020204030204" pitchFamily="34" charset="0"/>
              </a:rPr>
              <a:t>Сбора и публикации статистических данных и докладов </a:t>
            </a:r>
            <a:endParaRPr lang="de-DE" sz="2800" dirty="0" smtClean="0">
              <a:latin typeface="Calibri Light" panose="020F0302020204030204" pitchFamily="34" charset="0"/>
            </a:endParaRPr>
          </a:p>
          <a:p>
            <a:pPr eaLnBrk="1" hangingPunct="1"/>
            <a:endParaRPr lang="de-DE" dirty="0" smtClean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59632" y="329531"/>
            <a:ext cx="6768752" cy="1011237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 Light" panose="020F0302020204030204" pitchFamily="34" charset="0"/>
              </a:rPr>
              <a:t>ВУЗы и научно-исследовательские </a:t>
            </a:r>
            <a:r>
              <a:rPr lang="ru-RU" dirty="0" smtClean="0">
                <a:latin typeface="Calibri Light" panose="020F0302020204030204" pitchFamily="34" charset="0"/>
              </a:rPr>
              <a:t>институты</a:t>
            </a:r>
          </a:p>
          <a:p>
            <a:r>
              <a:rPr lang="ru-RU" dirty="0" smtClean="0">
                <a:latin typeface="Calibri Light" panose="020F0302020204030204" pitchFamily="34" charset="0"/>
              </a:rPr>
              <a:t>Предприятия сферы промышленности и услуг</a:t>
            </a:r>
          </a:p>
          <a:p>
            <a:r>
              <a:rPr lang="ru-RU" dirty="0">
                <a:latin typeface="Calibri Light" panose="020F0302020204030204" pitchFamily="34" charset="0"/>
              </a:rPr>
              <a:t>Общественные организации и ассоциации</a:t>
            </a:r>
          </a:p>
          <a:p>
            <a:r>
              <a:rPr lang="ru-RU" dirty="0" smtClean="0">
                <a:latin typeface="Calibri Light" panose="020F0302020204030204" pitchFamily="34" charset="0"/>
              </a:rPr>
              <a:t>Государственные структуры</a:t>
            </a:r>
          </a:p>
          <a:p>
            <a:r>
              <a:rPr lang="ru-RU" dirty="0" smtClean="0">
                <a:latin typeface="Calibri Light" panose="020F0302020204030204" pitchFamily="34" charset="0"/>
              </a:rPr>
              <a:t>Библиотеки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59632" y="329531"/>
            <a:ext cx="6840760" cy="1011237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Целевая аудитория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55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848872" cy="647701"/>
          </a:xfrm>
        </p:spPr>
        <p:txBody>
          <a:bodyPr/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Подписчики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OECD </a:t>
            </a:r>
            <a:r>
              <a:rPr 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iLibrary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18487" cy="5040560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>
                <a:latin typeface="Calibri Light" panose="020F0302020204030204" pitchFamily="34" charset="0"/>
              </a:rPr>
              <a:t>Российская академия народного хозяйства и государственной службы при Президенте РФ (</a:t>
            </a:r>
            <a:r>
              <a:rPr lang="ru-RU" sz="3600" dirty="0" err="1">
                <a:latin typeface="Calibri Light" panose="020F0302020204030204" pitchFamily="34" charset="0"/>
              </a:rPr>
              <a:t>РАНХиГС</a:t>
            </a:r>
            <a:r>
              <a:rPr lang="ru-RU" sz="3600" dirty="0">
                <a:latin typeface="Calibri Light" panose="020F0302020204030204" pitchFamily="34" charset="0"/>
              </a:rPr>
              <a:t>)</a:t>
            </a:r>
            <a:endParaRPr lang="en-GB" sz="3600" dirty="0">
              <a:latin typeface="Calibri Light" panose="020F0302020204030204" pitchFamily="34" charset="0"/>
            </a:endParaRPr>
          </a:p>
          <a:p>
            <a:r>
              <a:rPr lang="ru-RU" sz="3600" dirty="0">
                <a:latin typeface="Calibri Light" panose="020F0302020204030204" pitchFamily="34" charset="0"/>
              </a:rPr>
              <a:t>Московский государственный институт международных отношений (МГИМО)</a:t>
            </a:r>
            <a:endParaRPr lang="en-GB" sz="3600" dirty="0">
              <a:latin typeface="Calibri Light" panose="020F0302020204030204" pitchFamily="34" charset="0"/>
            </a:endParaRPr>
          </a:p>
          <a:p>
            <a:r>
              <a:rPr lang="ru-RU" sz="3600" dirty="0">
                <a:latin typeface="Calibri Light" panose="020F0302020204030204" pitchFamily="34" charset="0"/>
              </a:rPr>
              <a:t>Санкт-Петербургский государственный университет (СПбГУ)</a:t>
            </a:r>
            <a:endParaRPr lang="en-GB" sz="3600" dirty="0">
              <a:latin typeface="Calibri Light" panose="020F0302020204030204" pitchFamily="34" charset="0"/>
            </a:endParaRPr>
          </a:p>
          <a:p>
            <a:r>
              <a:rPr lang="ru-RU" sz="3600" dirty="0" smtClean="0">
                <a:latin typeface="Calibri Light" panose="020F0302020204030204" pitchFamily="34" charset="0"/>
              </a:rPr>
              <a:t>Санкт-Петербургский </a:t>
            </a:r>
            <a:r>
              <a:rPr lang="ru-RU" sz="3600" dirty="0">
                <a:latin typeface="Calibri Light" panose="020F0302020204030204" pitchFamily="34" charset="0"/>
              </a:rPr>
              <a:t>государственный университет экономики и финансов (ФИНЭК)</a:t>
            </a:r>
            <a:endParaRPr lang="en-GB" sz="3600" dirty="0">
              <a:latin typeface="Calibri Light" panose="020F0302020204030204" pitchFamily="34" charset="0"/>
            </a:endParaRPr>
          </a:p>
          <a:p>
            <a:r>
              <a:rPr lang="ru-RU" sz="3600" dirty="0">
                <a:latin typeface="Calibri Light" panose="020F0302020204030204" pitchFamily="34" charset="0"/>
              </a:rPr>
              <a:t>Министерство финансов РФ</a:t>
            </a:r>
            <a:endParaRPr lang="en-GB" sz="3600" dirty="0">
              <a:latin typeface="Calibri Light" panose="020F0302020204030204" pitchFamily="34" charset="0"/>
            </a:endParaRPr>
          </a:p>
          <a:p>
            <a:r>
              <a:rPr lang="ru-RU" sz="3600" dirty="0">
                <a:latin typeface="Calibri Light" panose="020F0302020204030204" pitchFamily="34" charset="0"/>
              </a:rPr>
              <a:t>Лукойл</a:t>
            </a:r>
            <a:endParaRPr lang="en-GB" sz="3600" dirty="0">
              <a:latin typeface="Calibri Light" panose="020F0302020204030204" pitchFamily="34" charset="0"/>
            </a:endParaRPr>
          </a:p>
          <a:p>
            <a:r>
              <a:rPr lang="ru-RU" sz="3600" dirty="0" smtClean="0">
                <a:latin typeface="Calibri Light" panose="020F0302020204030204" pitchFamily="34" charset="0"/>
              </a:rPr>
              <a:t>Российская </a:t>
            </a:r>
            <a:r>
              <a:rPr lang="ru-RU" sz="3600" dirty="0">
                <a:latin typeface="Calibri Light" panose="020F0302020204030204" pitchFamily="34" charset="0"/>
              </a:rPr>
              <a:t>национальная библиотека, Москва</a:t>
            </a:r>
            <a:endParaRPr lang="en-GB" sz="3600" dirty="0">
              <a:latin typeface="Calibri Light" panose="020F0302020204030204" pitchFamily="34" charset="0"/>
            </a:endParaRPr>
          </a:p>
          <a:p>
            <a:r>
              <a:rPr lang="ru-RU" sz="3600" dirty="0" smtClean="0">
                <a:latin typeface="Calibri Light" panose="020F0302020204030204" pitchFamily="34" charset="0"/>
              </a:rPr>
              <a:t>Научно-исследовательский </a:t>
            </a:r>
            <a:r>
              <a:rPr lang="ru-RU" sz="3600" dirty="0">
                <a:latin typeface="Calibri Light" panose="020F0302020204030204" pitchFamily="34" charset="0"/>
              </a:rPr>
              <a:t>финансовый институт (НИФИ)</a:t>
            </a:r>
            <a:endParaRPr lang="en-GB" sz="3600" dirty="0">
              <a:latin typeface="Calibri Light" panose="020F0302020204030204" pitchFamily="34" charset="0"/>
            </a:endParaRPr>
          </a:p>
          <a:p>
            <a:r>
              <a:rPr lang="ru-RU" sz="3600" dirty="0">
                <a:latin typeface="Calibri Light" panose="020F0302020204030204" pitchFamily="34" charset="0"/>
              </a:rPr>
              <a:t>Аналитический Центр при Правительстве РФ</a:t>
            </a:r>
            <a:endParaRPr lang="en-GB" sz="3600" dirty="0">
              <a:latin typeface="Calibri Light" panose="020F0302020204030204" pitchFamily="34" charset="0"/>
            </a:endParaRPr>
          </a:p>
          <a:p>
            <a:r>
              <a:rPr lang="ru-RU" sz="3600" dirty="0">
                <a:latin typeface="Calibri Light" panose="020F0302020204030204" pitchFamily="34" charset="0"/>
              </a:rPr>
              <a:t>Внешэкономбанк</a:t>
            </a:r>
            <a:endParaRPr lang="en-GB" sz="3600" dirty="0">
              <a:latin typeface="Calibri Light" panose="020F0302020204030204" pitchFamily="34" charset="0"/>
            </a:endParaRPr>
          </a:p>
          <a:p>
            <a:r>
              <a:rPr lang="ru-RU" sz="3600" dirty="0">
                <a:latin typeface="Calibri Light" panose="020F0302020204030204" pitchFamily="34" charset="0"/>
              </a:rPr>
              <a:t>Центральный Банк </a:t>
            </a:r>
            <a:r>
              <a:rPr lang="ru-RU" sz="3600" dirty="0" smtClean="0">
                <a:latin typeface="Calibri Light" panose="020F0302020204030204" pitchFamily="34" charset="0"/>
              </a:rPr>
              <a:t>РФ</a:t>
            </a:r>
          </a:p>
          <a:p>
            <a:pPr marL="0" indent="0">
              <a:buNone/>
            </a:pPr>
            <a:r>
              <a:rPr lang="ru-RU" sz="3600" dirty="0" smtClean="0">
                <a:latin typeface="Calibri Light" panose="020F0302020204030204" pitchFamily="34" charset="0"/>
              </a:rPr>
              <a:t>  </a:t>
            </a:r>
            <a:endParaRPr lang="ru-RU" sz="3600" dirty="0">
              <a:latin typeface="Calibri Light" panose="020F0302020204030204" pitchFamily="34" charset="0"/>
            </a:endParaRP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67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848872" cy="647701"/>
          </a:xfrm>
        </p:spPr>
        <p:txBody>
          <a:bodyPr/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Подписка на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OECD </a:t>
            </a:r>
            <a:r>
              <a:rPr 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iLibrary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18487" cy="4176464"/>
          </a:xfrm>
        </p:spPr>
        <p:txBody>
          <a:bodyPr/>
          <a:lstStyle/>
          <a:p>
            <a:r>
              <a:rPr lang="en-US" sz="2800" dirty="0" err="1">
                <a:latin typeface="Calibri Light" panose="020F0302020204030204" pitchFamily="34" charset="0"/>
              </a:rPr>
              <a:t>Комплексный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 smtClean="0">
                <a:latin typeface="Calibri Light" panose="020F0302020204030204" pitchFamily="34" charset="0"/>
              </a:rPr>
              <a:t>пакет</a:t>
            </a:r>
            <a:r>
              <a:rPr lang="ru-RU" sz="2800" dirty="0" smtClean="0">
                <a:latin typeface="Calibri Light" panose="020F03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800" dirty="0">
                <a:latin typeface="Calibri Light" panose="020F0302020204030204" pitchFamily="34" charset="0"/>
              </a:rPr>
              <a:t> </a:t>
            </a:r>
            <a:r>
              <a:rPr lang="ru-RU" sz="2800" dirty="0" smtClean="0">
                <a:latin typeface="Calibri Light" panose="020F0302020204030204" pitchFamily="34" charset="0"/>
              </a:rPr>
              <a:t>   </a:t>
            </a:r>
            <a:r>
              <a:rPr lang="en-US" sz="2800" dirty="0" smtClean="0">
                <a:latin typeface="Calibri Light" panose="020F0302020204030204" pitchFamily="34" charset="0"/>
              </a:rPr>
              <a:t>„OECD </a:t>
            </a:r>
            <a:r>
              <a:rPr lang="en-US" sz="2800" dirty="0">
                <a:latin typeface="Calibri Light" panose="020F0302020204030204" pitchFamily="34" charset="0"/>
              </a:rPr>
              <a:t>Books, Papers and Statistics</a:t>
            </a:r>
            <a:r>
              <a:rPr lang="en-US" sz="2800" dirty="0" smtClean="0">
                <a:latin typeface="Calibri Light" panose="020F0302020204030204" pitchFamily="34" charset="0"/>
              </a:rPr>
              <a:t>”</a:t>
            </a:r>
            <a:endParaRPr lang="ru-RU" sz="2800" dirty="0" smtClean="0">
              <a:latin typeface="Calibri Light" panose="020F0302020204030204" pitchFamily="34" charset="0"/>
            </a:endParaRPr>
          </a:p>
          <a:p>
            <a:r>
              <a:rPr lang="ru-RU" sz="2800" dirty="0" smtClean="0">
                <a:latin typeface="Calibri Light" panose="020F0302020204030204" pitchFamily="34" charset="0"/>
              </a:rPr>
              <a:t>Подписка на отдельные элементы</a:t>
            </a:r>
          </a:p>
          <a:p>
            <a:r>
              <a:rPr lang="ru-RU" sz="2800" dirty="0" smtClean="0">
                <a:latin typeface="Calibri Light" panose="020F0302020204030204" pitchFamily="34" charset="0"/>
              </a:rPr>
              <a:t>Тематические коллекции</a:t>
            </a:r>
          </a:p>
          <a:p>
            <a:r>
              <a:rPr lang="ru-RU" sz="2800" dirty="0" smtClean="0">
                <a:latin typeface="Calibri Light" panose="020F0302020204030204" pitchFamily="34" charset="0"/>
              </a:rPr>
              <a:t>Возможность бесплатного пробного доступа</a:t>
            </a:r>
          </a:p>
          <a:p>
            <a:pPr marL="0" indent="0">
              <a:buNone/>
            </a:pPr>
            <a:endParaRPr lang="ru-RU" sz="2800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60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18487" cy="647701"/>
          </a:xfrm>
        </p:spPr>
        <p:txBody>
          <a:bodyPr/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18487" cy="410445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latin typeface="+mj-lt"/>
            </a:endParaRPr>
          </a:p>
          <a:p>
            <a:pPr algn="ctr">
              <a:buNone/>
            </a:pPr>
            <a:r>
              <a:rPr lang="de-DE" sz="4300" b="1" dirty="0" smtClean="0">
                <a:latin typeface="+mj-lt"/>
              </a:rPr>
              <a:t>www.OECD-iLibrary.org</a:t>
            </a:r>
          </a:p>
          <a:p>
            <a:pPr algn="ctr">
              <a:buNone/>
            </a:pPr>
            <a:endParaRPr lang="ru-RU" dirty="0">
              <a:latin typeface="+mj-lt"/>
            </a:endParaRPr>
          </a:p>
          <a:p>
            <a:pPr algn="ctr">
              <a:buNone/>
            </a:pPr>
            <a:r>
              <a:rPr lang="ru-RU" sz="2400" dirty="0" smtClean="0">
                <a:latin typeface="+mj-lt"/>
              </a:rPr>
              <a:t>Ирина </a:t>
            </a:r>
            <a:r>
              <a:rPr lang="ru-RU" sz="2400" dirty="0" err="1" smtClean="0">
                <a:latin typeface="+mj-lt"/>
              </a:rPr>
              <a:t>Харук</a:t>
            </a:r>
            <a:endParaRPr lang="de-DE" sz="2400" dirty="0" smtClean="0">
              <a:latin typeface="+mj-lt"/>
            </a:endParaRPr>
          </a:p>
          <a:p>
            <a:pPr algn="ctr">
              <a:buNone/>
            </a:pPr>
            <a:r>
              <a:rPr lang="de-DE" sz="2400" dirty="0" smtClean="0">
                <a:latin typeface="+mj-lt"/>
              </a:rPr>
              <a:t>Marketing Assistent</a:t>
            </a:r>
            <a:endParaRPr lang="ru-RU" sz="2400" dirty="0" smtClean="0">
              <a:latin typeface="+mj-lt"/>
            </a:endParaRPr>
          </a:p>
          <a:p>
            <a:pPr algn="ctr">
              <a:buNone/>
            </a:pPr>
            <a:r>
              <a:rPr lang="de-DE" sz="2400" dirty="0" smtClean="0">
                <a:latin typeface="+mj-lt"/>
              </a:rPr>
              <a:t>Irina.KHARUK@oecd.org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arteFinal-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72013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CarteFinal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309" y="1196751"/>
            <a:ext cx="872013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4075" y="5313619"/>
            <a:ext cx="533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6"/>
          <p:cNvSpPr>
            <a:spLocks noChangeArrowheads="1"/>
          </p:cNvSpPr>
          <p:nvPr/>
        </p:nvSpPr>
        <p:spPr bwMode="auto">
          <a:xfrm rot="10800000" flipV="1">
            <a:off x="3635897" y="5307304"/>
            <a:ext cx="330381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700" b="1" dirty="0" smtClean="0">
                <a:solidFill>
                  <a:srgbClr val="727272"/>
                </a:solidFill>
                <a:latin typeface="+mj-lt"/>
                <a:cs typeface="Arial" charset="0"/>
              </a:rPr>
              <a:t>Страны-участники ОЭСР</a:t>
            </a:r>
            <a:endParaRPr lang="en-US" sz="1700" b="1" dirty="0">
              <a:solidFill>
                <a:srgbClr val="727272"/>
              </a:solidFill>
              <a:latin typeface="+mj-lt"/>
              <a:cs typeface="Arial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1631" y="5805488"/>
            <a:ext cx="5381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hteck 8"/>
          <p:cNvSpPr>
            <a:spLocks noChangeArrowheads="1"/>
          </p:cNvSpPr>
          <p:nvPr/>
        </p:nvSpPr>
        <p:spPr bwMode="auto">
          <a:xfrm>
            <a:off x="3635896" y="5811292"/>
            <a:ext cx="46434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700" b="1" dirty="0" smtClean="0">
                <a:solidFill>
                  <a:srgbClr val="727272"/>
                </a:solidFill>
                <a:latin typeface="+mj-lt"/>
                <a:cs typeface="Arial" charset="0"/>
              </a:rPr>
              <a:t>Страны-партнеры ОЭСР</a:t>
            </a:r>
            <a:endParaRPr lang="en-US" sz="1700" dirty="0">
              <a:solidFill>
                <a:srgbClr val="727272"/>
              </a:solidFill>
              <a:latin typeface="+mj-lt"/>
              <a:cs typeface="Arial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59632" y="329531"/>
            <a:ext cx="6480720" cy="1011237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cs typeface="Aparajita" panose="020B0604020202020204" pitchFamily="34" charset="0"/>
              </a:rPr>
              <a:t>География ОЭСР</a:t>
            </a:r>
            <a:endParaRPr lang="de-DE" sz="4000" dirty="0" smtClean="0">
              <a:latin typeface="Wide Latin" panose="020A0A07050505020404" pitchFamily="18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3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18487" cy="449309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3000" dirty="0" smtClean="0">
                <a:latin typeface="Calibri Light" panose="020F0302020204030204" pitchFamily="34" charset="0"/>
              </a:rPr>
              <a:t>10 </a:t>
            </a:r>
            <a:r>
              <a:rPr lang="ru-RU" sz="3000" dirty="0">
                <a:latin typeface="Calibri Light" panose="020F0302020204030204" pitchFamily="34" charset="0"/>
              </a:rPr>
              <a:t>000 полнотекстовых публикаций </a:t>
            </a:r>
          </a:p>
          <a:p>
            <a:pPr eaLnBrk="1" hangingPunct="1">
              <a:defRPr/>
            </a:pPr>
            <a:r>
              <a:rPr lang="ru-RU" sz="3000" dirty="0" smtClean="0">
                <a:latin typeface="Calibri Light" panose="020F0302020204030204" pitchFamily="34" charset="0"/>
              </a:rPr>
              <a:t>35 </a:t>
            </a:r>
            <a:r>
              <a:rPr lang="ru-RU" sz="3000" dirty="0">
                <a:latin typeface="Calibri Light" panose="020F0302020204030204" pitchFamily="34" charset="0"/>
              </a:rPr>
              <a:t>наименований журналов</a:t>
            </a:r>
          </a:p>
          <a:p>
            <a:pPr eaLnBrk="1" hangingPunct="1">
              <a:defRPr/>
            </a:pPr>
            <a:r>
              <a:rPr lang="ru-RU" sz="3000" dirty="0" smtClean="0">
                <a:latin typeface="Calibri Light" panose="020F0302020204030204" pitchFamily="34" charset="0"/>
              </a:rPr>
              <a:t>4 </a:t>
            </a:r>
            <a:r>
              <a:rPr lang="ru-RU" sz="3000" dirty="0">
                <a:latin typeface="Calibri Light" panose="020F0302020204030204" pitchFamily="34" charset="0"/>
              </a:rPr>
              <a:t>500 рабочих докладов </a:t>
            </a:r>
          </a:p>
          <a:p>
            <a:pPr eaLnBrk="1" hangingPunct="1">
              <a:defRPr/>
            </a:pPr>
            <a:r>
              <a:rPr lang="ru-RU" sz="3000" dirty="0" smtClean="0">
                <a:latin typeface="Calibri Light" panose="020F0302020204030204" pitchFamily="34" charset="0"/>
              </a:rPr>
              <a:t>30 </a:t>
            </a:r>
            <a:r>
              <a:rPr lang="ru-RU" sz="3000" dirty="0">
                <a:latin typeface="Calibri Light" panose="020F0302020204030204" pitchFamily="34" charset="0"/>
              </a:rPr>
              <a:t>интерактивных статистических баз данных, объединяющих около 5 миллиардов записей </a:t>
            </a:r>
          </a:p>
          <a:p>
            <a:pPr eaLnBrk="1" hangingPunct="1">
              <a:defRPr/>
            </a:pPr>
            <a:r>
              <a:rPr lang="ru-RU" sz="3000" dirty="0" smtClean="0">
                <a:latin typeface="Calibri Light" panose="020F0302020204030204" pitchFamily="34" charset="0"/>
              </a:rPr>
              <a:t>95 </a:t>
            </a:r>
            <a:r>
              <a:rPr lang="ru-RU" sz="3000" dirty="0">
                <a:latin typeface="Calibri Light" panose="020F0302020204030204" pitchFamily="34" charset="0"/>
              </a:rPr>
              <a:t>000 </a:t>
            </a:r>
            <a:r>
              <a:rPr lang="ru-RU" sz="3000" dirty="0" err="1">
                <a:latin typeface="Calibri Light" panose="020F0302020204030204" pitchFamily="34" charset="0"/>
              </a:rPr>
              <a:t>Excel</a:t>
            </a:r>
            <a:r>
              <a:rPr lang="ru-RU" sz="3000" dirty="0">
                <a:latin typeface="Calibri Light" panose="020F0302020204030204" pitchFamily="34" charset="0"/>
              </a:rPr>
              <a:t>-таблиц и графиков</a:t>
            </a:r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		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59632" y="329531"/>
            <a:ext cx="6840760" cy="1011237"/>
          </a:xfrm>
        </p:spPr>
        <p:txBody>
          <a:bodyPr/>
          <a:lstStyle/>
          <a:p>
            <a:pPr algn="ctr" eaLnBrk="1" hangingPunct="1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OECD </a:t>
            </a:r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iLibrary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наполнение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59632" y="329531"/>
            <a:ext cx="6840760" cy="1011237"/>
          </a:xfrm>
        </p:spPr>
        <p:txBody>
          <a:bodyPr/>
          <a:lstStyle/>
          <a:p>
            <a:pPr algn="ctr" eaLnBrk="1" hangingPunct="1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OECD </a:t>
            </a:r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iLibrary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наполнение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7590"/>
            <a:ext cx="7835575" cy="5535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3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468313" y="1556792"/>
            <a:ext cx="8218487" cy="4614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>
                <a:latin typeface="+mj-lt"/>
              </a:rPr>
              <a:t>•	</a:t>
            </a:r>
            <a:r>
              <a:rPr lang="ru-RU" sz="2800" dirty="0">
                <a:latin typeface="Calibri Light" panose="020F0302020204030204" pitchFamily="34" charset="0"/>
              </a:rPr>
              <a:t>Торговля</a:t>
            </a:r>
          </a:p>
          <a:p>
            <a:pPr eaLnBrk="1" hangingPunct="1">
              <a:buFontTx/>
              <a:buNone/>
            </a:pPr>
            <a:r>
              <a:rPr lang="ru-RU" sz="2800" dirty="0">
                <a:latin typeface="Calibri Light" panose="020F0302020204030204" pitchFamily="34" charset="0"/>
              </a:rPr>
              <a:t>•	Сельское хозяйство</a:t>
            </a:r>
          </a:p>
          <a:p>
            <a:pPr eaLnBrk="1" hangingPunct="1">
              <a:buFontTx/>
              <a:buNone/>
            </a:pPr>
            <a:r>
              <a:rPr lang="ru-RU" sz="2800" dirty="0">
                <a:latin typeface="Calibri Light" panose="020F0302020204030204" pitchFamily="34" charset="0"/>
              </a:rPr>
              <a:t>•	Территориальное развитие</a:t>
            </a:r>
          </a:p>
          <a:p>
            <a:pPr eaLnBrk="1" hangingPunct="1">
              <a:buFontTx/>
              <a:buNone/>
            </a:pPr>
            <a:r>
              <a:rPr lang="ru-RU" sz="2800" dirty="0">
                <a:latin typeface="Calibri Light" panose="020F0302020204030204" pitchFamily="34" charset="0"/>
              </a:rPr>
              <a:t>•	Предпринимательство</a:t>
            </a:r>
          </a:p>
          <a:p>
            <a:pPr eaLnBrk="1" hangingPunct="1">
              <a:buFontTx/>
              <a:buNone/>
            </a:pPr>
            <a:r>
              <a:rPr lang="ru-RU" sz="2800" dirty="0">
                <a:latin typeface="Calibri Light" panose="020F0302020204030204" pitchFamily="34" charset="0"/>
              </a:rPr>
              <a:t>•	Промышленность и сфера услуг</a:t>
            </a:r>
          </a:p>
          <a:p>
            <a:pPr eaLnBrk="1" hangingPunct="1">
              <a:buFontTx/>
              <a:buNone/>
            </a:pPr>
            <a:r>
              <a:rPr lang="ru-RU" sz="2800" dirty="0">
                <a:latin typeface="Calibri Light" panose="020F0302020204030204" pitchFamily="34" charset="0"/>
              </a:rPr>
              <a:t>•	Конкуренция</a:t>
            </a:r>
          </a:p>
          <a:p>
            <a:pPr eaLnBrk="1" hangingPunct="1">
              <a:buFontTx/>
              <a:buNone/>
            </a:pPr>
            <a:r>
              <a:rPr lang="ru-RU" sz="2800" dirty="0">
                <a:latin typeface="Calibri Light" panose="020F0302020204030204" pitchFamily="34" charset="0"/>
              </a:rPr>
              <a:t>•	Экономический рост</a:t>
            </a:r>
          </a:p>
          <a:p>
            <a:pPr eaLnBrk="1" hangingPunct="1">
              <a:buFontTx/>
              <a:buNone/>
            </a:pPr>
            <a:endParaRPr lang="de-DE" dirty="0" smtClean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259632" y="329531"/>
            <a:ext cx="6480720" cy="1011237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Тема: Экономика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18487" cy="4614863"/>
          </a:xfrm>
        </p:spPr>
        <p:txBody>
          <a:bodyPr/>
          <a:lstStyle/>
          <a:p>
            <a:pPr lvl="0"/>
            <a:r>
              <a:rPr lang="ru-RU" sz="2800" dirty="0" smtClean="0">
                <a:latin typeface="Calibri Light" panose="020F0302020204030204" pitchFamily="34" charset="0"/>
              </a:rPr>
              <a:t>Занятость</a:t>
            </a:r>
            <a:endParaRPr lang="en-GB" sz="2800" dirty="0">
              <a:latin typeface="Calibri Light" panose="020F0302020204030204" pitchFamily="34" charset="0"/>
            </a:endParaRPr>
          </a:p>
          <a:p>
            <a:pPr lvl="0"/>
            <a:r>
              <a:rPr lang="ru-RU" sz="2800" dirty="0">
                <a:latin typeface="Calibri Light" panose="020F0302020204030204" pitchFamily="34" charset="0"/>
              </a:rPr>
              <a:t>Образование</a:t>
            </a:r>
            <a:endParaRPr lang="en-GB" sz="2800" dirty="0">
              <a:latin typeface="Calibri Light" panose="020F0302020204030204" pitchFamily="34" charset="0"/>
            </a:endParaRPr>
          </a:p>
          <a:p>
            <a:pPr lvl="0"/>
            <a:r>
              <a:rPr lang="ru-RU" sz="2800" dirty="0">
                <a:latin typeface="Calibri Light" panose="020F0302020204030204" pitchFamily="34" charset="0"/>
              </a:rPr>
              <a:t>Здравоохранение</a:t>
            </a:r>
            <a:endParaRPr lang="en-GB" sz="2800" dirty="0">
              <a:latin typeface="Calibri Light" panose="020F0302020204030204" pitchFamily="34" charset="0"/>
            </a:endParaRPr>
          </a:p>
          <a:p>
            <a:pPr lvl="0"/>
            <a:r>
              <a:rPr lang="ru-RU" sz="2800" dirty="0">
                <a:latin typeface="Calibri Light" panose="020F0302020204030204" pitchFamily="34" charset="0"/>
              </a:rPr>
              <a:t>Миграция</a:t>
            </a:r>
            <a:endParaRPr lang="en-GB" sz="2800" dirty="0">
              <a:latin typeface="Calibri Light" panose="020F0302020204030204" pitchFamily="34" charset="0"/>
            </a:endParaRPr>
          </a:p>
          <a:p>
            <a:pPr lvl="0"/>
            <a:r>
              <a:rPr lang="ru-RU" sz="2800" dirty="0">
                <a:latin typeface="Calibri Light" panose="020F0302020204030204" pitchFamily="34" charset="0"/>
              </a:rPr>
              <a:t>Социальная политика</a:t>
            </a:r>
            <a:endParaRPr lang="en-GB" sz="2800" dirty="0">
              <a:latin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de-DE" dirty="0" smtClean="0">
              <a:latin typeface="+mj-lt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59632" y="329531"/>
            <a:ext cx="6480720" cy="1011237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Тема: Общество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7557" y="1628800"/>
            <a:ext cx="8218487" cy="4614863"/>
          </a:xfrm>
        </p:spPr>
        <p:txBody>
          <a:bodyPr/>
          <a:lstStyle/>
          <a:p>
            <a:pPr marL="457200" lvl="1" indent="0">
              <a:buNone/>
            </a:pPr>
            <a:r>
              <a:rPr lang="ru-RU" sz="3200" dirty="0" smtClean="0">
                <a:latin typeface="+mj-lt"/>
              </a:rPr>
              <a:t>• </a:t>
            </a:r>
            <a:r>
              <a:rPr lang="ru-RU" dirty="0" smtClean="0">
                <a:latin typeface="Calibri Light" panose="020F0302020204030204" pitchFamily="34" charset="0"/>
              </a:rPr>
              <a:t>Энергетика</a:t>
            </a:r>
            <a:endParaRPr lang="ru-RU" dirty="0">
              <a:latin typeface="Calibri Light" panose="020F0302020204030204" pitchFamily="34" charset="0"/>
            </a:endParaRPr>
          </a:p>
          <a:p>
            <a:pPr marL="457200" lvl="1" indent="0">
              <a:buNone/>
            </a:pPr>
            <a:r>
              <a:rPr lang="ru-RU" dirty="0" smtClean="0">
                <a:latin typeface="Calibri Light" panose="020F0302020204030204" pitchFamily="34" charset="0"/>
              </a:rPr>
              <a:t>• Охрана </a:t>
            </a:r>
            <a:r>
              <a:rPr lang="ru-RU" dirty="0">
                <a:latin typeface="Calibri Light" panose="020F0302020204030204" pitchFamily="34" charset="0"/>
              </a:rPr>
              <a:t>окружающей среды</a:t>
            </a:r>
          </a:p>
          <a:p>
            <a:pPr marL="457200" lvl="1" indent="0">
              <a:buNone/>
            </a:pPr>
            <a:r>
              <a:rPr lang="ru-RU" dirty="0" smtClean="0">
                <a:latin typeface="Calibri Light" panose="020F0302020204030204" pitchFamily="34" charset="0"/>
              </a:rPr>
              <a:t>• Рыболовство</a:t>
            </a:r>
            <a:endParaRPr lang="ru-RU" dirty="0">
              <a:latin typeface="Calibri Light" panose="020F0302020204030204" pitchFamily="34" charset="0"/>
            </a:endParaRPr>
          </a:p>
          <a:p>
            <a:pPr marL="457200" lvl="1" indent="0">
              <a:buNone/>
            </a:pPr>
            <a:r>
              <a:rPr lang="ru-RU" dirty="0" smtClean="0">
                <a:latin typeface="Calibri Light" panose="020F0302020204030204" pitchFamily="34" charset="0"/>
              </a:rPr>
              <a:t>• Модели </a:t>
            </a:r>
            <a:r>
              <a:rPr lang="ru-RU" dirty="0">
                <a:latin typeface="Calibri Light" panose="020F0302020204030204" pitchFamily="34" charset="0"/>
              </a:rPr>
              <a:t>устойчивого развития</a:t>
            </a:r>
          </a:p>
          <a:p>
            <a:pPr lvl="1"/>
            <a:endParaRPr lang="de-DE" dirty="0" smtClean="0">
              <a:latin typeface="+mj-lt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259632" y="329531"/>
            <a:ext cx="6480720" cy="1011237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Тема: Экология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CDE_Français_blanc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oecd_50A_Eng_blue</Template>
  <TotalTime>8384</TotalTime>
  <Words>459</Words>
  <Application>Microsoft Office PowerPoint</Application>
  <PresentationFormat>On-screen Show (4:3)</PresentationFormat>
  <Paragraphs>133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oecd_50A_Eng_BD</vt:lpstr>
      <vt:lpstr>oecd_Eng_BD</vt:lpstr>
      <vt:lpstr>1_oecd_Eng_BD</vt:lpstr>
      <vt:lpstr>2_oecd_Eng_BD</vt:lpstr>
      <vt:lpstr>OCDE_Français_blanc</vt:lpstr>
      <vt:lpstr>OECD iLibrary   Аналитические и статистические данные: преимущества для российских пользователей </vt:lpstr>
      <vt:lpstr>Содержание</vt:lpstr>
      <vt:lpstr>Направления деятельности</vt:lpstr>
      <vt:lpstr>География ОЭСР</vt:lpstr>
      <vt:lpstr>OECD iLibrary: наполнение</vt:lpstr>
      <vt:lpstr>OECD iLibrary: наполнение</vt:lpstr>
      <vt:lpstr>Тема: Экономика</vt:lpstr>
      <vt:lpstr>Тема: Общество</vt:lpstr>
      <vt:lpstr>Тема: Экология</vt:lpstr>
      <vt:lpstr>www.oecd-ilibrary.org</vt:lpstr>
      <vt:lpstr>Расширенный поиск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Преимущества для пользователей</vt:lpstr>
      <vt:lpstr>Преимущества для библиотекарей</vt:lpstr>
      <vt:lpstr>Целевая аудитория</vt:lpstr>
      <vt:lpstr>Подписчики OECD iLibrary</vt:lpstr>
      <vt:lpstr>Подписка на OECD iLibrary</vt:lpstr>
      <vt:lpstr>Спасибо за внимание!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Tardy_A</dc:creator>
  <cp:lastModifiedBy>KHARUK Irina</cp:lastModifiedBy>
  <cp:revision>609</cp:revision>
  <dcterms:created xsi:type="dcterms:W3CDTF">2007-04-02T09:19:18Z</dcterms:created>
  <dcterms:modified xsi:type="dcterms:W3CDTF">2015-10-28T04:16:18Z</dcterms:modified>
</cp:coreProperties>
</file>