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ommentAuthors.xml" ContentType="application/vnd.openxmlformats-officedocument.presentationml.commentAuthor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7" r:id="rId1"/>
    <p:sldMasterId id="2147483859" r:id="rId2"/>
    <p:sldMasterId id="2147483871" r:id="rId3"/>
    <p:sldMasterId id="2147483890" r:id="rId4"/>
    <p:sldMasterId id="2147484638" r:id="rId5"/>
  </p:sldMasterIdLst>
  <p:notesMasterIdLst>
    <p:notesMasterId r:id="rId48"/>
  </p:notesMasterIdLst>
  <p:handoutMasterIdLst>
    <p:handoutMasterId r:id="rId49"/>
  </p:handoutMasterIdLst>
  <p:sldIdLst>
    <p:sldId id="375" r:id="rId6"/>
    <p:sldId id="391" r:id="rId7"/>
    <p:sldId id="378" r:id="rId8"/>
    <p:sldId id="393" r:id="rId9"/>
    <p:sldId id="404" r:id="rId10"/>
    <p:sldId id="431" r:id="rId11"/>
    <p:sldId id="432" r:id="rId12"/>
    <p:sldId id="433" r:id="rId13"/>
    <p:sldId id="447" r:id="rId14"/>
    <p:sldId id="446" r:id="rId15"/>
    <p:sldId id="449" r:id="rId16"/>
    <p:sldId id="435" r:id="rId17"/>
    <p:sldId id="450" r:id="rId18"/>
    <p:sldId id="437" r:id="rId19"/>
    <p:sldId id="438" r:id="rId20"/>
    <p:sldId id="439" r:id="rId21"/>
    <p:sldId id="441" r:id="rId22"/>
    <p:sldId id="442" r:id="rId23"/>
    <p:sldId id="452" r:id="rId24"/>
    <p:sldId id="453" r:id="rId25"/>
    <p:sldId id="451" r:id="rId26"/>
    <p:sldId id="444" r:id="rId27"/>
    <p:sldId id="407" r:id="rId28"/>
    <p:sldId id="408" r:id="rId29"/>
    <p:sldId id="410" r:id="rId30"/>
    <p:sldId id="411" r:id="rId31"/>
    <p:sldId id="412" r:id="rId32"/>
    <p:sldId id="413" r:id="rId33"/>
    <p:sldId id="414" r:id="rId34"/>
    <p:sldId id="415" r:id="rId35"/>
    <p:sldId id="416" r:id="rId36"/>
    <p:sldId id="417" r:id="rId37"/>
    <p:sldId id="418" r:id="rId38"/>
    <p:sldId id="419" r:id="rId39"/>
    <p:sldId id="445" r:id="rId40"/>
    <p:sldId id="388" r:id="rId41"/>
    <p:sldId id="399" r:id="rId42"/>
    <p:sldId id="428" r:id="rId43"/>
    <p:sldId id="403" r:id="rId44"/>
    <p:sldId id="448" r:id="rId45"/>
    <p:sldId id="454" r:id="rId46"/>
    <p:sldId id="390" r:id="rId4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eorgia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eorgia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eorgia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eorgia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eorgia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Georgia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Georgia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Georgia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Georgia" pitchFamily="18" charset="0"/>
        <a:ea typeface="+mn-ea"/>
        <a:cs typeface="Arial" pitchFamily="34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BOER Kathleen" initials="DK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B78"/>
    <a:srgbClr val="009999"/>
    <a:srgbClr val="CC3300"/>
    <a:srgbClr val="FF7C80"/>
    <a:srgbClr val="5C6864"/>
    <a:srgbClr val="5F5F5F"/>
    <a:srgbClr val="6600FF"/>
    <a:srgbClr val="CC3100"/>
    <a:srgbClr val="7B7BA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5" autoAdjust="0"/>
    <p:restoredTop sz="97041" autoAdjust="0"/>
  </p:normalViewPr>
  <p:slideViewPr>
    <p:cSldViewPr>
      <p:cViewPr varScale="1">
        <p:scale>
          <a:sx n="72" d="100"/>
          <a:sy n="72" d="100"/>
        </p:scale>
        <p:origin x="-40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7-08T15:47:30.164" idx="4">
    <p:pos x="10" y="10"/>
    <p:text>to perform
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fld id="{7226CA53-E08E-4E30-BAA2-CF0261839789}" type="datetimeFigureOut">
              <a:rPr lang="de-DE"/>
              <a:pPr>
                <a:defRPr/>
              </a:pPr>
              <a:t>28.10.2015</a:t>
            </a:fld>
            <a:endParaRPr lang="de-DE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fld id="{249CCA87-FD5F-40F3-A64C-4F47D050839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29261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fld id="{87A0E641-9ED6-4F82-A7FC-98F1722B92B7}" type="datetimeFigureOut">
              <a:rPr lang="en-US"/>
              <a:pPr>
                <a:defRPr/>
              </a:pPr>
              <a:t>10/28/2015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eaLnBrk="0" hangingPunct="0">
              <a:defRPr sz="1200">
                <a:cs typeface="Arial" charset="0"/>
              </a:defRPr>
            </a:lvl1pPr>
          </a:lstStyle>
          <a:p>
            <a:pPr>
              <a:defRPr/>
            </a:pPr>
            <a:fld id="{824B4992-9D61-4456-A2D1-74CAEDDF5E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85145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emf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PPT_fondcouv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OECD_TEXT_10c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3" y="207963"/>
            <a:ext cx="1970087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3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09726" y="1749847"/>
            <a:ext cx="4894263" cy="14700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08139" y="3332584"/>
            <a:ext cx="4929187" cy="1752600"/>
          </a:xfrm>
        </p:spPr>
        <p:txBody>
          <a:bodyPr/>
          <a:lstStyle>
            <a:lvl1pPr marL="0" indent="0"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50825" y="6245225"/>
            <a:ext cx="4043363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3E73302-D916-405A-AAFC-C4ADFC3E6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346E9-85D9-4918-920D-1C38305900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530FC-D187-422E-BCF6-1D49A503A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PPT_fondcouv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Logo_EN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76237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3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09726" y="1341438"/>
            <a:ext cx="4894263" cy="1470025"/>
          </a:xfrm>
        </p:spPr>
        <p:txBody>
          <a:bodyPr/>
          <a:lstStyle>
            <a:lvl1pPr algn="l">
              <a:defRPr>
                <a:solidFill>
                  <a:srgbClr val="72727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08139" y="2924175"/>
            <a:ext cx="4929187" cy="1752600"/>
          </a:xfrm>
        </p:spPr>
        <p:txBody>
          <a:bodyPr/>
          <a:lstStyle>
            <a:lvl1pPr marL="0" indent="0" algn="l">
              <a:buFontTx/>
              <a:buNone/>
              <a:defRPr>
                <a:solidFill>
                  <a:srgbClr val="72727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50825" y="6245225"/>
            <a:ext cx="4043363" cy="476250"/>
          </a:xfrm>
        </p:spPr>
        <p:txBody>
          <a:bodyPr/>
          <a:lstStyle>
            <a:lvl1pPr>
              <a:defRPr>
                <a:solidFill>
                  <a:srgbClr val="72727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2727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solidFill>
                  <a:srgbClr val="727272"/>
                </a:solidFill>
              </a:defRPr>
            </a:lvl1pPr>
          </a:lstStyle>
          <a:p>
            <a:pPr>
              <a:defRPr/>
            </a:pPr>
            <a:fld id="{C5F164DC-7E8A-4671-A6EA-F1A759636C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6B85D-7E24-4AC7-A3DB-0FBA1F1020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A5104-2947-4C09-8546-514FC7749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600200"/>
            <a:ext cx="4032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600200"/>
            <a:ext cx="403383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EE3B5-7F8F-4240-B52C-416B3CD8D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B2266-C95D-41C5-AE9A-A68D2151B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563BF-4061-4B26-B651-B87A615C3B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B1FD6-4111-4FCF-B9B5-4F99E2938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74018-3799-4C10-AB40-E44E11D15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A07A7-70E4-420D-AA0B-055EB00BAA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72727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5CAC8-423F-4523-84FC-2F89C6ED7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29915-CE02-4D71-9440-4A1DD9FFCC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1EF59-5792-4C27-AB39-EAA8288D7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eaLnBrk="1" latinLnBrk="0" hangingPunct="1">
              <a:defRPr/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 eaLnBrk="1" latinLnBrk="0" hangingPunct="1"/>
            <a:r>
              <a:rPr lang="fr-FR" dirty="0" smtClean="0"/>
              <a:t>Cliquez pour modifier les styles du texte du masque</a:t>
            </a:r>
            <a:endParaRPr lang="en-US" dirty="0" smtClean="0"/>
          </a:p>
          <a:p>
            <a:pPr lvl="1" eaLnBrk="1" latinLnBrk="0" hangingPunct="1"/>
            <a:r>
              <a:rPr lang="en-US" dirty="0" err="1" smtClean="0"/>
              <a:t>Deuxième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2" eaLnBrk="1" latinLnBrk="0" hangingPunct="1"/>
            <a:r>
              <a:rPr lang="en-US" dirty="0" err="1" smtClean="0"/>
              <a:t>Troisième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3" eaLnBrk="1" latinLnBrk="0" hangingPunct="1"/>
            <a:r>
              <a:rPr lang="en-US" dirty="0" err="1" smtClean="0"/>
              <a:t>Quatrième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4" eaLnBrk="1" latinLnBrk="0" hangingPunct="1"/>
            <a:r>
              <a:rPr lang="en-US" dirty="0" err="1" smtClean="0"/>
              <a:t>Cinquième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kumimoji="0"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03200" y="6411600"/>
            <a:ext cx="900000" cy="2448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aseline="0">
                <a:solidFill>
                  <a:srgbClr val="727272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68000" y="6411600"/>
            <a:ext cx="4680000" cy="2448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kern="1200" baseline="0">
                <a:solidFill>
                  <a:srgbClr val="727272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pPr>
              <a:defRPr/>
            </a:pPr>
            <a:fld id="{C0CD97F9-9063-4B48-801A-F4BF636E0F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80000" y="237600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Cliquez pour modifier le titre</a:t>
            </a:r>
            <a:br>
              <a:rPr lang="fr-FR" dirty="0" smtClean="0"/>
            </a:br>
            <a:r>
              <a:rPr lang="fr-FR" dirty="0" smtClean="0"/>
              <a:t>Le titre peut-être étendu sur deux lignes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PPT_fondcouv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Logo_EN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76237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3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09726" y="1341438"/>
            <a:ext cx="4894263" cy="1470025"/>
          </a:xfrm>
        </p:spPr>
        <p:txBody>
          <a:bodyPr/>
          <a:lstStyle>
            <a:lvl1pPr algn="l">
              <a:defRPr>
                <a:solidFill>
                  <a:srgbClr val="72727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08139" y="2924175"/>
            <a:ext cx="4929187" cy="1752600"/>
          </a:xfrm>
        </p:spPr>
        <p:txBody>
          <a:bodyPr/>
          <a:lstStyle>
            <a:lvl1pPr marL="0" indent="0" algn="l">
              <a:buFontTx/>
              <a:buNone/>
              <a:defRPr>
                <a:solidFill>
                  <a:srgbClr val="72727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50825" y="6245225"/>
            <a:ext cx="4043363" cy="476250"/>
          </a:xfrm>
        </p:spPr>
        <p:txBody>
          <a:bodyPr/>
          <a:lstStyle>
            <a:lvl1pPr>
              <a:defRPr>
                <a:solidFill>
                  <a:srgbClr val="72727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2727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solidFill>
                  <a:srgbClr val="727272"/>
                </a:solidFill>
              </a:defRPr>
            </a:lvl1pPr>
          </a:lstStyle>
          <a:p>
            <a:pPr>
              <a:defRPr/>
            </a:pPr>
            <a:fld id="{B070A161-AE40-4745-A226-415DDF23F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3E260-D694-4716-921F-F031BE68F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11DC6-532C-4890-B73F-53421827DA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600200"/>
            <a:ext cx="4032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600200"/>
            <a:ext cx="403383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74E81-2D54-4594-BB51-493A43710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4E343-DE61-454C-B6E8-798338C7DD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6F2B3-0FC4-47CE-8B16-1BB4E9650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38761-9D4F-4181-8E64-EC6305FBA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E87AB-DF9C-4589-A3DB-226CA4BF4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87CC2-994E-4266-97C9-9F6F2D41E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72727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F7B02-C7DD-41CE-B945-19B04CCCC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08DEE-A92D-42CA-817E-E1120CBFC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E3B84-E895-4C6C-A55F-B2D28771A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eaLnBrk="1" latinLnBrk="0" hangingPunct="1">
              <a:defRPr/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 eaLnBrk="1" latinLnBrk="0" hangingPunct="1"/>
            <a:r>
              <a:rPr lang="fr-FR" dirty="0" smtClean="0"/>
              <a:t>Cliquez pour modifier les styles du texte du masque</a:t>
            </a:r>
            <a:endParaRPr lang="en-US" dirty="0" smtClean="0"/>
          </a:p>
          <a:p>
            <a:pPr lvl="1" eaLnBrk="1" latinLnBrk="0" hangingPunct="1"/>
            <a:r>
              <a:rPr lang="en-US" dirty="0" err="1" smtClean="0"/>
              <a:t>Deuxième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2" eaLnBrk="1" latinLnBrk="0" hangingPunct="1"/>
            <a:r>
              <a:rPr lang="en-US" dirty="0" err="1" smtClean="0"/>
              <a:t>Troisième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3" eaLnBrk="1" latinLnBrk="0" hangingPunct="1"/>
            <a:r>
              <a:rPr lang="en-US" dirty="0" err="1" smtClean="0"/>
              <a:t>Quatrième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4" eaLnBrk="1" latinLnBrk="0" hangingPunct="1"/>
            <a:r>
              <a:rPr lang="en-US" dirty="0" err="1" smtClean="0"/>
              <a:t>Cinquième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kumimoji="0"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03200" y="6411600"/>
            <a:ext cx="900000" cy="2448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aseline="0">
                <a:solidFill>
                  <a:srgbClr val="727272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68000" y="6411600"/>
            <a:ext cx="4680000" cy="2448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kern="1200" baseline="0">
                <a:solidFill>
                  <a:srgbClr val="727272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pPr>
              <a:defRPr/>
            </a:pPr>
            <a:fld id="{C0CD97F9-9063-4B48-801A-F4BF636E0F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80000" y="237600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Cliquez pour modifier le titre</a:t>
            </a:r>
            <a:br>
              <a:rPr lang="fr-FR" dirty="0" smtClean="0"/>
            </a:br>
            <a:r>
              <a:rPr lang="fr-FR" dirty="0" smtClean="0"/>
              <a:t>Le titre peut-être étendu sur deux lignes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PPT_fondcouv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Logo_EN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76237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3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09726" y="1341438"/>
            <a:ext cx="4894263" cy="1470025"/>
          </a:xfrm>
        </p:spPr>
        <p:txBody>
          <a:bodyPr/>
          <a:lstStyle>
            <a:lvl1pPr algn="l">
              <a:defRPr>
                <a:solidFill>
                  <a:srgbClr val="72727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08139" y="2924175"/>
            <a:ext cx="4929187" cy="1752600"/>
          </a:xfrm>
        </p:spPr>
        <p:txBody>
          <a:bodyPr/>
          <a:lstStyle>
            <a:lvl1pPr marL="0" indent="0" algn="l">
              <a:buFontTx/>
              <a:buNone/>
              <a:defRPr>
                <a:solidFill>
                  <a:srgbClr val="72727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50825" y="6245225"/>
            <a:ext cx="4043363" cy="476250"/>
          </a:xfrm>
        </p:spPr>
        <p:txBody>
          <a:bodyPr/>
          <a:lstStyle>
            <a:lvl1pPr>
              <a:defRPr>
                <a:solidFill>
                  <a:srgbClr val="727272"/>
                </a:solidFill>
              </a:defRPr>
            </a:lvl1pPr>
          </a:lstStyle>
          <a:p>
            <a:pPr>
              <a:defRPr/>
            </a:pPr>
            <a:r>
              <a:rPr lang="en-GB"/>
              <a:t>Name </a:t>
            </a: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2727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solidFill>
                  <a:srgbClr val="727272"/>
                </a:solidFill>
              </a:defRPr>
            </a:lvl1pPr>
          </a:lstStyle>
          <a:p>
            <a:pPr>
              <a:defRPr/>
            </a:pPr>
            <a:fld id="{E562F08D-CA9C-4DFC-B715-D0B31491F7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Name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D5F2F-9414-40A1-9262-626F199EC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5BF87-585D-4239-9A37-3C9E889A8CFD}" type="datetime1">
              <a:rPr lang="en-GB"/>
              <a:pPr>
                <a:defRPr/>
              </a:pPr>
              <a:t>28/10/2015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F688C-019D-43A7-A3E2-32537880D0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600200"/>
            <a:ext cx="4032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600200"/>
            <a:ext cx="403383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47954-117C-436E-A0AF-A7903D43C05A}" type="datetime1">
              <a:rPr lang="en-GB"/>
              <a:pPr>
                <a:defRPr/>
              </a:pPr>
              <a:t>28/10/2015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ECC46-AC3F-4538-BAEE-B9F31F9EA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600200"/>
            <a:ext cx="4032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600200"/>
            <a:ext cx="403383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CEF42-54EB-4073-9552-6CF55BA25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81D95-4509-4101-9AC1-1877A4D793FD}" type="datetime1">
              <a:rPr lang="en-GB"/>
              <a:pPr>
                <a:defRPr/>
              </a:pPr>
              <a:t>28/10/2015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D40FA-A283-4032-9368-AB9C4548C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A2992-AAF8-4A84-903A-D0A28C9E1D85}" type="datetime1">
              <a:rPr lang="en-GB"/>
              <a:pPr>
                <a:defRPr/>
              </a:pPr>
              <a:t>28/10/2015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AD835-A6AC-4C74-8296-129AA8B1B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78990-5B0E-4DBA-839C-6DDD8C0F2253}" type="datetime1">
              <a:rPr lang="en-GB"/>
              <a:pPr>
                <a:defRPr/>
              </a:pPr>
              <a:t>28/10/2015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D9249-4061-4019-932B-8F19B84929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2A97A-52BB-408F-A549-F6E0D26852C6}" type="datetime1">
              <a:rPr lang="en-GB"/>
              <a:pPr>
                <a:defRPr/>
              </a:pPr>
              <a:t>28/10/2015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14DBF-5DD0-4E8E-83AA-F8C04B975B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72727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1DCC0-C757-480C-AA61-CB33EAE7A8B2}" type="datetime1">
              <a:rPr lang="en-GB"/>
              <a:pPr>
                <a:defRPr/>
              </a:pPr>
              <a:t>28/10/2015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ACE12-726D-4CED-B19B-BFD29022E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E2D7-C71F-4805-B113-E20804E808B6}" type="datetime1">
              <a:rPr lang="en-GB"/>
              <a:pPr>
                <a:defRPr/>
              </a:pPr>
              <a:t>28/10/2015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21BA0-99A7-470A-8FE6-69AAD2E0E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08573-5B0B-40AF-83B3-2F9A32D1BA70}" type="datetime1">
              <a:rPr lang="en-GB"/>
              <a:pPr>
                <a:defRPr/>
              </a:pPr>
              <a:t>28/10/2015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52F71-C4BA-4FB6-A331-DB5868677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eaLnBrk="1" latinLnBrk="0" hangingPunct="1">
              <a:defRPr/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 eaLnBrk="1" latinLnBrk="0" hangingPunct="1"/>
            <a:r>
              <a:rPr lang="fr-FR" dirty="0" smtClean="0"/>
              <a:t>Cliquez pour modifier les styles du texte du masque</a:t>
            </a:r>
            <a:endParaRPr lang="en-US" dirty="0" smtClean="0"/>
          </a:p>
          <a:p>
            <a:pPr lvl="1" eaLnBrk="1" latinLnBrk="0" hangingPunct="1"/>
            <a:r>
              <a:rPr lang="en-US" dirty="0" err="1" smtClean="0"/>
              <a:t>Deuxième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2" eaLnBrk="1" latinLnBrk="0" hangingPunct="1"/>
            <a:r>
              <a:rPr lang="en-US" dirty="0" err="1" smtClean="0"/>
              <a:t>Troisième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3" eaLnBrk="1" latinLnBrk="0" hangingPunct="1"/>
            <a:r>
              <a:rPr lang="en-US" dirty="0" err="1" smtClean="0"/>
              <a:t>Quatrième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4" eaLnBrk="1" latinLnBrk="0" hangingPunct="1"/>
            <a:r>
              <a:rPr lang="en-US" dirty="0" err="1" smtClean="0"/>
              <a:t>Cinquième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kumimoji="0"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03200" y="6411600"/>
            <a:ext cx="900000" cy="2448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aseline="0">
                <a:solidFill>
                  <a:srgbClr val="727272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68000" y="6411600"/>
            <a:ext cx="4680000" cy="2448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kern="1200" baseline="0">
                <a:solidFill>
                  <a:srgbClr val="727272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pPr>
              <a:defRPr/>
            </a:pPr>
            <a:fld id="{C0CD97F9-9063-4B48-801A-F4BF636E0F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80000" y="237600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Cliquez pour modifier le titre</a:t>
            </a:r>
            <a:br>
              <a:rPr lang="fr-FR" dirty="0" smtClean="0"/>
            </a:br>
            <a:r>
              <a:rPr lang="fr-FR" dirty="0" smtClean="0"/>
              <a:t>Le titre peut-être étendu sur deux lignes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6000" y="2628508"/>
            <a:ext cx="2628000" cy="4229631"/>
          </a:xfrm>
          <a:prstGeom prst="rect">
            <a:avLst/>
          </a:prstGeom>
        </p:spPr>
      </p:pic>
      <p:pic>
        <p:nvPicPr>
          <p:cNvPr id="39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4000" y="6001200"/>
            <a:ext cx="1742400" cy="685680"/>
          </a:xfrm>
          <a:prstGeom prst="rect">
            <a:avLst/>
          </a:prstGeom>
        </p:spPr>
      </p:pic>
      <p:pic>
        <p:nvPicPr>
          <p:cNvPr id="36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508"/>
            <a:ext cx="2628000" cy="422963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1368000" y="2480400"/>
            <a:ext cx="6300000" cy="1267200"/>
          </a:xfrm>
          <a:prstGeom prst="rect">
            <a:avLst/>
          </a:prstGeom>
        </p:spPr>
        <p:txBody>
          <a:bodyPr lIns="90000" rIns="90000" anchor="b">
            <a:spAutoFit/>
          </a:bodyPr>
          <a:lstStyle>
            <a:lvl1pPr>
              <a:lnSpc>
                <a:spcPts val="4500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kumimoji="0" lang="fr-FR" dirty="0" smtClean="0"/>
              <a:t>CLIQUEZ POUR MODIFIER LE TITRE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1368000" y="3805200"/>
            <a:ext cx="6300000" cy="352800"/>
          </a:xfrm>
        </p:spPr>
        <p:txBody>
          <a:bodyPr lIns="90000" rIns="90000">
            <a:sp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dirty="0" smtClean="0"/>
              <a:t>Cliquez pour modifier les sous-titres</a:t>
            </a:r>
            <a:endParaRPr kumimoji="0" lang="en-US" dirty="0"/>
          </a:p>
        </p:txBody>
      </p:sp>
      <p:pic>
        <p:nvPicPr>
          <p:cNvPr id="37" name="Imag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1200" y="432000"/>
            <a:ext cx="692307" cy="1440000"/>
          </a:xfrm>
          <a:prstGeom prst="rect">
            <a:avLst/>
          </a:prstGeom>
        </p:spPr>
      </p:pic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03200" y="6411600"/>
            <a:ext cx="900000" cy="2448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68000" y="6411600"/>
            <a:ext cx="4680000" cy="2448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kern="1200" baseline="0">
                <a:solidFill>
                  <a:schemeClr val="bg1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eaLnBrk="1" latinLnBrk="0" hangingPunct="1">
              <a:defRPr/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 eaLnBrk="1" latinLnBrk="0" hangingPunct="1"/>
            <a:r>
              <a:rPr lang="fr-FR" dirty="0" smtClean="0"/>
              <a:t>Cliquez pour modifier les styles du texte du masque</a:t>
            </a:r>
            <a:endParaRPr lang="en-US" dirty="0" smtClean="0"/>
          </a:p>
          <a:p>
            <a:pPr lvl="1" eaLnBrk="1" latinLnBrk="0" hangingPunct="1"/>
            <a:r>
              <a:rPr lang="en-US" dirty="0" err="1" smtClean="0"/>
              <a:t>Deuxième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2" eaLnBrk="1" latinLnBrk="0" hangingPunct="1"/>
            <a:r>
              <a:rPr lang="en-US" dirty="0" err="1" smtClean="0"/>
              <a:t>Troisième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3" eaLnBrk="1" latinLnBrk="0" hangingPunct="1"/>
            <a:r>
              <a:rPr lang="en-US" dirty="0" err="1" smtClean="0"/>
              <a:t>Quatrième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4" eaLnBrk="1" latinLnBrk="0" hangingPunct="1"/>
            <a:r>
              <a:rPr lang="en-US" dirty="0" err="1" smtClean="0"/>
              <a:t>Cinquième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kumimoji="0"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03200" y="6411600"/>
            <a:ext cx="900000" cy="2448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aseline="0">
                <a:solidFill>
                  <a:srgbClr val="727272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68000" y="6411600"/>
            <a:ext cx="4680000" cy="2448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kern="1200" baseline="0">
                <a:solidFill>
                  <a:srgbClr val="727272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pPr>
              <a:defRPr/>
            </a:pPr>
            <a:fld id="{C0CD97F9-9063-4B48-801A-F4BF636E0F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80000" y="237600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Cliquez pour modifier le titre</a:t>
            </a:r>
            <a:br>
              <a:rPr lang="fr-FR" dirty="0" smtClean="0"/>
            </a:br>
            <a:r>
              <a:rPr lang="fr-FR" dirty="0" smtClean="0"/>
              <a:t>Le titre peut-être étendu sur deux lignes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48D2F-7FDC-4D53-9BA9-0956001AA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-tête de 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3600" y="5328000"/>
            <a:ext cx="950407" cy="153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00" y="468000"/>
            <a:ext cx="692308" cy="1440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260000" y="2682992"/>
            <a:ext cx="6624000" cy="1531616"/>
          </a:xfrm>
        </p:spPr>
        <p:txBody>
          <a:bodyPr anchor="ctr" anchorCtr="0">
            <a:spAutoFit/>
          </a:bodyPr>
          <a:lstStyle>
            <a:lvl1pPr algn="ctr">
              <a:lnSpc>
                <a:spcPts val="3700"/>
              </a:lnSpc>
              <a:defRPr sz="3700" b="0" i="0" cap="all" baseline="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Cliquez pour modifier</a:t>
            </a:r>
            <a:br>
              <a:rPr lang="fr-FR" dirty="0" smtClean="0"/>
            </a:br>
            <a:r>
              <a:rPr lang="fr-FR" dirty="0" smtClean="0"/>
              <a:t>le titre de l'en-tête de section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03200" y="6411600"/>
            <a:ext cx="900000" cy="2448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68000" y="6411600"/>
            <a:ext cx="4680000" cy="2448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kern="1200" baseline="0">
                <a:solidFill>
                  <a:schemeClr val="bg1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tx2"/>
                </a:solidFill>
                <a:latin typeface="Arial"/>
              </a:defRPr>
            </a:lvl1pPr>
          </a:lstStyle>
          <a:p>
            <a:pPr>
              <a:defRPr/>
            </a:pPr>
            <a:fld id="{C0CD97F9-9063-4B48-801A-F4BF636E0F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</a:t>
            </a:r>
            <a:r>
              <a:rPr lang="fr-FR" dirty="0" err="1" smtClean="0"/>
              <a:t>Slide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err="1" smtClean="0"/>
              <a:t>Slide</a:t>
            </a:r>
            <a:r>
              <a:rPr lang="fr-FR" dirty="0" smtClean="0"/>
              <a:t> </a:t>
            </a:r>
            <a:r>
              <a:rPr lang="fr-FR" dirty="0" err="1" smtClean="0"/>
              <a:t>title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extended</a:t>
            </a:r>
            <a:r>
              <a:rPr lang="fr-FR" dirty="0" smtClean="0"/>
              <a:t> to </a:t>
            </a:r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CD97F9-9063-4B48-801A-F4BF636E0F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1112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B498B-BDF2-4C62-912F-DC4E95147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77F16-3440-4CD5-A375-3B8C7CDC6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291D9-9D7A-413C-843C-7491D596EA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0622C-FAA3-4A70-9F44-8891CA7F5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2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PPT_fondslide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-1588"/>
            <a:ext cx="8218487" cy="64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00200"/>
            <a:ext cx="82184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39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1767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bg1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56125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bg1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5225"/>
            <a:ext cx="1114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bg1"/>
                </a:solidFill>
                <a:cs typeface="Arial" charset="0"/>
              </a:defRPr>
            </a:lvl1pPr>
          </a:lstStyle>
          <a:p>
            <a:pPr>
              <a:defRPr/>
            </a:pPr>
            <a:fld id="{C0CD97F9-9063-4B48-801A-F4BF636E0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11" descr="OECD_10cm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8313" y="6172200"/>
            <a:ext cx="1211262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26" r:id="rId1"/>
    <p:sldLayoutId id="2147484496" r:id="rId2"/>
    <p:sldLayoutId id="2147484497" r:id="rId3"/>
    <p:sldLayoutId id="2147484498" r:id="rId4"/>
    <p:sldLayoutId id="2147484499" r:id="rId5"/>
    <p:sldLayoutId id="2147484500" r:id="rId6"/>
    <p:sldLayoutId id="2147484501" r:id="rId7"/>
    <p:sldLayoutId id="2147484502" r:id="rId8"/>
    <p:sldLayoutId id="2147484503" r:id="rId9"/>
    <p:sldLayoutId id="2147484504" r:id="rId10"/>
    <p:sldLayoutId id="21474845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Helvetica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Helvetica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Helvetica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Helvetic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73CF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73CF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73CF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73C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PPT_fondslide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-1588"/>
            <a:ext cx="8218487" cy="64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00200"/>
            <a:ext cx="82184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39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1767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727272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56125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727272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5225"/>
            <a:ext cx="1114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727272"/>
                </a:solidFill>
                <a:cs typeface="Arial" charset="0"/>
              </a:defRPr>
            </a:lvl1pPr>
          </a:lstStyle>
          <a:p>
            <a:pPr>
              <a:defRPr/>
            </a:pPr>
            <a:fld id="{0E13B7AC-3592-46DA-98EF-91229818D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6" name="Picture 8" descr="OECD_10cm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8313" y="6172200"/>
            <a:ext cx="582612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27" r:id="rId1"/>
    <p:sldLayoutId id="2147484506" r:id="rId2"/>
    <p:sldLayoutId id="2147484507" r:id="rId3"/>
    <p:sldLayoutId id="2147484508" r:id="rId4"/>
    <p:sldLayoutId id="2147484509" r:id="rId5"/>
    <p:sldLayoutId id="2147484510" r:id="rId6"/>
    <p:sldLayoutId id="2147484511" r:id="rId7"/>
    <p:sldLayoutId id="2147484512" r:id="rId8"/>
    <p:sldLayoutId id="2147484513" r:id="rId9"/>
    <p:sldLayoutId id="2147484514" r:id="rId10"/>
    <p:sldLayoutId id="2147484515" r:id="rId11"/>
    <p:sldLayoutId id="21474846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72727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727272"/>
          </a:solidFill>
          <a:latin typeface="Helvetic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727272"/>
          </a:solidFill>
          <a:latin typeface="Helvetic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727272"/>
          </a:solidFill>
          <a:latin typeface="Helvetic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727272"/>
          </a:solidFill>
          <a:latin typeface="Helvetica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Helvetica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Helvetica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Helvetica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Helvetic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4B7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4B7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4B7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4B7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4B78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73CF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73CF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73CF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73C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 descr="PPT_fondslide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-1588"/>
            <a:ext cx="8218487" cy="64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00200"/>
            <a:ext cx="82184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39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1767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727272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56125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727272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5225"/>
            <a:ext cx="1114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727272"/>
                </a:solidFill>
                <a:cs typeface="Arial" charset="0"/>
              </a:defRPr>
            </a:lvl1pPr>
          </a:lstStyle>
          <a:p>
            <a:pPr>
              <a:defRPr/>
            </a:pPr>
            <a:fld id="{10EF74E2-6CC7-4479-9E40-F840C90F3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80" name="Picture 11" descr="OECD_10cm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8313" y="6172200"/>
            <a:ext cx="582612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16" r:id="rId2"/>
    <p:sldLayoutId id="2147484517" r:id="rId3"/>
    <p:sldLayoutId id="2147484518" r:id="rId4"/>
    <p:sldLayoutId id="2147484519" r:id="rId5"/>
    <p:sldLayoutId id="2147484520" r:id="rId6"/>
    <p:sldLayoutId id="2147484521" r:id="rId7"/>
    <p:sldLayoutId id="2147484522" r:id="rId8"/>
    <p:sldLayoutId id="2147484523" r:id="rId9"/>
    <p:sldLayoutId id="2147484524" r:id="rId10"/>
    <p:sldLayoutId id="2147484525" r:id="rId11"/>
    <p:sldLayoutId id="21474846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72727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727272"/>
          </a:solidFill>
          <a:latin typeface="Helvetic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727272"/>
          </a:solidFill>
          <a:latin typeface="Helvetic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727272"/>
          </a:solidFill>
          <a:latin typeface="Helvetic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727272"/>
          </a:solidFill>
          <a:latin typeface="Helvetica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Helvetica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Helvetica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Helvetica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Helvetic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4B7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4B7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4B7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4B7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4B78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73CF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73CF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73CF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73C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PPT_fondslide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-1588"/>
            <a:ext cx="8218487" cy="64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00200"/>
            <a:ext cx="82184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39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1767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727272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56125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727272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5225"/>
            <a:ext cx="11144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727272"/>
                </a:solidFill>
                <a:cs typeface="Arial" charset="0"/>
              </a:defRPr>
            </a:lvl1pPr>
          </a:lstStyle>
          <a:p>
            <a:pPr>
              <a:defRPr/>
            </a:pPr>
            <a:fld id="{068A3E60-7F57-4CA7-B339-5E3728579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4" name="Picture 11" descr="OECD_10cm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8313" y="6172200"/>
            <a:ext cx="582612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29" r:id="rId1"/>
    <p:sldLayoutId id="2147484530" r:id="rId2"/>
    <p:sldLayoutId id="2147484531" r:id="rId3"/>
    <p:sldLayoutId id="2147484532" r:id="rId4"/>
    <p:sldLayoutId id="2147484533" r:id="rId5"/>
    <p:sldLayoutId id="2147484534" r:id="rId6"/>
    <p:sldLayoutId id="2147484535" r:id="rId7"/>
    <p:sldLayoutId id="2147484536" r:id="rId8"/>
    <p:sldLayoutId id="2147484537" r:id="rId9"/>
    <p:sldLayoutId id="2147484538" r:id="rId10"/>
    <p:sldLayoutId id="2147484539" r:id="rId11"/>
    <p:sldLayoutId id="21474846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72727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727272"/>
          </a:solidFill>
          <a:latin typeface="Helvetic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727272"/>
          </a:solidFill>
          <a:latin typeface="Helvetic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727272"/>
          </a:solidFill>
          <a:latin typeface="Helvetic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727272"/>
          </a:solidFill>
          <a:latin typeface="Helvetica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Helvetica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Helvetica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Helvetica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Helvetic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4B7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4B78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4B78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4B78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4B78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73CF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73CF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73CF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73C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3600" y="5328184"/>
            <a:ext cx="950407" cy="152963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504000" y="1306800"/>
            <a:ext cx="8154000" cy="0"/>
          </a:xfrm>
          <a:prstGeom prst="rect">
            <a:avLst/>
          </a:prstGeom>
          <a:noFill/>
          <a:ln w="6350" cap="flat" cmpd="sng" algn="ctr">
            <a:solidFill>
              <a:srgbClr val="72727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 65 Medium" pitchFamily="34" charset="0"/>
            </a:endParaRPr>
          </a:p>
        </p:txBody>
      </p:sp>
      <p:pic>
        <p:nvPicPr>
          <p:cNvPr id="24" name="Imag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400" y="288000"/>
            <a:ext cx="458653" cy="954000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68000" y="1602000"/>
            <a:ext cx="8218800" cy="4525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dirty="0" smtClean="0"/>
              <a:t>Cliquez pour modifier les styles du texte du masque</a:t>
            </a:r>
            <a:endParaRPr kumimoji="0" lang="en-US" dirty="0" smtClean="0"/>
          </a:p>
          <a:p>
            <a:pPr lvl="1" eaLnBrk="1" latinLnBrk="0" hangingPunct="1"/>
            <a:r>
              <a:rPr kumimoji="0" lang="en-US" dirty="0" err="1" smtClean="0"/>
              <a:t>Deuxième</a:t>
            </a:r>
            <a:r>
              <a:rPr kumimoji="0" lang="en-US" dirty="0" smtClean="0"/>
              <a:t> </a:t>
            </a:r>
            <a:r>
              <a:rPr kumimoji="0" lang="en-US" dirty="0" err="1" smtClean="0"/>
              <a:t>niveau</a:t>
            </a:r>
            <a:endParaRPr kumimoji="0" lang="en-US" dirty="0" smtClean="0"/>
          </a:p>
          <a:p>
            <a:pPr lvl="2" eaLnBrk="1" latinLnBrk="0" hangingPunct="1"/>
            <a:r>
              <a:rPr kumimoji="0" lang="en-US" dirty="0" err="1" smtClean="0"/>
              <a:t>Troisième</a:t>
            </a:r>
            <a:r>
              <a:rPr kumimoji="0" lang="en-US" dirty="0" smtClean="0"/>
              <a:t> </a:t>
            </a:r>
            <a:r>
              <a:rPr kumimoji="0" lang="en-US" dirty="0" err="1" smtClean="0"/>
              <a:t>niveau</a:t>
            </a:r>
            <a:endParaRPr kumimoji="0" lang="en-US" dirty="0" smtClean="0"/>
          </a:p>
          <a:p>
            <a:pPr lvl="3" eaLnBrk="1" latinLnBrk="0" hangingPunct="1"/>
            <a:r>
              <a:rPr kumimoji="0" lang="en-US" dirty="0" err="1" smtClean="0"/>
              <a:t>Quatrième</a:t>
            </a:r>
            <a:r>
              <a:rPr kumimoji="0" lang="en-US" dirty="0" smtClean="0"/>
              <a:t> </a:t>
            </a:r>
            <a:r>
              <a:rPr kumimoji="0" lang="en-US" dirty="0" err="1" smtClean="0"/>
              <a:t>niveau</a:t>
            </a:r>
            <a:endParaRPr kumimoji="0" lang="en-US" dirty="0" smtClean="0"/>
          </a:p>
          <a:p>
            <a:pPr lvl="4" eaLnBrk="1" latinLnBrk="0" hangingPunct="1"/>
            <a:r>
              <a:rPr kumimoji="0" lang="en-US" dirty="0" err="1" smtClean="0"/>
              <a:t>Cinquième</a:t>
            </a:r>
            <a:r>
              <a:rPr kumimoji="0" lang="en-US" dirty="0" smtClean="0"/>
              <a:t> </a:t>
            </a:r>
            <a:r>
              <a:rPr kumimoji="0" lang="en-US" dirty="0" err="1" smtClean="0"/>
              <a:t>niveau</a:t>
            </a:r>
            <a:endParaRPr kumimoji="0" lang="en-US" dirty="0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1080000" y="237600"/>
            <a:ext cx="7416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Cliquez pour modifier le titre</a:t>
            </a:r>
            <a:br>
              <a:rPr lang="fr-FR" dirty="0" smtClean="0"/>
            </a:br>
            <a:r>
              <a:rPr lang="fr-FR" dirty="0" smtClean="0"/>
              <a:t>Le titre peut-être étendu sur deux lignes</a:t>
            </a:r>
            <a:endParaRPr lang="en-US" dirty="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>
          <a:xfrm>
            <a:off x="403200" y="6411600"/>
            <a:ext cx="900000" cy="2448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aseline="0">
                <a:solidFill>
                  <a:srgbClr val="727272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68000" y="6411600"/>
            <a:ext cx="4680000" cy="2448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kern="1200" baseline="0">
                <a:solidFill>
                  <a:srgbClr val="727272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11600"/>
            <a:ext cx="342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pPr>
              <a:defRPr/>
            </a:pPr>
            <a:fld id="{C0CD97F9-9063-4B48-801A-F4BF636E0F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9" r:id="rId1"/>
    <p:sldLayoutId id="2147484640" r:id="rId2"/>
    <p:sldLayoutId id="2147484641" r:id="rId3"/>
    <p:sldLayoutId id="2147484642" r:id="rId4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rtl="0" eaLnBrk="1" latinLnBrk="0" hangingPunct="1">
        <a:spcBef>
          <a:spcPts val="768"/>
        </a:spcBef>
        <a:buClr>
          <a:schemeClr val="tx1"/>
        </a:buClr>
        <a:buFont typeface="Arial" pitchFamily="34" charset="0"/>
        <a:buChar char="•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00" indent="-284400" algn="l" rtl="0" eaLnBrk="1" latinLnBrk="0" hangingPunct="1">
        <a:spcBef>
          <a:spcPts val="672"/>
        </a:spcBef>
        <a:buClr>
          <a:schemeClr val="tx1"/>
        </a:buClr>
        <a:buFont typeface="Arial" pitchFamily="34" charset="0"/>
        <a:buChar char="–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800" indent="-230400" algn="l" rtl="0" eaLnBrk="1" latinLnBrk="0" hangingPunct="1">
        <a:spcBef>
          <a:spcPts val="576"/>
        </a:spcBef>
        <a:buClr>
          <a:schemeClr val="tx1"/>
        </a:buClr>
        <a:buFont typeface="Arial" pitchFamily="34" charset="0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000" indent="-230400" algn="l" rtl="0" eaLnBrk="1" latinLnBrk="0" hangingPunct="1">
        <a:spcBef>
          <a:spcPts val="480"/>
        </a:spcBef>
        <a:buClr>
          <a:schemeClr val="tx1"/>
        </a:buClr>
        <a:buFont typeface="Arial" pitchFamily="34" charset="0"/>
        <a:buChar char="–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9200" indent="-230400" algn="l" rtl="0" eaLnBrk="1" latinLnBrk="0" hangingPunct="1">
        <a:spcBef>
          <a:spcPts val="480"/>
        </a:spcBef>
        <a:buClr>
          <a:schemeClr val="tx1"/>
        </a:buClr>
        <a:buFont typeface="Arial" pitchFamily="34" charset="0"/>
        <a:buChar char="»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oecd-ilibrary.org/" TargetMode="External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1"/>
          <p:cNvSpPr>
            <a:spLocks noGrp="1" noChangeArrowheads="1"/>
          </p:cNvSpPr>
          <p:nvPr>
            <p:ph type="ctrTitle"/>
          </p:nvPr>
        </p:nvSpPr>
        <p:spPr>
          <a:xfrm>
            <a:off x="1331640" y="1916832"/>
            <a:ext cx="7056784" cy="2977738"/>
          </a:xfrm>
        </p:spPr>
        <p:txBody>
          <a:bodyPr/>
          <a:lstStyle/>
          <a:p>
            <a:pPr eaLnBrk="1" hangingPunct="1"/>
            <a:r>
              <a:rPr lang="de-DE" sz="22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OECD </a:t>
            </a:r>
            <a:r>
              <a:rPr lang="de-DE" sz="2200" b="1" dirty="0" err="1" smtClean="0">
                <a:latin typeface="Arial Black" panose="020B0A04020102020204" pitchFamily="34" charset="0"/>
                <a:cs typeface="Aharoni" panose="02010803020104030203" pitchFamily="2" charset="-79"/>
              </a:rPr>
              <a:t>iLibrary</a:t>
            </a:r>
            <a:r>
              <a:rPr lang="ru-RU" sz="22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fr-FR" sz="2200" dirty="0"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fr-FR" sz="2200" dirty="0"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2200" dirty="0" smtClean="0">
                <a:latin typeface="Arial" panose="020B0604020202020204" pitchFamily="34" charset="0"/>
                <a:cs typeface="Aharoni" panose="02010803020104030203" pitchFamily="2" charset="-79"/>
              </a:rPr>
              <a:t/>
            </a:r>
            <a:br>
              <a:rPr lang="ru-RU" sz="2200" dirty="0" smtClean="0">
                <a:latin typeface="Arial" panose="020B0604020202020204" pitchFamily="34" charset="0"/>
                <a:cs typeface="Aharoni" panose="02010803020104030203" pitchFamily="2" charset="-79"/>
              </a:rPr>
            </a:br>
            <a:r>
              <a:rPr lang="ru-RU" sz="22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Аналитические и статистические данные: преимущества для российских пользователей </a:t>
            </a:r>
            <a:endParaRPr lang="en-US" sz="2200" b="1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075" name="Rectangle 22"/>
          <p:cNvSpPr>
            <a:spLocks noGrp="1" noChangeArrowheads="1"/>
          </p:cNvSpPr>
          <p:nvPr>
            <p:ph type="subTitle" idx="1"/>
          </p:nvPr>
        </p:nvSpPr>
        <p:spPr>
          <a:xfrm>
            <a:off x="2627784" y="6453336"/>
            <a:ext cx="3960440" cy="313932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</a:pPr>
            <a:r>
              <a:rPr lang="ru-RU" sz="1600" dirty="0" smtClean="0">
                <a:latin typeface="Helvetica" pitchFamily="34" charset="0"/>
              </a:rPr>
              <a:t>Берлинский Центр ОЭСР</a:t>
            </a:r>
            <a:endParaRPr lang="de-DE" sz="1600" dirty="0" smtClean="0"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05E7-1E59-43E8-8A02-1D4F28345E1C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t="1429" r="5135"/>
          <a:stretch/>
        </p:blipFill>
        <p:spPr bwMode="auto">
          <a:xfrm>
            <a:off x="1043609" y="1196752"/>
            <a:ext cx="7439992" cy="55219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4" name="Rectangle 23"/>
          <p:cNvSpPr/>
          <p:nvPr/>
        </p:nvSpPr>
        <p:spPr>
          <a:xfrm flipV="1">
            <a:off x="1194411" y="3783707"/>
            <a:ext cx="1858634" cy="1740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3"/>
          <p:cNvSpPr/>
          <p:nvPr/>
        </p:nvSpPr>
        <p:spPr>
          <a:xfrm flipV="1">
            <a:off x="2339751" y="4293096"/>
            <a:ext cx="1829545" cy="2851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3"/>
          <p:cNvSpPr/>
          <p:nvPr/>
        </p:nvSpPr>
        <p:spPr>
          <a:xfrm flipV="1">
            <a:off x="1164791" y="5661248"/>
            <a:ext cx="283345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80000" y="237600"/>
            <a:ext cx="7416000" cy="1022400"/>
          </a:xfrm>
        </p:spPr>
        <p:txBody>
          <a:bodyPr/>
          <a:lstStyle/>
          <a:p>
            <a:r>
              <a:rPr lang="ru-RU" sz="4000" dirty="0" smtClean="0"/>
              <a:t>Расширенный поиск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xmlns="" val="48673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05E7-1E59-43E8-8A02-1D4F28345E1C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80000" y="237600"/>
            <a:ext cx="7416000" cy="1022400"/>
          </a:xfrm>
        </p:spPr>
        <p:txBody>
          <a:bodyPr/>
          <a:lstStyle/>
          <a:p>
            <a:r>
              <a:rPr lang="ru-RU" sz="4000" dirty="0" smtClean="0"/>
              <a:t>Результаты поиска</a:t>
            </a:r>
            <a:endParaRPr lang="en-GB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08912" cy="50869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358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FS-CH-1.main.oecd.org\Users1\Barnaud_F\promo\promo 2014\siteHP-redesign-iteration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40768"/>
            <a:ext cx="5472608" cy="530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95536" y="1826240"/>
            <a:ext cx="7704856" cy="1477328"/>
            <a:chOff x="372534" y="1823498"/>
            <a:chExt cx="7704856" cy="1477328"/>
          </a:xfrm>
        </p:grpSpPr>
        <p:sp>
          <p:nvSpPr>
            <p:cNvPr id="5" name="TextBox 4"/>
            <p:cNvSpPr txBox="1"/>
            <p:nvPr/>
          </p:nvSpPr>
          <p:spPr>
            <a:xfrm>
              <a:off x="372534" y="1823498"/>
              <a:ext cx="187220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800" dirty="0" smtClean="0">
                <a:solidFill>
                  <a:srgbClr val="000000"/>
                </a:solidFill>
                <a:latin typeface="Helvetica"/>
              </a:endParaRPr>
            </a:p>
            <a:p>
              <a:endParaRPr lang="fr-FR" sz="1800" dirty="0">
                <a:solidFill>
                  <a:srgbClr val="000000"/>
                </a:solidFill>
                <a:latin typeface="Helvetica"/>
              </a:endParaRPr>
            </a:p>
            <a:p>
              <a:r>
                <a:rPr lang="ru-RU" sz="1800" dirty="0" smtClean="0">
                  <a:latin typeface="Helvetica"/>
                </a:rPr>
                <a:t>Доступ к статистическим данным</a:t>
              </a:r>
              <a:endParaRPr lang="fr-FR" sz="1800" dirty="0" smtClean="0">
                <a:latin typeface="Helvetica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069278" y="1842082"/>
              <a:ext cx="1008112" cy="2880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Работа со статистикой</a:t>
            </a:r>
            <a:endParaRPr lang="en-GB" sz="40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267744" y="2060848"/>
            <a:ext cx="4752528" cy="72008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2633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922" y="893752"/>
            <a:ext cx="7349987" cy="5848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1079922" y="2529060"/>
            <a:ext cx="1079500" cy="360363"/>
          </a:xfrm>
          <a:prstGeom prst="ellipse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>
              <a:latin typeface="Helvetica 65 Medium"/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4013200" y="4149725"/>
            <a:ext cx="2071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de-DE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03648" y="260648"/>
            <a:ext cx="6336704" cy="6206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/>
              <a:t>Базы данных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xmlns="" val="364619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Book Series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3"/>
            <a:ext cx="6947339" cy="56024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58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Content Placeholder 5" descr="6_2_slid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63888" y="1124744"/>
            <a:ext cx="5214541" cy="5285557"/>
          </a:xfrm>
          <a:ln>
            <a:solidFill>
              <a:schemeClr val="tx1">
                <a:alpha val="50195"/>
              </a:schemeClr>
            </a:solidFill>
          </a:ln>
        </p:spPr>
      </p:pic>
      <p:sp>
        <p:nvSpPr>
          <p:cNvPr id="276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Book Series</a:t>
            </a:r>
            <a:endParaRPr lang="en-US" sz="4000" dirty="0" smtClean="0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804248" y="3356992"/>
            <a:ext cx="2232025" cy="1439862"/>
          </a:xfrm>
          <a:prstGeom prst="ellipse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>
              <a:solidFill>
                <a:srgbClr val="000000"/>
              </a:solidFill>
              <a:latin typeface="Helvetica 65 Medium"/>
            </a:endParaRPr>
          </a:p>
        </p:txBody>
      </p:sp>
      <p:pic>
        <p:nvPicPr>
          <p:cNvPr id="7" name="Picture 6" descr="6_3_slid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566220"/>
            <a:ext cx="5157788" cy="3600450"/>
          </a:xfrm>
          <a:prstGeom prst="rect">
            <a:avLst/>
          </a:prstGeom>
          <a:noFill/>
          <a:ln w="9525">
            <a:solidFill>
              <a:schemeClr val="tx1">
                <a:alpha val="50195"/>
              </a:schemeClr>
            </a:solidFill>
            <a:miter lim="800000"/>
            <a:headEnd/>
            <a:tailEnd/>
          </a:ln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597942" y="5626100"/>
            <a:ext cx="2376488" cy="358775"/>
          </a:xfrm>
          <a:prstGeom prst="ellipse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>
              <a:solidFill>
                <a:srgbClr val="000000"/>
              </a:solidFill>
              <a:latin typeface="Helvetica 65 Medium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260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PDF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4606" y="332656"/>
            <a:ext cx="6126989" cy="6353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5651499" y="4725144"/>
            <a:ext cx="3241675" cy="503238"/>
          </a:xfrm>
          <a:prstGeom prst="ellipse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>
              <a:solidFill>
                <a:srgbClr val="000000"/>
              </a:solidFill>
              <a:latin typeface="Helvetica 65 Medium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685"/>
          <a:stretch/>
        </p:blipFill>
        <p:spPr bwMode="auto">
          <a:xfrm>
            <a:off x="361206" y="2132856"/>
            <a:ext cx="7301902" cy="4304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79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Indicators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6905509" cy="55710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44208" y="3550010"/>
            <a:ext cx="408931" cy="360238"/>
          </a:xfrm>
          <a:prstGeom prst="ellipse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>
              <a:solidFill>
                <a:srgbClr val="000000"/>
              </a:solidFill>
              <a:latin typeface="Helvetica 65 Medium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7209797" y="4034929"/>
            <a:ext cx="408931" cy="360238"/>
          </a:xfrm>
          <a:prstGeom prst="ellipse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>
              <a:solidFill>
                <a:srgbClr val="000000"/>
              </a:solidFill>
              <a:latin typeface="Helvetica 65 Medium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7514804" y="4337264"/>
            <a:ext cx="408931" cy="360238"/>
          </a:xfrm>
          <a:prstGeom prst="ellipse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>
              <a:solidFill>
                <a:srgbClr val="000000"/>
              </a:solidFill>
              <a:latin typeface="Helvetica 65 Medium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848876" y="3797139"/>
            <a:ext cx="408931" cy="360238"/>
          </a:xfrm>
          <a:prstGeom prst="ellipse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>
              <a:solidFill>
                <a:srgbClr val="000000"/>
              </a:solidFill>
              <a:latin typeface="Helvetica 65 Medium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324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Indicators: </a:t>
            </a:r>
            <a:r>
              <a:rPr lang="ru-RU" sz="4000" dirty="0" smtClean="0"/>
              <a:t>функции</a:t>
            </a:r>
            <a:endParaRPr lang="en-US" sz="40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1719" y="1196752"/>
            <a:ext cx="7795295" cy="55825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325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Indicators: </a:t>
            </a:r>
            <a:r>
              <a:rPr lang="ru-RU" sz="4000" dirty="0" smtClean="0"/>
              <a:t>функции</a:t>
            </a:r>
            <a:endParaRPr lang="en-US" sz="40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776864" cy="55481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274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>
          <a:xfrm>
            <a:off x="1259632" y="329531"/>
            <a:ext cx="6480720" cy="1011237"/>
          </a:xfrm>
        </p:spPr>
        <p:txBody>
          <a:bodyPr/>
          <a:lstStyle/>
          <a:p>
            <a:pPr eaLnBrk="1" hangingPunct="1"/>
            <a:r>
              <a:rPr lang="ru-RU" sz="4000" dirty="0" smtClean="0">
                <a:latin typeface="Arial" panose="020B0604020202020204" pitchFamily="34" charset="0"/>
                <a:cs typeface="Aharoni" panose="02010803020104030203" pitchFamily="2" charset="-79"/>
              </a:rPr>
              <a:t>Содержание</a:t>
            </a:r>
            <a:endParaRPr lang="de-DE" sz="4000" dirty="0" smtClean="0">
              <a:latin typeface="Antique Olive Compact" panose="020B0904030504030204" pitchFamily="34" charset="0"/>
              <a:cs typeface="Aharoni" panose="02010803020104030203" pitchFamily="2" charset="-79"/>
            </a:endParaRPr>
          </a:p>
        </p:txBody>
      </p:sp>
      <p:sp>
        <p:nvSpPr>
          <p:cNvPr id="13315" name="Inhaltsplatzhalt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18487" cy="4857750"/>
          </a:xfrm>
        </p:spPr>
        <p:txBody>
          <a:bodyPr>
            <a:normAutofit/>
          </a:bodyPr>
          <a:lstStyle/>
          <a:p>
            <a:pPr eaLnBrk="1" hangingPunct="1"/>
            <a:r>
              <a:rPr lang="ru-RU" dirty="0" smtClean="0">
                <a:latin typeface="Calibri Light" panose="020F0302020204030204" pitchFamily="34" charset="0"/>
              </a:rPr>
              <a:t>Что такое ОЭСР</a:t>
            </a:r>
            <a:r>
              <a:rPr lang="de-DE" dirty="0" smtClean="0">
                <a:latin typeface="Calibri Light" panose="020F0302020204030204" pitchFamily="34" charset="0"/>
              </a:rPr>
              <a:t>?</a:t>
            </a:r>
          </a:p>
          <a:p>
            <a:pPr eaLnBrk="1" hangingPunct="1"/>
            <a:r>
              <a:rPr lang="de-DE" dirty="0" smtClean="0">
                <a:latin typeface="Calibri Light" panose="020F0302020204030204" pitchFamily="34" charset="0"/>
              </a:rPr>
              <a:t>OECD </a:t>
            </a:r>
            <a:r>
              <a:rPr lang="de-DE" dirty="0" err="1" smtClean="0">
                <a:latin typeface="Calibri Light" panose="020F0302020204030204" pitchFamily="34" charset="0"/>
              </a:rPr>
              <a:t>iLibrary</a:t>
            </a:r>
            <a:endParaRPr lang="ru-RU" dirty="0" smtClean="0">
              <a:latin typeface="Calibri Light" panose="020F0302020204030204" pitchFamily="34" charset="0"/>
            </a:endParaRPr>
          </a:p>
          <a:p>
            <a:pPr lvl="1">
              <a:buClr>
                <a:srgbClr val="727272"/>
              </a:buClr>
            </a:pPr>
            <a:r>
              <a:rPr lang="ru-RU" sz="3200" dirty="0" smtClean="0">
                <a:solidFill>
                  <a:srgbClr val="727272"/>
                </a:solidFill>
                <a:latin typeface="Calibri Light" panose="020F0302020204030204" pitchFamily="34" charset="0"/>
              </a:rPr>
              <a:t>Функции поиска и контент</a:t>
            </a:r>
            <a:endParaRPr lang="de-DE" dirty="0" smtClean="0">
              <a:latin typeface="Calibri Light" panose="020F0302020204030204" pitchFamily="34" charset="0"/>
            </a:endParaRPr>
          </a:p>
          <a:p>
            <a:pPr lvl="1"/>
            <a:r>
              <a:rPr lang="ru-RU" sz="3200" dirty="0" smtClean="0">
                <a:latin typeface="Calibri Light" panose="020F0302020204030204" pitchFamily="34" charset="0"/>
              </a:rPr>
              <a:t>Работа с БД</a:t>
            </a:r>
          </a:p>
          <a:p>
            <a:pPr lvl="1"/>
            <a:r>
              <a:rPr lang="ru-RU" sz="3200" dirty="0" smtClean="0">
                <a:latin typeface="Calibri Light" panose="020F0302020204030204" pitchFamily="34" charset="0"/>
              </a:rPr>
              <a:t>Форматы библиотеки</a:t>
            </a:r>
          </a:p>
          <a:p>
            <a:pPr lvl="1"/>
            <a:r>
              <a:rPr lang="ru-RU" sz="3200" dirty="0" smtClean="0">
                <a:latin typeface="Calibri Light" panose="020F0302020204030204" pitchFamily="34" charset="0"/>
              </a:rPr>
              <a:t>Возможности подписки</a:t>
            </a:r>
          </a:p>
          <a:p>
            <a:pPr lvl="1"/>
            <a:r>
              <a:rPr lang="ru-RU" sz="3200" dirty="0" smtClean="0">
                <a:latin typeface="Calibri Light" panose="020F0302020204030204" pitchFamily="34" charset="0"/>
              </a:rPr>
              <a:t>Преимущества для пользователей и библиотекарей</a:t>
            </a:r>
          </a:p>
          <a:p>
            <a:pPr lvl="1"/>
            <a:endParaRPr lang="ru-RU" sz="3200" dirty="0">
              <a:latin typeface="Calibri Light" panose="020F0302020204030204" pitchFamily="34" charset="0"/>
            </a:endParaRPr>
          </a:p>
          <a:p>
            <a:pPr eaLnBrk="1" hangingPunct="1"/>
            <a:endParaRPr lang="de-DE" dirty="0" smtClean="0"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Indicators: </a:t>
            </a:r>
            <a:r>
              <a:rPr lang="ru-RU" sz="4000" dirty="0" smtClean="0"/>
              <a:t>функции</a:t>
            </a:r>
            <a:endParaRPr lang="en-US" sz="40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793" y="1196752"/>
            <a:ext cx="7815663" cy="55758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343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7827" y="893752"/>
            <a:ext cx="7349987" cy="5848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1079922" y="2529060"/>
            <a:ext cx="1079500" cy="360363"/>
          </a:xfrm>
          <a:prstGeom prst="ellipse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>
              <a:latin typeface="Helvetica 65 Medium"/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4013200" y="4149725"/>
            <a:ext cx="20716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de-DE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03648" y="260648"/>
            <a:ext cx="6336704" cy="6206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/>
              <a:t>Базы данных</a:t>
            </a:r>
            <a:endParaRPr lang="en-GB" sz="4000" dirty="0"/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3419872" y="2564904"/>
            <a:ext cx="1079500" cy="360363"/>
          </a:xfrm>
          <a:prstGeom prst="ellipse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>
              <a:latin typeface="Helvetica 65 Medium"/>
            </a:endParaRP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5796136" y="2564904"/>
            <a:ext cx="1079500" cy="360363"/>
          </a:xfrm>
          <a:prstGeom prst="ellipse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>
              <a:latin typeface="Helvetica 65 Medium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471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Content Placeholder 8" descr="9_0_slid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196752"/>
            <a:ext cx="8521700" cy="5218112"/>
          </a:xfrm>
          <a:ln>
            <a:solidFill>
              <a:schemeClr val="tx1">
                <a:alpha val="50195"/>
              </a:schemeClr>
            </a:solidFill>
          </a:ln>
        </p:spPr>
      </p:pic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Поиск информации</a:t>
            </a:r>
            <a:endParaRPr lang="en-US" dirty="0" smtClean="0"/>
          </a:p>
        </p:txBody>
      </p:sp>
      <p:sp>
        <p:nvSpPr>
          <p:cNvPr id="8" name="Textfeld 5"/>
          <p:cNvSpPr txBox="1">
            <a:spLocks noChangeArrowheads="1"/>
          </p:cNvSpPr>
          <p:nvPr/>
        </p:nvSpPr>
        <p:spPr bwMode="auto">
          <a:xfrm>
            <a:off x="2915816" y="1124744"/>
            <a:ext cx="4896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rgbClr val="FF0000"/>
                </a:solidFill>
                <a:latin typeface="Helvetica"/>
              </a:rPr>
              <a:t>   </a:t>
            </a:r>
            <a:r>
              <a:rPr lang="ru-RU" sz="2800" b="1" dirty="0" smtClean="0">
                <a:solidFill>
                  <a:srgbClr val="FF0000"/>
                </a:solidFill>
                <a:latin typeface="Helvetica"/>
              </a:rPr>
              <a:t>Полнотекстовый поиск</a:t>
            </a:r>
            <a:endParaRPr lang="de-DE" sz="2800" b="1" dirty="0">
              <a:solidFill>
                <a:srgbClr val="FF0000"/>
              </a:solidFill>
              <a:latin typeface="Helvetica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500938" y="1124744"/>
            <a:ext cx="1368425" cy="576262"/>
          </a:xfrm>
          <a:prstGeom prst="ellipse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>
              <a:solidFill>
                <a:srgbClr val="000000"/>
              </a:solidFill>
              <a:latin typeface="Helvetica 65 Medium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739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89" r="43250" b="4661"/>
          <a:stretch/>
        </p:blipFill>
        <p:spPr bwMode="auto">
          <a:xfrm>
            <a:off x="251520" y="1249969"/>
            <a:ext cx="8640960" cy="47018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Geschweifte Klammer rechts 5"/>
          <p:cNvSpPr>
            <a:spLocks/>
          </p:cNvSpPr>
          <p:nvPr/>
        </p:nvSpPr>
        <p:spPr bwMode="auto">
          <a:xfrm>
            <a:off x="1475656" y="1844824"/>
            <a:ext cx="494481" cy="3009707"/>
          </a:xfrm>
          <a:prstGeom prst="rightBrace">
            <a:avLst>
              <a:gd name="adj1" fmla="val 8341"/>
              <a:gd name="adj2" fmla="val 50000"/>
            </a:avLst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de-DE"/>
          </a:p>
        </p:txBody>
      </p:sp>
      <p:sp>
        <p:nvSpPr>
          <p:cNvPr id="8" name="Textfeld 5"/>
          <p:cNvSpPr txBox="1">
            <a:spLocks noChangeArrowheads="1"/>
          </p:cNvSpPr>
          <p:nvPr/>
        </p:nvSpPr>
        <p:spPr bwMode="auto">
          <a:xfrm>
            <a:off x="2051720" y="3068867"/>
            <a:ext cx="38157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Выбор по темам</a:t>
            </a:r>
            <a:endParaRPr lang="de-DE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Навигация по темам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xmlns="" val="341521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Content Placeholder 5" descr="10_1_slid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2602" y="1052736"/>
            <a:ext cx="8498796" cy="5472608"/>
          </a:xfrm>
          <a:ln>
            <a:solidFill>
              <a:schemeClr val="tx1">
                <a:alpha val="50195"/>
              </a:schemeClr>
            </a:solidFill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7064507" y="4065166"/>
            <a:ext cx="1296144" cy="648072"/>
          </a:xfrm>
          <a:prstGeom prst="ellipse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>
              <a:latin typeface="Helvetica 65 Medium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547664" y="2348880"/>
            <a:ext cx="5922658" cy="1152128"/>
          </a:xfrm>
          <a:prstGeom prst="ellipse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>
              <a:latin typeface="Helvetica 65 Medium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20393" y="4293096"/>
            <a:ext cx="2016224" cy="1081385"/>
          </a:xfrm>
          <a:prstGeom prst="ellipse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>
              <a:latin typeface="Helvetica 65 Medium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03648" y="260648"/>
            <a:ext cx="6336704" cy="6206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/>
              <a:t>Метаданные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xmlns="" val="32107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 descr="12_slide.jpg"/>
          <p:cNvPicPr>
            <a:picLocks noChangeAspect="1"/>
          </p:cNvPicPr>
          <p:nvPr/>
        </p:nvPicPr>
        <p:blipFill rotWithShape="1">
          <a:blip r:embed="rId2" cstate="print"/>
          <a:srcRect r="1359"/>
          <a:stretch/>
        </p:blipFill>
        <p:spPr>
          <a:xfrm>
            <a:off x="274065" y="980728"/>
            <a:ext cx="8595870" cy="5309549"/>
          </a:xfrm>
          <a:prstGeom prst="rect">
            <a:avLst/>
          </a:prstGeom>
          <a:ln>
            <a:solidFill>
              <a:schemeClr val="tx1">
                <a:alpha val="50195"/>
              </a:schemeClr>
            </a:solidFill>
          </a:ln>
        </p:spPr>
      </p:pic>
      <p:sp>
        <p:nvSpPr>
          <p:cNvPr id="36868" name="Rounded Rectangle 5"/>
          <p:cNvSpPr>
            <a:spLocks noChangeArrowheads="1"/>
          </p:cNvSpPr>
          <p:nvPr/>
        </p:nvSpPr>
        <p:spPr bwMode="auto">
          <a:xfrm>
            <a:off x="1763836" y="2131393"/>
            <a:ext cx="3024188" cy="217487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>
              <a:latin typeface="Helvetica 65 Medium"/>
            </a:endParaRPr>
          </a:p>
        </p:txBody>
      </p:sp>
      <p:sp>
        <p:nvSpPr>
          <p:cNvPr id="36869" name="Textfeld 5"/>
          <p:cNvSpPr txBox="1">
            <a:spLocks noChangeArrowheads="1"/>
          </p:cNvSpPr>
          <p:nvPr/>
        </p:nvSpPr>
        <p:spPr bwMode="auto">
          <a:xfrm>
            <a:off x="4739283" y="1988840"/>
            <a:ext cx="2713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Функции</a:t>
            </a:r>
            <a:endParaRPr lang="de-DE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03648" y="260648"/>
            <a:ext cx="6336704" cy="6206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/>
              <a:t>Работа с БД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xmlns="" val="119791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12_slide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1359"/>
          <a:stretch/>
        </p:blipFill>
        <p:spPr>
          <a:xfrm>
            <a:off x="274065" y="980728"/>
            <a:ext cx="8595870" cy="5309549"/>
          </a:xfrm>
          <a:ln>
            <a:solidFill>
              <a:schemeClr val="tx1">
                <a:alpha val="50195"/>
              </a:schemeClr>
            </a:solidFill>
          </a:ln>
        </p:spPr>
      </p:pic>
      <p:sp>
        <p:nvSpPr>
          <p:cNvPr id="46084" name="Oval 4"/>
          <p:cNvSpPr>
            <a:spLocks noChangeArrowheads="1"/>
          </p:cNvSpPr>
          <p:nvPr/>
        </p:nvSpPr>
        <p:spPr bwMode="auto">
          <a:xfrm>
            <a:off x="2628478" y="2064690"/>
            <a:ext cx="287338" cy="288925"/>
          </a:xfrm>
          <a:prstGeom prst="ellipse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>
              <a:solidFill>
                <a:srgbClr val="C00000"/>
              </a:solidFill>
              <a:latin typeface="Helvetica 65 Medium"/>
            </a:endParaRPr>
          </a:p>
        </p:txBody>
      </p:sp>
      <p:sp>
        <p:nvSpPr>
          <p:cNvPr id="46085" name="Textfeld 5"/>
          <p:cNvSpPr txBox="1">
            <a:spLocks noChangeArrowheads="1"/>
          </p:cNvSpPr>
          <p:nvPr/>
        </p:nvSpPr>
        <p:spPr bwMode="auto">
          <a:xfrm>
            <a:off x="2915221" y="1978319"/>
            <a:ext cx="56892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Выбор различных форматов</a:t>
            </a:r>
            <a:endParaRPr lang="de-DE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03648" y="260648"/>
            <a:ext cx="6336704" cy="6206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/>
              <a:t>Работа с БД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xmlns="" val="178067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12_slide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1359"/>
          <a:stretch/>
        </p:blipFill>
        <p:spPr>
          <a:xfrm>
            <a:off x="274065" y="980728"/>
            <a:ext cx="8595870" cy="5309549"/>
          </a:xfrm>
          <a:ln>
            <a:solidFill>
              <a:schemeClr val="tx1">
                <a:alpha val="50195"/>
              </a:schemeClr>
            </a:solidFill>
          </a:ln>
        </p:spPr>
      </p:pic>
      <p:sp>
        <p:nvSpPr>
          <p:cNvPr id="48132" name="Oval 4"/>
          <p:cNvSpPr>
            <a:spLocks noChangeArrowheads="1"/>
          </p:cNvSpPr>
          <p:nvPr/>
        </p:nvSpPr>
        <p:spPr bwMode="auto">
          <a:xfrm>
            <a:off x="3033415" y="2027879"/>
            <a:ext cx="287338" cy="288925"/>
          </a:xfrm>
          <a:prstGeom prst="ellipse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>
              <a:latin typeface="Helvetica 65 Medium"/>
            </a:endParaRPr>
          </a:p>
        </p:txBody>
      </p:sp>
      <p:sp>
        <p:nvSpPr>
          <p:cNvPr id="48133" name="Textfeld 5"/>
          <p:cNvSpPr txBox="1">
            <a:spLocks noChangeArrowheads="1"/>
          </p:cNvSpPr>
          <p:nvPr/>
        </p:nvSpPr>
        <p:spPr bwMode="auto">
          <a:xfrm>
            <a:off x="3335297" y="1941508"/>
            <a:ext cx="2713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Графики</a:t>
            </a:r>
            <a:endParaRPr lang="de-DE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03648" y="260648"/>
            <a:ext cx="6336704" cy="6206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/>
              <a:t>Работа с БД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xmlns="" val="207692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Content Placeholder 4" descr="19_1_slid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5020" y="1601788"/>
            <a:ext cx="7445073" cy="4525962"/>
          </a:xfrm>
          <a:ln>
            <a:solidFill>
              <a:schemeClr val="tx1">
                <a:alpha val="50195"/>
              </a:schemeClr>
            </a:solidFill>
          </a:ln>
        </p:spPr>
      </p:pic>
      <p:pic>
        <p:nvPicPr>
          <p:cNvPr id="49156" name="Picture 3" descr="chart1.jpg"/>
          <p:cNvPicPr>
            <a:picLocks noChangeAspect="1"/>
          </p:cNvPicPr>
          <p:nvPr/>
        </p:nvPicPr>
        <p:blipFill rotWithShape="1">
          <a:blip r:embed="rId3" cstate="print"/>
          <a:srcRect l="1194" r="234" b="1625"/>
          <a:stretch/>
        </p:blipFill>
        <p:spPr bwMode="auto">
          <a:xfrm>
            <a:off x="2125133" y="1022896"/>
            <a:ext cx="6062134" cy="4260304"/>
          </a:xfrm>
          <a:prstGeom prst="rect">
            <a:avLst/>
          </a:prstGeom>
          <a:noFill/>
          <a:ln w="9525">
            <a:solidFill>
              <a:schemeClr val="tx1">
                <a:alpha val="50195"/>
              </a:schemeClr>
            </a:solidFill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03648" y="260648"/>
            <a:ext cx="6336704" cy="6206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/>
              <a:t>Работа с БД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xmlns="" val="176376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19_1_slid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1520" y="1268760"/>
            <a:ext cx="8737600" cy="5311775"/>
          </a:xfrm>
          <a:prstGeom prst="rect">
            <a:avLst/>
          </a:prstGeom>
          <a:ln>
            <a:solidFill>
              <a:schemeClr val="tx1">
                <a:alpha val="50195"/>
              </a:schemeClr>
            </a:solidFill>
          </a:ln>
        </p:spPr>
      </p:pic>
      <p:pic>
        <p:nvPicPr>
          <p:cNvPr id="50180" name="Picture 3" descr="chart2.jpg"/>
          <p:cNvPicPr>
            <a:picLocks noChangeAspect="1"/>
          </p:cNvPicPr>
          <p:nvPr/>
        </p:nvPicPr>
        <p:blipFill rotWithShape="1">
          <a:blip r:embed="rId3" cstate="print"/>
          <a:srcRect l="1125" b="1763"/>
          <a:stretch/>
        </p:blipFill>
        <p:spPr bwMode="auto">
          <a:xfrm>
            <a:off x="2123728" y="1015669"/>
            <a:ext cx="6080754" cy="4285539"/>
          </a:xfrm>
          <a:prstGeom prst="rect">
            <a:avLst/>
          </a:prstGeom>
          <a:noFill/>
          <a:ln w="9525">
            <a:solidFill>
              <a:schemeClr val="tx1">
                <a:alpha val="50195"/>
              </a:schemeClr>
            </a:solidFill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03648" y="260648"/>
            <a:ext cx="6336704" cy="6206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/>
              <a:t>Работа с БД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xmlns="" val="308361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259632" y="329531"/>
            <a:ext cx="6840760" cy="1011237"/>
          </a:xfrm>
        </p:spPr>
        <p:txBody>
          <a:bodyPr/>
          <a:lstStyle/>
          <a:p>
            <a:pPr eaLnBrk="1" hangingPunct="1"/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OECD </a:t>
            </a:r>
            <a:r>
              <a:rPr lang="de-DE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iLibrary</a:t>
            </a:r>
            <a:r>
              <a:rPr lang="de-DE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наполнение</a:t>
            </a:r>
            <a:endParaRPr lang="de-DE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556792"/>
            <a:ext cx="8218487" cy="4968552"/>
          </a:xfrm>
        </p:spPr>
        <p:txBody>
          <a:bodyPr>
            <a:normAutofit fontScale="47500" lnSpcReduction="20000"/>
          </a:bodyPr>
          <a:lstStyle/>
          <a:p>
            <a:pPr eaLnBrk="1" hangingPunct="1">
              <a:defRPr/>
            </a:pPr>
            <a:r>
              <a:rPr lang="ru-RU" sz="4200" dirty="0" smtClean="0">
                <a:latin typeface="Calibri Light" panose="020F0302020204030204" pitchFamily="34" charset="0"/>
              </a:rPr>
              <a:t>10 </a:t>
            </a:r>
            <a:r>
              <a:rPr lang="ru-RU" sz="4200" dirty="0">
                <a:latin typeface="Calibri Light" panose="020F0302020204030204" pitchFamily="34" charset="0"/>
              </a:rPr>
              <a:t>000 полнотекстовых публикаций </a:t>
            </a:r>
          </a:p>
          <a:p>
            <a:pPr eaLnBrk="1" hangingPunct="1">
              <a:defRPr/>
            </a:pPr>
            <a:r>
              <a:rPr lang="ru-RU" sz="4200" dirty="0" smtClean="0">
                <a:latin typeface="Calibri Light" panose="020F0302020204030204" pitchFamily="34" charset="0"/>
              </a:rPr>
              <a:t>35 </a:t>
            </a:r>
            <a:r>
              <a:rPr lang="ru-RU" sz="4200" dirty="0">
                <a:latin typeface="Calibri Light" panose="020F0302020204030204" pitchFamily="34" charset="0"/>
              </a:rPr>
              <a:t>наименований журналов</a:t>
            </a:r>
          </a:p>
          <a:p>
            <a:pPr eaLnBrk="1" hangingPunct="1">
              <a:defRPr/>
            </a:pPr>
            <a:r>
              <a:rPr lang="ru-RU" sz="4200" dirty="0" smtClean="0">
                <a:latin typeface="Calibri Light" panose="020F0302020204030204" pitchFamily="34" charset="0"/>
              </a:rPr>
              <a:t>4 </a:t>
            </a:r>
            <a:r>
              <a:rPr lang="ru-RU" sz="4200" dirty="0">
                <a:latin typeface="Calibri Light" panose="020F0302020204030204" pitchFamily="34" charset="0"/>
              </a:rPr>
              <a:t>500 рабочих докладов </a:t>
            </a:r>
          </a:p>
          <a:p>
            <a:pPr eaLnBrk="1" hangingPunct="1">
              <a:defRPr/>
            </a:pPr>
            <a:r>
              <a:rPr lang="ru-RU" sz="4200" dirty="0" smtClean="0">
                <a:latin typeface="Calibri Light" panose="020F0302020204030204" pitchFamily="34" charset="0"/>
              </a:rPr>
              <a:t>30 </a:t>
            </a:r>
            <a:r>
              <a:rPr lang="ru-RU" sz="4200" dirty="0">
                <a:latin typeface="Calibri Light" panose="020F0302020204030204" pitchFamily="34" charset="0"/>
              </a:rPr>
              <a:t>интерактивных статистических баз данных, </a:t>
            </a:r>
            <a:r>
              <a:rPr lang="ru-RU" sz="4200" dirty="0" smtClean="0">
                <a:latin typeface="Calibri Light" panose="020F0302020204030204" pitchFamily="34" charset="0"/>
              </a:rPr>
              <a:t>объединяющих </a:t>
            </a:r>
            <a:r>
              <a:rPr lang="ru-RU" sz="4200" dirty="0">
                <a:latin typeface="Calibri Light" panose="020F0302020204030204" pitchFamily="34" charset="0"/>
              </a:rPr>
              <a:t>около 5 миллиардов записей </a:t>
            </a:r>
          </a:p>
          <a:p>
            <a:pPr eaLnBrk="1" hangingPunct="1">
              <a:defRPr/>
            </a:pPr>
            <a:r>
              <a:rPr lang="ru-RU" sz="4200" dirty="0" smtClean="0">
                <a:latin typeface="Calibri Light" panose="020F0302020204030204" pitchFamily="34" charset="0"/>
              </a:rPr>
              <a:t>95 </a:t>
            </a:r>
            <a:r>
              <a:rPr lang="ru-RU" sz="4200" dirty="0">
                <a:latin typeface="Calibri Light" panose="020F0302020204030204" pitchFamily="34" charset="0"/>
              </a:rPr>
              <a:t>000 </a:t>
            </a:r>
            <a:r>
              <a:rPr lang="ru-RU" sz="4200" dirty="0" err="1">
                <a:latin typeface="Calibri Light" panose="020F0302020204030204" pitchFamily="34" charset="0"/>
              </a:rPr>
              <a:t>Excel</a:t>
            </a:r>
            <a:r>
              <a:rPr lang="ru-RU" sz="4200" dirty="0">
                <a:latin typeface="Calibri Light" panose="020F0302020204030204" pitchFamily="34" charset="0"/>
              </a:rPr>
              <a:t>-таблиц и </a:t>
            </a:r>
            <a:r>
              <a:rPr lang="ru-RU" sz="4200" dirty="0" smtClean="0">
                <a:latin typeface="Calibri Light" panose="020F0302020204030204" pitchFamily="34" charset="0"/>
              </a:rPr>
              <a:t>графиков</a:t>
            </a:r>
          </a:p>
          <a:p>
            <a:pPr marL="0" indent="0">
              <a:buNone/>
              <a:defRPr/>
            </a:pPr>
            <a:endParaRPr lang="ru-RU" sz="4200" dirty="0" smtClean="0">
              <a:latin typeface="Calibri Light" panose="020F0302020204030204" pitchFamily="34" charset="0"/>
            </a:endParaRPr>
          </a:p>
          <a:p>
            <a:pPr marL="0" indent="0" algn="just">
              <a:buNone/>
              <a:defRPr/>
            </a:pPr>
            <a:r>
              <a:rPr lang="ru-RU" sz="4200" b="1" dirty="0" smtClean="0">
                <a:latin typeface="Calibri Light" panose="020F0302020204030204" pitchFamily="34" charset="0"/>
              </a:rPr>
              <a:t>Кроме того: </a:t>
            </a:r>
            <a:r>
              <a:rPr lang="ru-RU" sz="4200" dirty="0" smtClean="0">
                <a:latin typeface="Calibri Light" panose="020F0302020204030204" pitchFamily="34" charset="0"/>
              </a:rPr>
              <a:t>материалы Международного энергетического агентства </a:t>
            </a:r>
            <a:r>
              <a:rPr lang="ru-RU" sz="4200" dirty="0">
                <a:latin typeface="Calibri Light" panose="020F0302020204030204" pitchFamily="34" charset="0"/>
              </a:rPr>
              <a:t>(</a:t>
            </a:r>
            <a:r>
              <a:rPr lang="ru-RU" sz="4200" dirty="0" smtClean="0">
                <a:latin typeface="Calibri Light" panose="020F0302020204030204" pitchFamily="34" charset="0"/>
              </a:rPr>
              <a:t>МЭА) </a:t>
            </a:r>
            <a:r>
              <a:rPr lang="ru-RU" sz="4200" dirty="0">
                <a:latin typeface="Calibri Light" panose="020F0302020204030204" pitchFamily="34" charset="0"/>
              </a:rPr>
              <a:t>, </a:t>
            </a:r>
            <a:r>
              <a:rPr lang="ru-RU" sz="4200" dirty="0" smtClean="0">
                <a:latin typeface="Calibri Light" panose="020F0302020204030204" pitchFamily="34" charset="0"/>
              </a:rPr>
              <a:t>Агентства по </a:t>
            </a:r>
            <a:r>
              <a:rPr lang="ru-RU" sz="4200" dirty="0">
                <a:latin typeface="Calibri Light" panose="020F0302020204030204" pitchFamily="34" charset="0"/>
              </a:rPr>
              <a:t>ядерной энергии </a:t>
            </a:r>
            <a:r>
              <a:rPr lang="ru-RU" sz="4200" dirty="0" smtClean="0">
                <a:latin typeface="Calibri Light" panose="020F0302020204030204" pitchFamily="34" charset="0"/>
              </a:rPr>
              <a:t>(NEA), Центра </a:t>
            </a:r>
            <a:r>
              <a:rPr lang="ru-RU" sz="4200" dirty="0">
                <a:latin typeface="Calibri Light" panose="020F0302020204030204" pitchFamily="34" charset="0"/>
              </a:rPr>
              <a:t>развития </a:t>
            </a:r>
            <a:r>
              <a:rPr lang="ru-RU" sz="4200" dirty="0" smtClean="0">
                <a:latin typeface="Calibri Light" panose="020F0302020204030204" pitchFamily="34" charset="0"/>
              </a:rPr>
              <a:t>ОЭСР, </a:t>
            </a:r>
            <a:r>
              <a:rPr lang="ru-RU" sz="4200" dirty="0">
                <a:latin typeface="Calibri Light" panose="020F0302020204030204" pitchFamily="34" charset="0"/>
              </a:rPr>
              <a:t>PISA (</a:t>
            </a:r>
            <a:r>
              <a:rPr lang="ru-RU" sz="4200" dirty="0" smtClean="0">
                <a:latin typeface="Calibri Light" panose="020F0302020204030204" pitchFamily="34" charset="0"/>
              </a:rPr>
              <a:t>Программы </a:t>
            </a:r>
            <a:r>
              <a:rPr lang="ru-RU" sz="4200" dirty="0">
                <a:latin typeface="Calibri Light" panose="020F0302020204030204" pitchFamily="34" charset="0"/>
              </a:rPr>
              <a:t>международной оценки </a:t>
            </a:r>
            <a:r>
              <a:rPr lang="ru-RU" sz="4200" dirty="0" smtClean="0">
                <a:latin typeface="Calibri Light" panose="020F0302020204030204" pitchFamily="34" charset="0"/>
              </a:rPr>
              <a:t>учащихся) и Международного </a:t>
            </a:r>
            <a:r>
              <a:rPr lang="ru-RU" sz="4200" dirty="0">
                <a:latin typeface="Calibri Light" panose="020F0302020204030204" pitchFamily="34" charset="0"/>
              </a:rPr>
              <a:t>транспортного </a:t>
            </a:r>
            <a:r>
              <a:rPr lang="ru-RU" sz="4200" dirty="0" smtClean="0">
                <a:latin typeface="Calibri Light" panose="020F0302020204030204" pitchFamily="34" charset="0"/>
              </a:rPr>
              <a:t>форума </a:t>
            </a:r>
            <a:r>
              <a:rPr lang="ru-RU" sz="4200" dirty="0">
                <a:latin typeface="Calibri Light" panose="020F0302020204030204" pitchFamily="34" charset="0"/>
              </a:rPr>
              <a:t>(</a:t>
            </a:r>
            <a:r>
              <a:rPr lang="ru-RU" sz="4200" dirty="0" smtClean="0">
                <a:latin typeface="Calibri Light" panose="020F0302020204030204" pitchFamily="34" charset="0"/>
              </a:rPr>
              <a:t>МТФ) </a:t>
            </a:r>
            <a:endParaRPr lang="ru-RU" sz="4200" dirty="0">
              <a:latin typeface="Calibri Light" panose="020F0302020204030204" pitchFamily="34" charset="0"/>
            </a:endParaRPr>
          </a:p>
          <a:p>
            <a:pPr eaLnBrk="1" hangingPunct="1">
              <a:defRPr/>
            </a:pPr>
            <a:endParaRPr lang="de-DE" sz="3600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19_1_slid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5020" y="1601788"/>
            <a:ext cx="7445073" cy="4525962"/>
          </a:xfrm>
          <a:ln>
            <a:solidFill>
              <a:schemeClr val="tx1">
                <a:alpha val="50195"/>
              </a:schemeClr>
            </a:solidFill>
          </a:ln>
        </p:spPr>
      </p:pic>
      <p:pic>
        <p:nvPicPr>
          <p:cNvPr id="51204" name="Picture 3" descr="chart3.jpg"/>
          <p:cNvPicPr>
            <a:picLocks noChangeAspect="1"/>
          </p:cNvPicPr>
          <p:nvPr/>
        </p:nvPicPr>
        <p:blipFill rotWithShape="1">
          <a:blip r:embed="rId3" cstate="print"/>
          <a:srcRect l="1196" b="2120"/>
          <a:stretch/>
        </p:blipFill>
        <p:spPr bwMode="auto">
          <a:xfrm>
            <a:off x="2095921" y="980728"/>
            <a:ext cx="6076479" cy="4285539"/>
          </a:xfrm>
          <a:prstGeom prst="rect">
            <a:avLst/>
          </a:prstGeom>
          <a:noFill/>
          <a:ln w="9525">
            <a:solidFill>
              <a:schemeClr val="tx1">
                <a:alpha val="50195"/>
              </a:schemeClr>
            </a:solidFill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03648" y="260648"/>
            <a:ext cx="6336704" cy="6206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/>
              <a:t>Работа с БД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xmlns="" val="196679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12_slide.jpg"/>
          <p:cNvPicPr>
            <a:picLocks noChangeAspect="1"/>
          </p:cNvPicPr>
          <p:nvPr/>
        </p:nvPicPr>
        <p:blipFill rotWithShape="1">
          <a:blip r:embed="rId2" cstate="print"/>
          <a:srcRect r="1359"/>
          <a:stretch/>
        </p:blipFill>
        <p:spPr>
          <a:xfrm>
            <a:off x="274065" y="980728"/>
            <a:ext cx="8595870" cy="5309549"/>
          </a:xfrm>
          <a:prstGeom prst="rect">
            <a:avLst/>
          </a:prstGeom>
          <a:ln>
            <a:solidFill>
              <a:schemeClr val="tx1">
                <a:alpha val="50195"/>
              </a:schemeClr>
            </a:solidFill>
          </a:ln>
        </p:spPr>
      </p:pic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3852242" y="1946273"/>
            <a:ext cx="33607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Сохранение таблиц</a:t>
            </a:r>
            <a:endParaRPr lang="de-DE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3253" name="Oval 4"/>
          <p:cNvSpPr>
            <a:spLocks noChangeArrowheads="1"/>
          </p:cNvSpPr>
          <p:nvPr/>
        </p:nvSpPr>
        <p:spPr bwMode="auto">
          <a:xfrm>
            <a:off x="3491880" y="2032643"/>
            <a:ext cx="360362" cy="288925"/>
          </a:xfrm>
          <a:prstGeom prst="ellipse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>
              <a:latin typeface="Helvetica 65 Medium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03648" y="260648"/>
            <a:ext cx="6336704" cy="6206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/>
              <a:t>Работа с БД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xmlns="" val="177585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 descr="12_slide.jpg"/>
          <p:cNvPicPr>
            <a:picLocks noChangeAspect="1"/>
          </p:cNvPicPr>
          <p:nvPr/>
        </p:nvPicPr>
        <p:blipFill rotWithShape="1">
          <a:blip r:embed="rId2" cstate="print"/>
          <a:srcRect r="1359"/>
          <a:stretch/>
        </p:blipFill>
        <p:spPr>
          <a:xfrm>
            <a:off x="274065" y="980728"/>
            <a:ext cx="8595870" cy="5309549"/>
          </a:xfrm>
          <a:prstGeom prst="rect">
            <a:avLst/>
          </a:prstGeom>
          <a:ln>
            <a:solidFill>
              <a:schemeClr val="tx1">
                <a:alpha val="50195"/>
              </a:schemeClr>
            </a:solidFill>
          </a:ln>
        </p:spPr>
      </p:pic>
      <p:pic>
        <p:nvPicPr>
          <p:cNvPr id="7" name="Picture 6" descr="Cite this databas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9915" y="2564904"/>
            <a:ext cx="5028389" cy="314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5"/>
          <p:cNvSpPr txBox="1">
            <a:spLocks noChangeArrowheads="1"/>
          </p:cNvSpPr>
          <p:nvPr/>
        </p:nvSpPr>
        <p:spPr bwMode="auto">
          <a:xfrm>
            <a:off x="4811713" y="1412875"/>
            <a:ext cx="33607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Цитирование</a:t>
            </a:r>
            <a:endParaRPr lang="de-DE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5302" name="Oval 4"/>
          <p:cNvSpPr>
            <a:spLocks noChangeArrowheads="1"/>
          </p:cNvSpPr>
          <p:nvPr/>
        </p:nvSpPr>
        <p:spPr bwMode="auto">
          <a:xfrm>
            <a:off x="4008966" y="2024856"/>
            <a:ext cx="719138" cy="360363"/>
          </a:xfrm>
          <a:prstGeom prst="ellipse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>
              <a:latin typeface="Helvetica 65 Medium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03648" y="260648"/>
            <a:ext cx="6336704" cy="6206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/>
              <a:t>Работа с БД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xmlns="" val="242986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12_slide.jpg"/>
          <p:cNvPicPr>
            <a:picLocks noChangeAspect="1"/>
          </p:cNvPicPr>
          <p:nvPr/>
        </p:nvPicPr>
        <p:blipFill rotWithShape="1">
          <a:blip r:embed="rId2" cstate="print"/>
          <a:srcRect r="1359"/>
          <a:stretch/>
        </p:blipFill>
        <p:spPr>
          <a:xfrm>
            <a:off x="274065" y="980728"/>
            <a:ext cx="8595870" cy="5309549"/>
          </a:xfrm>
          <a:prstGeom prst="rect">
            <a:avLst/>
          </a:prstGeom>
          <a:ln>
            <a:solidFill>
              <a:schemeClr val="tx1">
                <a:alpha val="50195"/>
              </a:schemeClr>
            </a:solidFill>
          </a:ln>
        </p:spPr>
      </p:pic>
      <p:sp>
        <p:nvSpPr>
          <p:cNvPr id="11" name="Textfeld 5"/>
          <p:cNvSpPr txBox="1">
            <a:spLocks noChangeArrowheads="1"/>
          </p:cNvSpPr>
          <p:nvPr/>
        </p:nvSpPr>
        <p:spPr bwMode="auto">
          <a:xfrm>
            <a:off x="2705100" y="1629303"/>
            <a:ext cx="5976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Метаданные</a:t>
            </a:r>
            <a:endParaRPr lang="de-DE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6325" name="Oval 4"/>
          <p:cNvSpPr>
            <a:spLocks noChangeArrowheads="1"/>
          </p:cNvSpPr>
          <p:nvPr/>
        </p:nvSpPr>
        <p:spPr bwMode="auto">
          <a:xfrm>
            <a:off x="2417763" y="1746780"/>
            <a:ext cx="287337" cy="288925"/>
          </a:xfrm>
          <a:prstGeom prst="ellipse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>
              <a:latin typeface="Helvetica 65 Medium"/>
            </a:endParaRPr>
          </a:p>
        </p:txBody>
      </p:sp>
      <p:pic>
        <p:nvPicPr>
          <p:cNvPr id="13" name="Picture 12" descr="Metadat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484784"/>
            <a:ext cx="2448272" cy="3628938"/>
          </a:xfrm>
          <a:prstGeom prst="rect">
            <a:avLst/>
          </a:prstGeom>
          <a:noFill/>
          <a:ln w="9525">
            <a:solidFill>
              <a:schemeClr val="tx1">
                <a:alpha val="50195"/>
              </a:schemeClr>
            </a:solidFill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03648" y="260648"/>
            <a:ext cx="6336704" cy="6206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/>
              <a:t>Работа с БД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xmlns="" val="7403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12_slide.jpg"/>
          <p:cNvPicPr>
            <a:picLocks noChangeAspect="1"/>
          </p:cNvPicPr>
          <p:nvPr/>
        </p:nvPicPr>
        <p:blipFill rotWithShape="1">
          <a:blip r:embed="rId2" cstate="print"/>
          <a:srcRect r="1359"/>
          <a:stretch/>
        </p:blipFill>
        <p:spPr>
          <a:xfrm>
            <a:off x="274065" y="980728"/>
            <a:ext cx="8595870" cy="5309549"/>
          </a:xfrm>
          <a:prstGeom prst="rect">
            <a:avLst/>
          </a:prstGeom>
          <a:ln>
            <a:solidFill>
              <a:schemeClr val="tx1">
                <a:alpha val="50195"/>
              </a:schemeClr>
            </a:solidFill>
          </a:ln>
        </p:spPr>
      </p:pic>
      <p:sp>
        <p:nvSpPr>
          <p:cNvPr id="57348" name="Oval 4"/>
          <p:cNvSpPr>
            <a:spLocks noChangeArrowheads="1"/>
          </p:cNvSpPr>
          <p:nvPr/>
        </p:nvSpPr>
        <p:spPr bwMode="auto">
          <a:xfrm>
            <a:off x="72107" y="4221088"/>
            <a:ext cx="1979613" cy="1656109"/>
          </a:xfrm>
          <a:prstGeom prst="ellipse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0" hangingPunct="0"/>
            <a:endParaRPr lang="en-US">
              <a:latin typeface="Helvetica 65 Medium"/>
            </a:endParaRPr>
          </a:p>
        </p:txBody>
      </p:sp>
      <p:sp>
        <p:nvSpPr>
          <p:cNvPr id="8" name="Textfeld 5"/>
          <p:cNvSpPr txBox="1">
            <a:spLocks noChangeArrowheads="1"/>
          </p:cNvSpPr>
          <p:nvPr/>
        </p:nvSpPr>
        <p:spPr bwMode="auto">
          <a:xfrm>
            <a:off x="2051720" y="4777988"/>
            <a:ext cx="38885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Готовые публикации</a:t>
            </a:r>
            <a:endParaRPr lang="de-DE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03648" y="260648"/>
            <a:ext cx="6336704" cy="6206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/>
              <a:t>Работа с БД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xmlns="" val="344648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80000" y="237600"/>
            <a:ext cx="7812480" cy="1022400"/>
          </a:xfrm>
        </p:spPr>
        <p:txBody>
          <a:bodyPr/>
          <a:lstStyle/>
          <a:p>
            <a:r>
              <a:rPr lang="ru-RU" sz="4000" dirty="0" smtClean="0"/>
              <a:t>Преимущества </a:t>
            </a:r>
            <a:r>
              <a:rPr lang="de-DE" sz="4000" dirty="0" smtClean="0"/>
              <a:t>OECD </a:t>
            </a:r>
            <a:r>
              <a:rPr lang="de-DE" sz="4000" dirty="0" err="1" smtClean="0"/>
              <a:t>iLibrary</a:t>
            </a:r>
            <a:r>
              <a:rPr lang="ru-RU" sz="4000" dirty="0" smtClean="0"/>
              <a:t>…</a:t>
            </a:r>
            <a:endParaRPr lang="en-GB" sz="400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484784"/>
            <a:ext cx="8218800" cy="452520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ru-RU" dirty="0" smtClean="0">
                <a:latin typeface="Calibri Light" panose="020F0302020204030204" pitchFamily="34" charset="0"/>
              </a:rPr>
              <a:t>Возможность прямого сравнения стран и использования положительного международного опыта для национальной практики</a:t>
            </a:r>
          </a:p>
          <a:p>
            <a:pPr eaLnBrk="1" hangingPunct="1"/>
            <a:r>
              <a:rPr lang="ru-RU" dirty="0" smtClean="0">
                <a:latin typeface="Calibri Light" panose="020F0302020204030204" pitchFamily="34" charset="0"/>
              </a:rPr>
              <a:t>Выявление новых экономических и социальных тенденции, оценка рынков и предпринимательских рынков</a:t>
            </a:r>
            <a:endParaRPr lang="de-DE" dirty="0" smtClean="0">
              <a:latin typeface="Calibri Light" panose="020F0302020204030204" pitchFamily="34" charset="0"/>
            </a:endParaRPr>
          </a:p>
          <a:p>
            <a:pPr eaLnBrk="1" hangingPunct="1"/>
            <a:r>
              <a:rPr lang="ru-RU" dirty="0" smtClean="0">
                <a:latin typeface="Calibri Light" panose="020F0302020204030204" pitchFamily="34" charset="0"/>
              </a:rPr>
              <a:t>Использование авторитетного источника информации и надежных данных для исследователей</a:t>
            </a:r>
          </a:p>
          <a:p>
            <a:r>
              <a:rPr lang="ru-RU" dirty="0" smtClean="0">
                <a:latin typeface="Calibri Light" panose="020F0302020204030204" pitchFamily="34" charset="0"/>
              </a:rPr>
              <a:t>Сокращение затрат </a:t>
            </a:r>
            <a:r>
              <a:rPr lang="ru-RU" dirty="0">
                <a:latin typeface="Calibri Light" panose="020F0302020204030204" pitchFamily="34" charset="0"/>
              </a:rPr>
              <a:t>времени на выбор и заказ </a:t>
            </a:r>
            <a:r>
              <a:rPr lang="ru-RU" dirty="0" smtClean="0">
                <a:latin typeface="Calibri Light" panose="020F0302020204030204" pitchFamily="34" charset="0"/>
              </a:rPr>
              <a:t>публикаций</a:t>
            </a:r>
            <a:r>
              <a:rPr lang="ru-RU" dirty="0">
                <a:latin typeface="Calibri Light" panose="020F0302020204030204" pitchFamily="34" charset="0"/>
              </a:rPr>
              <a:t> </a:t>
            </a:r>
            <a:r>
              <a:rPr lang="ru-RU" dirty="0" smtClean="0">
                <a:latin typeface="Calibri Light" panose="020F0302020204030204" pitchFamily="34" charset="0"/>
              </a:rPr>
              <a:t>для библиотек</a:t>
            </a:r>
            <a:endParaRPr lang="de-DE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007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848872" cy="647701"/>
          </a:xfrm>
        </p:spPr>
        <p:txBody>
          <a:bodyPr/>
          <a:lstStyle/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… для пользователей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196752"/>
            <a:ext cx="8218487" cy="460851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GB" sz="72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7200" dirty="0">
                <a:latin typeface="Calibri Light" panose="020F0302020204030204" pitchFamily="34" charset="0"/>
              </a:rPr>
              <a:t>Использование </a:t>
            </a:r>
            <a:r>
              <a:rPr lang="ru-RU" sz="7200" dirty="0" smtClean="0">
                <a:latin typeface="Calibri Light" panose="020F0302020204030204" pitchFamily="34" charset="0"/>
              </a:rPr>
              <a:t>всех существующих форматов </a:t>
            </a:r>
            <a:r>
              <a:rPr lang="ru-RU" sz="7200" dirty="0">
                <a:latin typeface="Calibri Light" panose="020F0302020204030204" pitchFamily="34" charset="0"/>
              </a:rPr>
              <a:t>(PDF, WEB, XLS, </a:t>
            </a:r>
            <a:r>
              <a:rPr lang="ru-RU" sz="7200" dirty="0" smtClean="0">
                <a:latin typeface="Calibri Light" panose="020F0302020204030204" pitchFamily="34" charset="0"/>
              </a:rPr>
              <a:t>DATA</a:t>
            </a:r>
            <a:r>
              <a:rPr lang="ru-RU" sz="7200" dirty="0">
                <a:latin typeface="Calibri Light" panose="020F0302020204030204" pitchFamily="34" charset="0"/>
              </a:rPr>
              <a:t>, </a:t>
            </a:r>
            <a:r>
              <a:rPr lang="ru-RU" sz="7200" dirty="0" err="1">
                <a:latin typeface="Calibri Light" panose="020F0302020204030204" pitchFamily="34" charset="0"/>
              </a:rPr>
              <a:t>ePUB</a:t>
            </a:r>
            <a:r>
              <a:rPr lang="ru-RU" sz="7200" dirty="0">
                <a:latin typeface="Calibri Light" panose="020F0302020204030204" pitchFamily="34" charset="0"/>
              </a:rPr>
              <a:t>, READ), резюме докладов в форматах </a:t>
            </a:r>
            <a:r>
              <a:rPr lang="en-GB" sz="7200" dirty="0">
                <a:latin typeface="Calibri Light" panose="020F0302020204030204" pitchFamily="34" charset="0"/>
              </a:rPr>
              <a:t>PDF</a:t>
            </a:r>
            <a:r>
              <a:rPr lang="ru-RU" sz="7200" dirty="0">
                <a:latin typeface="Calibri Light" panose="020F0302020204030204" pitchFamily="34" charset="0"/>
              </a:rPr>
              <a:t> и </a:t>
            </a:r>
            <a:r>
              <a:rPr lang="en-GB" sz="7200" dirty="0" err="1">
                <a:latin typeface="Calibri Light" panose="020F0302020204030204" pitchFamily="34" charset="0"/>
              </a:rPr>
              <a:t>ePUB</a:t>
            </a:r>
            <a:r>
              <a:rPr lang="ru-RU" sz="7200" dirty="0">
                <a:latin typeface="Calibri Light" panose="020F0302020204030204" pitchFamily="34" charset="0"/>
              </a:rPr>
              <a:t>, в том числе для мобильных </a:t>
            </a:r>
            <a:r>
              <a:rPr lang="ru-RU" sz="7200" dirty="0" smtClean="0">
                <a:latin typeface="Calibri Light" panose="020F0302020204030204" pitchFamily="34" charset="0"/>
              </a:rPr>
              <a:t>устройств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7200" dirty="0" smtClean="0">
                <a:latin typeface="Calibri Light" panose="020F0302020204030204" pitchFamily="34" charset="0"/>
              </a:rPr>
              <a:t>Наличие </a:t>
            </a:r>
            <a:r>
              <a:rPr lang="ru-RU" sz="7200" dirty="0">
                <a:latin typeface="Calibri Light" panose="020F0302020204030204" pitchFamily="34" charset="0"/>
              </a:rPr>
              <a:t>уникальной функции </a:t>
            </a:r>
            <a:r>
              <a:rPr lang="ru-RU" sz="7200" dirty="0" err="1">
                <a:latin typeface="Calibri Light" panose="020F0302020204030204" pitchFamily="34" charset="0"/>
              </a:rPr>
              <a:t>StatLink</a:t>
            </a:r>
            <a:r>
              <a:rPr lang="ru-RU" sz="7200" dirty="0">
                <a:latin typeface="Calibri Light" panose="020F0302020204030204" pitchFamily="34" charset="0"/>
              </a:rPr>
              <a:t>, с помощью которой можно </a:t>
            </a:r>
            <a:r>
              <a:rPr lang="ru-RU" sz="7200" dirty="0" smtClean="0">
                <a:latin typeface="Calibri Light" panose="020F0302020204030204" pitchFamily="34" charset="0"/>
              </a:rPr>
              <a:t>загружать </a:t>
            </a:r>
            <a:r>
              <a:rPr lang="ru-RU" sz="7200" dirty="0">
                <a:latin typeface="Calibri Light" panose="020F0302020204030204" pitchFamily="34" charset="0"/>
              </a:rPr>
              <a:t>представленные в текстовых изданиях графики и таблицы в формате </a:t>
            </a:r>
            <a:r>
              <a:rPr lang="en-GB" sz="7200" dirty="0" smtClean="0">
                <a:latin typeface="Calibri Light" panose="020F0302020204030204" pitchFamily="34" charset="0"/>
              </a:rPr>
              <a:t>XLS</a:t>
            </a:r>
            <a:endParaRPr lang="en-GB" sz="7200" dirty="0">
              <a:latin typeface="Calibri Light" panose="020F03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7200" dirty="0" smtClean="0">
                <a:latin typeface="Calibri Light" panose="020F0302020204030204" pitchFamily="34" charset="0"/>
              </a:rPr>
              <a:t>Использование </a:t>
            </a:r>
            <a:r>
              <a:rPr lang="ru-RU" sz="7200" dirty="0">
                <a:latin typeface="Calibri Light" panose="020F0302020204030204" pitchFamily="34" charset="0"/>
              </a:rPr>
              <a:t>постоянных </a:t>
            </a:r>
            <a:r>
              <a:rPr lang="en-GB" sz="7200" dirty="0">
                <a:latin typeface="Calibri Light" panose="020F0302020204030204" pitchFamily="34" charset="0"/>
              </a:rPr>
              <a:t>URL</a:t>
            </a:r>
            <a:r>
              <a:rPr lang="ru-RU" sz="7200" dirty="0">
                <a:latin typeface="Calibri Light" panose="020F0302020204030204" pitchFamily="34" charset="0"/>
              </a:rPr>
              <a:t>-адресов, позволяющих надёжно сохранять </a:t>
            </a:r>
            <a:r>
              <a:rPr lang="ru-RU" sz="7200" dirty="0" smtClean="0">
                <a:latin typeface="Calibri Light" panose="020F0302020204030204" pitchFamily="34" charset="0"/>
              </a:rPr>
              <a:t>закладки</a:t>
            </a:r>
            <a:endParaRPr lang="en-GB" sz="7200" dirty="0">
              <a:latin typeface="Calibri Light" panose="020F03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7200" dirty="0" smtClean="0">
                <a:latin typeface="Calibri Light" panose="020F0302020204030204" pitchFamily="34" charset="0"/>
              </a:rPr>
              <a:t>Наличие </a:t>
            </a:r>
            <a:r>
              <a:rPr lang="ru-RU" sz="7200" dirty="0">
                <a:latin typeface="Calibri Light" panose="020F0302020204030204" pitchFamily="34" charset="0"/>
              </a:rPr>
              <a:t>индекса </a:t>
            </a:r>
            <a:r>
              <a:rPr lang="en-GB" sz="7200" dirty="0">
                <a:latin typeface="Calibri Light" panose="020F0302020204030204" pitchFamily="34" charset="0"/>
              </a:rPr>
              <a:t>DOI</a:t>
            </a:r>
            <a:r>
              <a:rPr lang="ru-RU" sz="7200" dirty="0">
                <a:latin typeface="Calibri Light" panose="020F0302020204030204" pitchFamily="34" charset="0"/>
              </a:rPr>
              <a:t> (Идентификатор цифрового объекта), возможность поиска по отдельным главам докладов, таблицам и т.д</a:t>
            </a:r>
            <a:r>
              <a:rPr lang="ru-RU" sz="7200" dirty="0" smtClean="0">
                <a:latin typeface="Calibri Light" panose="020F0302020204030204" pitchFamily="34" charset="0"/>
              </a:rPr>
              <a:t>.</a:t>
            </a:r>
            <a:endParaRPr lang="en-GB" sz="7200" dirty="0">
              <a:latin typeface="Calibri Light" panose="020F03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7200" dirty="0" smtClean="0">
                <a:latin typeface="Calibri Light" panose="020F0302020204030204" pitchFamily="34" charset="0"/>
              </a:rPr>
              <a:t>Встроенная </a:t>
            </a:r>
            <a:r>
              <a:rPr lang="ru-RU" sz="7200" dirty="0">
                <a:latin typeface="Calibri Light" panose="020F0302020204030204" pitchFamily="34" charset="0"/>
              </a:rPr>
              <a:t>функция оформления библиографических ссылок на информационные </a:t>
            </a:r>
            <a:r>
              <a:rPr lang="ru-RU" sz="7200" dirty="0" smtClean="0">
                <a:latin typeface="Calibri Light" panose="020F0302020204030204" pitchFamily="34" charset="0"/>
              </a:rPr>
              <a:t>ресурсы: удобное цитирование </a:t>
            </a:r>
            <a:endParaRPr lang="en-GB" sz="7200" dirty="0">
              <a:latin typeface="Calibri Light" panose="020F0302020204030204" pitchFamily="34" charset="0"/>
            </a:endParaRPr>
          </a:p>
          <a:p>
            <a:pPr lvl="1"/>
            <a:endParaRPr lang="de-DE" sz="4000" dirty="0" smtClean="0">
              <a:latin typeface="+mj-lt"/>
            </a:endParaRPr>
          </a:p>
          <a:p>
            <a:pPr eaLnBrk="1" hangingPunct="1">
              <a:buFontTx/>
              <a:buNone/>
            </a:pPr>
            <a:endParaRPr lang="de-DE" dirty="0" smtClean="0"/>
          </a:p>
          <a:p>
            <a:pPr eaLnBrk="1" hangingPunct="1"/>
            <a:endParaRPr lang="de-DE" dirty="0" smtClean="0"/>
          </a:p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848872" cy="647701"/>
          </a:xfrm>
        </p:spPr>
        <p:txBody>
          <a:bodyPr/>
          <a:lstStyle/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… для библиотекарей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556792"/>
            <a:ext cx="8218487" cy="4248472"/>
          </a:xfrm>
        </p:spPr>
        <p:txBody>
          <a:bodyPr>
            <a:noAutofit/>
          </a:bodyPr>
          <a:lstStyle/>
          <a:p>
            <a:pPr marL="342900" lvl="1" indent="-342900">
              <a:buFontTx/>
              <a:buChar char="•"/>
            </a:pPr>
            <a:r>
              <a:rPr lang="ru-RU" sz="2000" dirty="0">
                <a:latin typeface="Calibri Light" panose="020F0302020204030204" pitchFamily="34" charset="0"/>
              </a:rPr>
              <a:t>Права по управлению учётной записью и внесению изменений в перечень </a:t>
            </a:r>
            <a:r>
              <a:rPr lang="de-DE" sz="2000" dirty="0">
                <a:latin typeface="Calibri Light" panose="020F0302020204030204" pitchFamily="34" charset="0"/>
              </a:rPr>
              <a:t>IP-</a:t>
            </a:r>
            <a:r>
              <a:rPr lang="ru-RU" sz="2000" dirty="0">
                <a:latin typeface="Calibri Light" panose="020F0302020204030204" pitchFamily="34" charset="0"/>
              </a:rPr>
              <a:t>адресов организации (удаление и добавление новых </a:t>
            </a:r>
            <a:r>
              <a:rPr lang="de-DE" sz="2000" dirty="0">
                <a:latin typeface="Calibri Light" panose="020F0302020204030204" pitchFamily="34" charset="0"/>
              </a:rPr>
              <a:t>IP-</a:t>
            </a:r>
            <a:r>
              <a:rPr lang="ru-RU" sz="2000" dirty="0">
                <a:latin typeface="Calibri Light" panose="020F0302020204030204" pitchFamily="34" charset="0"/>
              </a:rPr>
              <a:t>адресов</a:t>
            </a:r>
            <a:r>
              <a:rPr lang="ru-RU" sz="2000" dirty="0" smtClean="0">
                <a:latin typeface="Calibri Light" panose="020F0302020204030204" pitchFamily="34" charset="0"/>
              </a:rPr>
              <a:t>)</a:t>
            </a:r>
          </a:p>
          <a:p>
            <a:pPr marL="342900" lvl="1" indent="-342900">
              <a:buFontTx/>
              <a:buChar char="•"/>
            </a:pPr>
            <a:r>
              <a:rPr lang="ru-RU" sz="2000" dirty="0" smtClean="0">
                <a:latin typeface="Calibri Light" panose="020F0302020204030204" pitchFamily="34" charset="0"/>
              </a:rPr>
              <a:t>Статистика </a:t>
            </a:r>
            <a:r>
              <a:rPr lang="ru-RU" sz="2000" dirty="0">
                <a:latin typeface="Calibri Light" panose="020F0302020204030204" pitchFamily="34" charset="0"/>
              </a:rPr>
              <a:t>использования электронных ресурсов в соответствии с международным стандартом </a:t>
            </a:r>
            <a:r>
              <a:rPr lang="ru-RU" sz="2000" dirty="0" smtClean="0">
                <a:latin typeface="Calibri Light" panose="020F0302020204030204" pitchFamily="34" charset="0"/>
              </a:rPr>
              <a:t>COUNTER</a:t>
            </a:r>
            <a:endParaRPr lang="ru-RU" sz="2000" dirty="0">
              <a:latin typeface="Calibri Light" panose="020F0302020204030204" pitchFamily="34" charset="0"/>
            </a:endParaRPr>
          </a:p>
          <a:p>
            <a:pPr marL="342900" lvl="1" indent="-342900">
              <a:buFontTx/>
              <a:buChar char="•"/>
            </a:pPr>
            <a:r>
              <a:rPr lang="ru-RU" sz="2000" dirty="0" smtClean="0">
                <a:latin typeface="Calibri Light" panose="020F0302020204030204" pitchFamily="34" charset="0"/>
              </a:rPr>
              <a:t>Метаданные </a:t>
            </a:r>
            <a:r>
              <a:rPr lang="ru-RU" sz="2000" dirty="0">
                <a:latin typeface="Calibri Light" panose="020F0302020204030204" pitchFamily="34" charset="0"/>
              </a:rPr>
              <a:t>в международном формате MARC </a:t>
            </a:r>
            <a:r>
              <a:rPr lang="ru-RU" sz="2000" dirty="0" smtClean="0">
                <a:latin typeface="Calibri Light" panose="020F0302020204030204" pitchFamily="34" charset="0"/>
              </a:rPr>
              <a:t>21</a:t>
            </a:r>
          </a:p>
          <a:p>
            <a:pPr marL="342900" lvl="1" indent="-342900">
              <a:buFontTx/>
              <a:buChar char="•"/>
            </a:pPr>
            <a:r>
              <a:rPr lang="ru-RU" sz="2000" dirty="0" smtClean="0">
                <a:latin typeface="Calibri Light" panose="020F0302020204030204" pitchFamily="34" charset="0"/>
              </a:rPr>
              <a:t>Индексация </a:t>
            </a:r>
            <a:r>
              <a:rPr lang="ru-RU" sz="2000" dirty="0">
                <a:latin typeface="Calibri Light" panose="020F0302020204030204" pitchFamily="34" charset="0"/>
              </a:rPr>
              <a:t>метаданных через сервисы </a:t>
            </a:r>
            <a:r>
              <a:rPr lang="de-DE" sz="2000" dirty="0">
                <a:latin typeface="Calibri Light" panose="020F0302020204030204" pitchFamily="34" charset="0"/>
              </a:rPr>
              <a:t>EBSCO EDS, Ex </a:t>
            </a:r>
            <a:r>
              <a:rPr lang="de-DE" sz="2000" dirty="0" err="1">
                <a:latin typeface="Calibri Light" panose="020F0302020204030204" pitchFamily="34" charset="0"/>
              </a:rPr>
              <a:t>Libris</a:t>
            </a:r>
            <a:r>
              <a:rPr lang="de-DE" sz="2000" dirty="0">
                <a:latin typeface="Calibri Light" panose="020F0302020204030204" pitchFamily="34" charset="0"/>
              </a:rPr>
              <a:t> Primo, </a:t>
            </a:r>
            <a:r>
              <a:rPr lang="de-DE" sz="2000" dirty="0" err="1">
                <a:latin typeface="Calibri Light" panose="020F0302020204030204" pitchFamily="34" charset="0"/>
              </a:rPr>
              <a:t>ProQuest</a:t>
            </a:r>
            <a:r>
              <a:rPr lang="de-DE" sz="2000" dirty="0">
                <a:latin typeface="Calibri Light" panose="020F0302020204030204" pitchFamily="34" charset="0"/>
              </a:rPr>
              <a:t> </a:t>
            </a:r>
            <a:r>
              <a:rPr lang="de-DE" sz="2000" dirty="0" err="1">
                <a:latin typeface="Calibri Light" panose="020F0302020204030204" pitchFamily="34" charset="0"/>
              </a:rPr>
              <a:t>Summon</a:t>
            </a:r>
            <a:r>
              <a:rPr lang="de-DE" sz="2000" dirty="0">
                <a:latin typeface="Calibri Light" panose="020F0302020204030204" pitchFamily="34" charset="0"/>
              </a:rPr>
              <a:t>, OCLC </a:t>
            </a:r>
            <a:r>
              <a:rPr lang="de-DE" sz="2000" dirty="0" err="1">
                <a:latin typeface="Calibri Light" panose="020F0302020204030204" pitchFamily="34" charset="0"/>
              </a:rPr>
              <a:t>WorldCat</a:t>
            </a:r>
            <a:r>
              <a:rPr lang="de-DE" sz="2000" dirty="0">
                <a:latin typeface="Calibri Light" panose="020F0302020204030204" pitchFamily="34" charset="0"/>
              </a:rPr>
              <a:t>, </a:t>
            </a:r>
            <a:r>
              <a:rPr lang="ru-RU" sz="2000" dirty="0">
                <a:latin typeface="Calibri Light" panose="020F0302020204030204" pitchFamily="34" charset="0"/>
              </a:rPr>
              <a:t>поиск публикаций  через  </a:t>
            </a:r>
            <a:r>
              <a:rPr lang="de-DE" sz="2000" dirty="0" err="1">
                <a:latin typeface="Calibri Light" panose="020F0302020204030204" pitchFamily="34" charset="0"/>
              </a:rPr>
              <a:t>Summon</a:t>
            </a:r>
            <a:r>
              <a:rPr lang="de-DE" sz="2000" dirty="0">
                <a:latin typeface="Calibri Light" panose="020F0302020204030204" pitchFamily="34" charset="0"/>
              </a:rPr>
              <a:t> Discovery Service</a:t>
            </a:r>
          </a:p>
          <a:p>
            <a:pPr marL="342900" lvl="1" indent="-342900">
              <a:buFontTx/>
              <a:buChar char="•"/>
            </a:pPr>
            <a:endParaRPr lang="de-DE" sz="3200" dirty="0" smtClean="0">
              <a:latin typeface="+mj-lt"/>
            </a:endParaRPr>
          </a:p>
          <a:p>
            <a:pPr eaLnBrk="1" hangingPunct="1"/>
            <a:endParaRPr lang="de-DE" dirty="0" smtClean="0">
              <a:latin typeface="+mj-lt"/>
            </a:endParaRPr>
          </a:p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848872" cy="647701"/>
          </a:xfrm>
        </p:spPr>
        <p:txBody>
          <a:bodyPr/>
          <a:lstStyle/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Подписчики </a:t>
            </a:r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OECD </a:t>
            </a:r>
            <a:r>
              <a:rPr lang="de-DE" sz="4000" dirty="0" err="1">
                <a:latin typeface="Arial" panose="020B0604020202020204" pitchFamily="34" charset="0"/>
                <a:cs typeface="Arial" panose="020B0604020202020204" pitchFamily="34" charset="0"/>
              </a:rPr>
              <a:t>iLibrary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18487" cy="5040560"/>
          </a:xfrm>
        </p:spPr>
        <p:txBody>
          <a:bodyPr>
            <a:normAutofit fontScale="55000" lnSpcReduction="20000"/>
          </a:bodyPr>
          <a:lstStyle/>
          <a:p>
            <a:r>
              <a:rPr lang="ru-RU" sz="3600" dirty="0" smtClean="0">
                <a:latin typeface="Calibri Light" panose="020F0302020204030204" pitchFamily="34" charset="0"/>
              </a:rPr>
              <a:t>Российская </a:t>
            </a:r>
            <a:r>
              <a:rPr lang="ru-RU" sz="3600" dirty="0">
                <a:latin typeface="Calibri Light" panose="020F0302020204030204" pitchFamily="34" charset="0"/>
              </a:rPr>
              <a:t>академия народного хозяйства и государственной службы при Президенте РФ (</a:t>
            </a:r>
            <a:r>
              <a:rPr lang="ru-RU" sz="3600" dirty="0" err="1">
                <a:latin typeface="Calibri Light" panose="020F0302020204030204" pitchFamily="34" charset="0"/>
              </a:rPr>
              <a:t>РАНХиГС</a:t>
            </a:r>
            <a:r>
              <a:rPr lang="ru-RU" sz="3600" dirty="0">
                <a:latin typeface="Calibri Light" panose="020F0302020204030204" pitchFamily="34" charset="0"/>
              </a:rPr>
              <a:t>)</a:t>
            </a:r>
            <a:endParaRPr lang="en-GB" sz="3600" dirty="0">
              <a:latin typeface="Calibri Light" panose="020F0302020204030204" pitchFamily="34" charset="0"/>
            </a:endParaRPr>
          </a:p>
          <a:p>
            <a:r>
              <a:rPr lang="ru-RU" sz="3600" dirty="0">
                <a:latin typeface="Calibri Light" panose="020F0302020204030204" pitchFamily="34" charset="0"/>
              </a:rPr>
              <a:t>Московский государственный институт международных отношений (МГИМО)</a:t>
            </a:r>
            <a:endParaRPr lang="en-GB" sz="3600" dirty="0">
              <a:latin typeface="Calibri Light" panose="020F0302020204030204" pitchFamily="34" charset="0"/>
            </a:endParaRPr>
          </a:p>
          <a:p>
            <a:r>
              <a:rPr lang="ru-RU" sz="3600" dirty="0">
                <a:latin typeface="Calibri Light" panose="020F0302020204030204" pitchFamily="34" charset="0"/>
              </a:rPr>
              <a:t>Санкт-Петербургский государственный университет (СПбГУ)</a:t>
            </a:r>
            <a:endParaRPr lang="en-GB" sz="3600" dirty="0">
              <a:latin typeface="Calibri Light" panose="020F0302020204030204" pitchFamily="34" charset="0"/>
            </a:endParaRPr>
          </a:p>
          <a:p>
            <a:r>
              <a:rPr lang="ru-RU" sz="3600" dirty="0" smtClean="0">
                <a:latin typeface="Calibri Light" panose="020F0302020204030204" pitchFamily="34" charset="0"/>
              </a:rPr>
              <a:t>Санкт-Петербургский </a:t>
            </a:r>
            <a:r>
              <a:rPr lang="ru-RU" sz="3600" dirty="0">
                <a:latin typeface="Calibri Light" panose="020F0302020204030204" pitchFamily="34" charset="0"/>
              </a:rPr>
              <a:t>государственный университет экономики и финансов (ФИНЭК)</a:t>
            </a:r>
            <a:endParaRPr lang="en-GB" sz="3600" dirty="0">
              <a:latin typeface="Calibri Light" panose="020F0302020204030204" pitchFamily="34" charset="0"/>
            </a:endParaRPr>
          </a:p>
          <a:p>
            <a:r>
              <a:rPr lang="ru-RU" sz="3600" dirty="0">
                <a:latin typeface="Calibri Light" panose="020F0302020204030204" pitchFamily="34" charset="0"/>
              </a:rPr>
              <a:t>Министерство финансов РФ</a:t>
            </a:r>
            <a:endParaRPr lang="en-GB" sz="3600" dirty="0">
              <a:latin typeface="Calibri Light" panose="020F0302020204030204" pitchFamily="34" charset="0"/>
            </a:endParaRPr>
          </a:p>
          <a:p>
            <a:r>
              <a:rPr lang="ru-RU" sz="3600" dirty="0">
                <a:latin typeface="Calibri Light" panose="020F0302020204030204" pitchFamily="34" charset="0"/>
              </a:rPr>
              <a:t>Лукойл</a:t>
            </a:r>
            <a:endParaRPr lang="en-GB" sz="3600" dirty="0">
              <a:latin typeface="Calibri Light" panose="020F0302020204030204" pitchFamily="34" charset="0"/>
            </a:endParaRPr>
          </a:p>
          <a:p>
            <a:r>
              <a:rPr lang="ru-RU" sz="3600" dirty="0" smtClean="0">
                <a:latin typeface="Calibri Light" panose="020F0302020204030204" pitchFamily="34" charset="0"/>
              </a:rPr>
              <a:t>Российская </a:t>
            </a:r>
            <a:r>
              <a:rPr lang="ru-RU" sz="3600" dirty="0">
                <a:latin typeface="Calibri Light" panose="020F0302020204030204" pitchFamily="34" charset="0"/>
              </a:rPr>
              <a:t>национальная библиотека, Москва</a:t>
            </a:r>
            <a:endParaRPr lang="en-GB" sz="3600" dirty="0">
              <a:latin typeface="Calibri Light" panose="020F0302020204030204" pitchFamily="34" charset="0"/>
            </a:endParaRPr>
          </a:p>
          <a:p>
            <a:r>
              <a:rPr lang="ru-RU" sz="3600" dirty="0" smtClean="0">
                <a:latin typeface="Calibri Light" panose="020F0302020204030204" pitchFamily="34" charset="0"/>
              </a:rPr>
              <a:t>Научно-исследовательский </a:t>
            </a:r>
            <a:r>
              <a:rPr lang="ru-RU" sz="3600" dirty="0">
                <a:latin typeface="Calibri Light" panose="020F0302020204030204" pitchFamily="34" charset="0"/>
              </a:rPr>
              <a:t>финансовый институт (НИФИ)</a:t>
            </a:r>
            <a:endParaRPr lang="en-GB" sz="3600" dirty="0">
              <a:latin typeface="Calibri Light" panose="020F0302020204030204" pitchFamily="34" charset="0"/>
            </a:endParaRPr>
          </a:p>
          <a:p>
            <a:r>
              <a:rPr lang="ru-RU" sz="3600" dirty="0">
                <a:latin typeface="Calibri Light" panose="020F0302020204030204" pitchFamily="34" charset="0"/>
              </a:rPr>
              <a:t>Аналитический Центр при Правительстве РФ</a:t>
            </a:r>
            <a:endParaRPr lang="en-GB" sz="3600" dirty="0">
              <a:latin typeface="Calibri Light" panose="020F0302020204030204" pitchFamily="34" charset="0"/>
            </a:endParaRPr>
          </a:p>
          <a:p>
            <a:r>
              <a:rPr lang="ru-RU" sz="3600" dirty="0">
                <a:latin typeface="Calibri Light" panose="020F0302020204030204" pitchFamily="34" charset="0"/>
              </a:rPr>
              <a:t>Внешэкономбанк</a:t>
            </a:r>
            <a:endParaRPr lang="en-GB" sz="3600" dirty="0">
              <a:latin typeface="Calibri Light" panose="020F0302020204030204" pitchFamily="34" charset="0"/>
            </a:endParaRPr>
          </a:p>
          <a:p>
            <a:r>
              <a:rPr lang="ru-RU" sz="3600" dirty="0">
                <a:latin typeface="Calibri Light" panose="020F0302020204030204" pitchFamily="34" charset="0"/>
              </a:rPr>
              <a:t>Центральный Банк </a:t>
            </a:r>
            <a:r>
              <a:rPr lang="ru-RU" sz="3600" dirty="0" smtClean="0">
                <a:latin typeface="Calibri Light" panose="020F0302020204030204" pitchFamily="34" charset="0"/>
              </a:rPr>
              <a:t>РФ</a:t>
            </a:r>
          </a:p>
          <a:p>
            <a:pPr marL="0" indent="0">
              <a:buNone/>
            </a:pPr>
            <a:r>
              <a:rPr lang="ru-RU" sz="3600" dirty="0" smtClean="0">
                <a:latin typeface="Calibri Light" panose="020F0302020204030204" pitchFamily="34" charset="0"/>
              </a:rPr>
              <a:t>  </a:t>
            </a:r>
            <a:endParaRPr lang="ru-RU" sz="3600" dirty="0">
              <a:latin typeface="Calibri Light" panose="020F0302020204030204" pitchFamily="34" charset="0"/>
            </a:endParaRPr>
          </a:p>
          <a:p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672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848872" cy="647701"/>
          </a:xfrm>
        </p:spPr>
        <p:txBody>
          <a:bodyPr/>
          <a:lstStyle/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Подписка на </a:t>
            </a:r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OECD </a:t>
            </a:r>
            <a:r>
              <a:rPr lang="de-DE" sz="4000" dirty="0" err="1">
                <a:latin typeface="Arial" panose="020B0604020202020204" pitchFamily="34" charset="0"/>
                <a:cs typeface="Arial" panose="020B0604020202020204" pitchFamily="34" charset="0"/>
              </a:rPr>
              <a:t>iLibrary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18487" cy="4176464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Calibri Light" panose="020F0302020204030204" pitchFamily="34" charset="0"/>
              </a:rPr>
              <a:t>Комплексный</a:t>
            </a:r>
            <a:r>
              <a:rPr lang="en-US" sz="2800" dirty="0">
                <a:latin typeface="Calibri Light" panose="020F0302020204030204" pitchFamily="34" charset="0"/>
              </a:rPr>
              <a:t> </a:t>
            </a:r>
            <a:r>
              <a:rPr lang="en-US" sz="2800" dirty="0" err="1" smtClean="0">
                <a:latin typeface="Calibri Light" panose="020F0302020204030204" pitchFamily="34" charset="0"/>
              </a:rPr>
              <a:t>пакет</a:t>
            </a:r>
            <a:r>
              <a:rPr lang="ru-RU" sz="2800" dirty="0" smtClean="0">
                <a:latin typeface="Calibri Light" panose="020F0302020204030204" pitchFamily="34" charset="0"/>
              </a:rPr>
              <a:t> </a:t>
            </a:r>
            <a:endParaRPr lang="de-DE" sz="2800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sz="2800" b="1" dirty="0" smtClean="0">
                <a:latin typeface="Calibri Light" panose="020F0302020204030204" pitchFamily="34" charset="0"/>
              </a:rPr>
              <a:t>„OECD </a:t>
            </a:r>
            <a:r>
              <a:rPr lang="en-US" sz="2800" b="1" dirty="0">
                <a:latin typeface="Calibri Light" panose="020F0302020204030204" pitchFamily="34" charset="0"/>
              </a:rPr>
              <a:t>Books, Papers and Statistics</a:t>
            </a:r>
            <a:r>
              <a:rPr lang="en-US" sz="2800" b="1" dirty="0" smtClean="0">
                <a:latin typeface="Calibri Light" panose="020F0302020204030204" pitchFamily="34" charset="0"/>
              </a:rPr>
              <a:t>”</a:t>
            </a:r>
          </a:p>
          <a:p>
            <a:pPr marL="0" indent="0">
              <a:buNone/>
            </a:pPr>
            <a:r>
              <a:rPr lang="ru-RU" sz="2800" dirty="0">
                <a:latin typeface="Calibri Light" panose="020F0302020204030204" pitchFamily="34" charset="0"/>
              </a:rPr>
              <a:t>охватывает доступ ко всем изданиям и полной статистике Организации, включая:</a:t>
            </a:r>
          </a:p>
          <a:p>
            <a:pPr marL="0" indent="0">
              <a:buNone/>
            </a:pPr>
            <a:r>
              <a:rPr lang="de-DE" sz="2800" dirty="0" smtClean="0">
                <a:latin typeface="Calibri Light" panose="020F0302020204030204" pitchFamily="34" charset="0"/>
              </a:rPr>
              <a:t>	- </a:t>
            </a:r>
            <a:r>
              <a:rPr lang="ru-RU" sz="2800" dirty="0" smtClean="0">
                <a:latin typeface="Calibri Light" panose="020F0302020204030204" pitchFamily="34" charset="0"/>
              </a:rPr>
              <a:t>монографии</a:t>
            </a:r>
            <a:r>
              <a:rPr lang="ru-RU" sz="2800" dirty="0">
                <a:latin typeface="Calibri Light" panose="020F0302020204030204" pitchFamily="34" charset="0"/>
              </a:rPr>
              <a:t>, сериальные издания</a:t>
            </a:r>
          </a:p>
          <a:p>
            <a:pPr marL="0" indent="0">
              <a:buNone/>
            </a:pPr>
            <a:r>
              <a:rPr lang="de-DE" sz="2800" dirty="0" smtClean="0">
                <a:latin typeface="Calibri Light" panose="020F0302020204030204" pitchFamily="34" charset="0"/>
              </a:rPr>
              <a:t>	- </a:t>
            </a:r>
            <a:r>
              <a:rPr lang="ru-RU" sz="2800" dirty="0" smtClean="0">
                <a:latin typeface="Calibri Light" panose="020F0302020204030204" pitchFamily="34" charset="0"/>
              </a:rPr>
              <a:t>журнальные </a:t>
            </a:r>
            <a:r>
              <a:rPr lang="ru-RU" sz="2800" dirty="0">
                <a:latin typeface="Calibri Light" panose="020F0302020204030204" pitchFamily="34" charset="0"/>
              </a:rPr>
              <a:t>коллекции</a:t>
            </a:r>
          </a:p>
          <a:p>
            <a:pPr marL="0" indent="0">
              <a:buNone/>
            </a:pPr>
            <a:r>
              <a:rPr lang="de-DE" sz="2800" dirty="0" smtClean="0">
                <a:latin typeface="Calibri Light" panose="020F0302020204030204" pitchFamily="34" charset="0"/>
              </a:rPr>
              <a:t>	- </a:t>
            </a:r>
            <a:r>
              <a:rPr lang="ru-RU" sz="2800" dirty="0" smtClean="0">
                <a:latin typeface="Calibri Light" panose="020F0302020204030204" pitchFamily="34" charset="0"/>
              </a:rPr>
              <a:t>рабочие </a:t>
            </a:r>
            <a:r>
              <a:rPr lang="ru-RU" sz="2800" dirty="0">
                <a:latin typeface="Calibri Light" panose="020F0302020204030204" pitchFamily="34" charset="0"/>
              </a:rPr>
              <a:t>доклады</a:t>
            </a:r>
          </a:p>
          <a:p>
            <a:pPr marL="0" indent="0">
              <a:buNone/>
            </a:pPr>
            <a:r>
              <a:rPr lang="de-DE" sz="2800" dirty="0" smtClean="0">
                <a:latin typeface="Calibri Light" panose="020F0302020204030204" pitchFamily="34" charset="0"/>
              </a:rPr>
              <a:t>	- </a:t>
            </a:r>
            <a:r>
              <a:rPr lang="ru-RU" sz="2800" dirty="0" smtClean="0">
                <a:latin typeface="Calibri Light" panose="020F0302020204030204" pitchFamily="34" charset="0"/>
              </a:rPr>
              <a:t>статистические </a:t>
            </a:r>
            <a:r>
              <a:rPr lang="ru-RU" sz="2800" dirty="0">
                <a:latin typeface="Calibri Light" panose="020F0302020204030204" pitchFamily="34" charset="0"/>
              </a:rPr>
              <a:t>базы данных</a:t>
            </a:r>
            <a:endParaRPr lang="ru-RU" sz="2800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ru-RU" sz="2800" dirty="0"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606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259632" y="329531"/>
            <a:ext cx="6480720" cy="1011237"/>
          </a:xfrm>
        </p:spPr>
        <p:txBody>
          <a:bodyPr/>
          <a:lstStyle/>
          <a:p>
            <a:pPr eaLnBrk="1" hangingPunct="1"/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Тематическое наполнение</a:t>
            </a:r>
            <a:endParaRPr lang="de-DE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Inhaltsplatzhalter 2"/>
          <p:cNvSpPr>
            <a:spLocks noGrp="1"/>
          </p:cNvSpPr>
          <p:nvPr>
            <p:ph idx="1"/>
          </p:nvPr>
        </p:nvSpPr>
        <p:spPr>
          <a:xfrm>
            <a:off x="107504" y="1988840"/>
            <a:ext cx="3096344" cy="3312368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ru-RU" sz="1600" dirty="0">
                <a:latin typeface="+mj-lt"/>
              </a:rPr>
              <a:t>•	</a:t>
            </a:r>
            <a:r>
              <a:rPr lang="ru-RU" sz="1600" dirty="0">
                <a:latin typeface="Calibri Light" panose="020F0302020204030204" pitchFamily="34" charset="0"/>
              </a:rPr>
              <a:t>Торговля</a:t>
            </a:r>
          </a:p>
          <a:p>
            <a:pPr eaLnBrk="1" hangingPunct="1">
              <a:buFontTx/>
              <a:buNone/>
            </a:pPr>
            <a:r>
              <a:rPr lang="ru-RU" sz="1600" dirty="0">
                <a:latin typeface="Calibri Light" panose="020F0302020204030204" pitchFamily="34" charset="0"/>
              </a:rPr>
              <a:t>•	Сельское </a:t>
            </a:r>
            <a:r>
              <a:rPr lang="ru-RU" sz="1600" dirty="0" smtClean="0">
                <a:latin typeface="Calibri Light" panose="020F0302020204030204" pitchFamily="34" charset="0"/>
              </a:rPr>
              <a:t>хозяйство</a:t>
            </a:r>
          </a:p>
          <a:p>
            <a:r>
              <a:rPr lang="ru-RU" sz="1600" dirty="0" smtClean="0">
                <a:latin typeface="Calibri Light" panose="020F0302020204030204" pitchFamily="34" charset="0"/>
              </a:rPr>
              <a:t>Территориальное </a:t>
            </a:r>
            <a:r>
              <a:rPr lang="ru-RU" sz="1600" dirty="0" smtClean="0">
                <a:latin typeface="Calibri Light" panose="020F0302020204030204" pitchFamily="34" charset="0"/>
              </a:rPr>
              <a:t>развитие</a:t>
            </a:r>
          </a:p>
          <a:p>
            <a:r>
              <a:rPr lang="ru-RU" sz="1600" dirty="0" smtClean="0">
                <a:latin typeface="Calibri Light" panose="020F0302020204030204" pitchFamily="34" charset="0"/>
              </a:rPr>
              <a:t>Предпринимательство</a:t>
            </a:r>
            <a:endParaRPr lang="ru-RU" sz="1600" dirty="0">
              <a:latin typeface="Calibri Light" panose="020F0302020204030204" pitchFamily="34" charset="0"/>
            </a:endParaRPr>
          </a:p>
          <a:p>
            <a:r>
              <a:rPr lang="ru-RU" sz="1600" dirty="0" smtClean="0">
                <a:latin typeface="Calibri Light" panose="020F0302020204030204" pitchFamily="34" charset="0"/>
              </a:rPr>
              <a:t>Промышленность </a:t>
            </a:r>
            <a:r>
              <a:rPr lang="ru-RU" sz="1600" dirty="0">
                <a:latin typeface="Calibri Light" panose="020F0302020204030204" pitchFamily="34" charset="0"/>
              </a:rPr>
              <a:t>и сфера услуг</a:t>
            </a:r>
          </a:p>
          <a:p>
            <a:pPr eaLnBrk="1" hangingPunct="1">
              <a:buFontTx/>
              <a:buNone/>
            </a:pPr>
            <a:r>
              <a:rPr lang="ru-RU" sz="1600" dirty="0">
                <a:latin typeface="Calibri Light" panose="020F0302020204030204" pitchFamily="34" charset="0"/>
              </a:rPr>
              <a:t>•	Конкуренция</a:t>
            </a:r>
          </a:p>
          <a:p>
            <a:pPr eaLnBrk="1" hangingPunct="1">
              <a:buFontTx/>
              <a:buNone/>
            </a:pPr>
            <a:r>
              <a:rPr lang="ru-RU" sz="1600" dirty="0">
                <a:latin typeface="Calibri Light" panose="020F0302020204030204" pitchFamily="34" charset="0"/>
              </a:rPr>
              <a:t>•	Экономический рост</a:t>
            </a:r>
          </a:p>
          <a:p>
            <a:pPr eaLnBrk="1" hangingPunct="1">
              <a:buFontTx/>
              <a:buNone/>
            </a:pPr>
            <a:endParaRPr lang="de-DE" sz="2000" dirty="0" smtClean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3275856" y="1988840"/>
            <a:ext cx="2736304" cy="331236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>
            <a:normAutofit/>
          </a:bodyPr>
          <a:lstStyle>
            <a:lvl1pPr marL="342000" indent="-342000" algn="l" rtl="0" eaLnBrk="1" latinLnBrk="0" hangingPunct="1">
              <a:spcBef>
                <a:spcPts val="768"/>
              </a:spcBef>
              <a:buClr>
                <a:schemeClr val="tx1"/>
              </a:buClr>
              <a:buFont typeface="Arial" pitchFamily="34" charset="0"/>
              <a:buChar char="•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00" indent="-284400" algn="l" rtl="0" eaLnBrk="1" latinLnBrk="0" hangingPunct="1">
              <a:spcBef>
                <a:spcPts val="672"/>
              </a:spcBef>
              <a:buClr>
                <a:schemeClr val="tx1"/>
              </a:buClr>
              <a:buFont typeface="Arial" pitchFamily="34" charset="0"/>
              <a:buChar char="–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800" indent="-230400" algn="l" rtl="0" eaLnBrk="1" latinLnBrk="0" hangingPunct="1">
              <a:spcBef>
                <a:spcPts val="576"/>
              </a:spcBef>
              <a:buClr>
                <a:schemeClr val="tx1"/>
              </a:buClr>
              <a:buFont typeface="Arial" pitchFamily="34" charset="0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00" indent="-230400" algn="l" rtl="0" eaLnBrk="1" latinLnBrk="0" hangingPunct="1">
              <a:spcBef>
                <a:spcPts val="480"/>
              </a:spcBef>
              <a:buClr>
                <a:schemeClr val="tx1"/>
              </a:buClr>
              <a:buFont typeface="Arial" pitchFamily="34" charset="0"/>
              <a:buChar char="–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200" indent="-230400" algn="l" rtl="0" eaLnBrk="1" latinLnBrk="0" hangingPunct="1">
              <a:spcBef>
                <a:spcPts val="480"/>
              </a:spcBef>
              <a:buClr>
                <a:schemeClr val="tx1"/>
              </a:buClr>
              <a:buFont typeface="Arial" pitchFamily="34" charset="0"/>
              <a:buChar char="»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1600" dirty="0" smtClean="0">
                <a:latin typeface="Calibri Light" panose="020F0302020204030204" pitchFamily="34" charset="0"/>
              </a:rPr>
              <a:t>Занятость</a:t>
            </a:r>
            <a:endParaRPr lang="en-GB" sz="1600" dirty="0">
              <a:latin typeface="Calibri Light" panose="020F0302020204030204" pitchFamily="34" charset="0"/>
            </a:endParaRPr>
          </a:p>
          <a:p>
            <a:pPr lvl="0"/>
            <a:r>
              <a:rPr lang="ru-RU" sz="1600" dirty="0">
                <a:latin typeface="Calibri Light" panose="020F0302020204030204" pitchFamily="34" charset="0"/>
              </a:rPr>
              <a:t>Образование</a:t>
            </a:r>
            <a:endParaRPr lang="en-GB" sz="1600" dirty="0">
              <a:latin typeface="Calibri Light" panose="020F0302020204030204" pitchFamily="34" charset="0"/>
            </a:endParaRPr>
          </a:p>
          <a:p>
            <a:pPr lvl="0"/>
            <a:r>
              <a:rPr lang="ru-RU" sz="1600" dirty="0">
                <a:latin typeface="Calibri Light" panose="020F0302020204030204" pitchFamily="34" charset="0"/>
              </a:rPr>
              <a:t>Здравоохранение</a:t>
            </a:r>
            <a:endParaRPr lang="en-GB" sz="1600" dirty="0">
              <a:latin typeface="Calibri Light" panose="020F0302020204030204" pitchFamily="34" charset="0"/>
            </a:endParaRPr>
          </a:p>
          <a:p>
            <a:pPr lvl="0"/>
            <a:r>
              <a:rPr lang="ru-RU" sz="1600" dirty="0">
                <a:latin typeface="Calibri Light" panose="020F0302020204030204" pitchFamily="34" charset="0"/>
              </a:rPr>
              <a:t>Миграция</a:t>
            </a:r>
            <a:endParaRPr lang="en-GB" sz="1600" dirty="0">
              <a:latin typeface="Calibri Light" panose="020F0302020204030204" pitchFamily="34" charset="0"/>
            </a:endParaRPr>
          </a:p>
          <a:p>
            <a:pPr lvl="0"/>
            <a:r>
              <a:rPr lang="ru-RU" sz="1600" dirty="0">
                <a:latin typeface="Calibri Light" panose="020F0302020204030204" pitchFamily="34" charset="0"/>
              </a:rPr>
              <a:t>Социальная политика</a:t>
            </a:r>
            <a:endParaRPr lang="en-GB" sz="1600" dirty="0">
              <a:latin typeface="Calibri Light" panose="020F0302020204030204" pitchFamily="34" charset="0"/>
            </a:endParaRPr>
          </a:p>
          <a:p>
            <a:pPr fontAlgn="auto">
              <a:spcAft>
                <a:spcPts val="0"/>
              </a:spcAft>
              <a:buFontTx/>
              <a:buNone/>
            </a:pPr>
            <a:r>
              <a:rPr lang="ru-RU" sz="2000" dirty="0" smtClean="0">
                <a:latin typeface="+mj-lt"/>
              </a:rPr>
              <a:t>	</a:t>
            </a:r>
            <a:endParaRPr lang="de-DE" sz="2000" dirty="0" smtClean="0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6084168" y="1988840"/>
            <a:ext cx="2808312" cy="331236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>
            <a:normAutofit/>
          </a:bodyPr>
          <a:lstStyle>
            <a:lvl1pPr marL="342000" indent="-342000" algn="l" rtl="0" eaLnBrk="1" latinLnBrk="0" hangingPunct="1">
              <a:spcBef>
                <a:spcPts val="768"/>
              </a:spcBef>
              <a:buClr>
                <a:schemeClr val="tx1"/>
              </a:buClr>
              <a:buFont typeface="Arial" pitchFamily="34" charset="0"/>
              <a:buChar char="•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00" indent="-284400" algn="l" rtl="0" eaLnBrk="1" latinLnBrk="0" hangingPunct="1">
              <a:spcBef>
                <a:spcPts val="672"/>
              </a:spcBef>
              <a:buClr>
                <a:schemeClr val="tx1"/>
              </a:buClr>
              <a:buFont typeface="Arial" pitchFamily="34" charset="0"/>
              <a:buChar char="–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800" indent="-230400" algn="l" rtl="0" eaLnBrk="1" latinLnBrk="0" hangingPunct="1">
              <a:spcBef>
                <a:spcPts val="576"/>
              </a:spcBef>
              <a:buClr>
                <a:schemeClr val="tx1"/>
              </a:buClr>
              <a:buFont typeface="Arial" pitchFamily="34" charset="0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00" indent="-230400" algn="l" rtl="0" eaLnBrk="1" latinLnBrk="0" hangingPunct="1">
              <a:spcBef>
                <a:spcPts val="480"/>
              </a:spcBef>
              <a:buClr>
                <a:schemeClr val="tx1"/>
              </a:buClr>
              <a:buFont typeface="Arial" pitchFamily="34" charset="0"/>
              <a:buChar char="–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200" indent="-230400" algn="l" rtl="0" eaLnBrk="1" latinLnBrk="0" hangingPunct="1">
              <a:spcBef>
                <a:spcPts val="480"/>
              </a:spcBef>
              <a:buClr>
                <a:schemeClr val="tx1"/>
              </a:buClr>
              <a:buFont typeface="Arial" pitchFamily="34" charset="0"/>
              <a:buChar char="»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ru-RU" sz="1600" dirty="0" smtClean="0">
                <a:latin typeface="+mj-lt"/>
              </a:rPr>
              <a:t>•</a:t>
            </a:r>
            <a:r>
              <a:rPr lang="ru-RU" sz="1600" dirty="0">
                <a:latin typeface="Calibri Light" panose="020F0302020204030204" pitchFamily="34" charset="0"/>
              </a:rPr>
              <a:t>Энергетика</a:t>
            </a:r>
          </a:p>
          <a:p>
            <a:pPr marL="457200" lvl="1" indent="0">
              <a:buNone/>
            </a:pPr>
            <a:r>
              <a:rPr lang="ru-RU" sz="1600" dirty="0">
                <a:latin typeface="Calibri Light" panose="020F0302020204030204" pitchFamily="34" charset="0"/>
              </a:rPr>
              <a:t>• Охрана окружающей среды</a:t>
            </a:r>
          </a:p>
          <a:p>
            <a:pPr marL="457200" lvl="1" indent="0">
              <a:buNone/>
            </a:pPr>
            <a:r>
              <a:rPr lang="ru-RU" sz="1600" dirty="0">
                <a:latin typeface="Calibri Light" panose="020F0302020204030204" pitchFamily="34" charset="0"/>
              </a:rPr>
              <a:t>• Рыболовство</a:t>
            </a:r>
          </a:p>
          <a:p>
            <a:pPr marL="457200" lvl="1" indent="0">
              <a:buNone/>
            </a:pPr>
            <a:r>
              <a:rPr lang="ru-RU" sz="1600" dirty="0">
                <a:latin typeface="Calibri Light" panose="020F0302020204030204" pitchFamily="34" charset="0"/>
              </a:rPr>
              <a:t>• Модели устойчивого развития</a:t>
            </a:r>
          </a:p>
          <a:p>
            <a:pPr fontAlgn="auto">
              <a:spcAft>
                <a:spcPts val="0"/>
              </a:spcAft>
              <a:buFontTx/>
              <a:buNone/>
            </a:pP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848872" cy="647701"/>
          </a:xfrm>
        </p:spPr>
        <p:txBody>
          <a:bodyPr/>
          <a:lstStyle/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Подписка на </a:t>
            </a:r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OECD </a:t>
            </a:r>
            <a:r>
              <a:rPr lang="de-DE" sz="4000" dirty="0" err="1">
                <a:latin typeface="Arial" panose="020B0604020202020204" pitchFamily="34" charset="0"/>
                <a:cs typeface="Arial" panose="020B0604020202020204" pitchFamily="34" charset="0"/>
              </a:rPr>
              <a:t>iLibrary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18487" cy="4968552"/>
          </a:xfrm>
        </p:spPr>
        <p:txBody>
          <a:bodyPr>
            <a:normAutofit fontScale="25000" lnSpcReduction="20000"/>
          </a:bodyPr>
          <a:lstStyle/>
          <a:p>
            <a:r>
              <a:rPr lang="ru-RU" sz="11200" dirty="0">
                <a:latin typeface="Calibri Light" panose="020F0302020204030204" pitchFamily="34" charset="0"/>
              </a:rPr>
              <a:t>Подписка на отдельные элементы</a:t>
            </a:r>
          </a:p>
          <a:p>
            <a:pPr marL="0" indent="0">
              <a:buNone/>
            </a:pPr>
            <a:r>
              <a:rPr lang="ru-RU" sz="11200" b="1" dirty="0">
                <a:latin typeface="Calibri Light" panose="020F0302020204030204" pitchFamily="34" charset="0"/>
              </a:rPr>
              <a:t>„OECD </a:t>
            </a:r>
            <a:r>
              <a:rPr lang="ru-RU" sz="11200" b="1" dirty="0" err="1">
                <a:latin typeface="Calibri Light" panose="020F0302020204030204" pitchFamily="34" charset="0"/>
              </a:rPr>
              <a:t>Books</a:t>
            </a:r>
            <a:r>
              <a:rPr lang="ru-RU" sz="11200" b="1" dirty="0">
                <a:latin typeface="Calibri Light" panose="020F0302020204030204" pitchFamily="34" charset="0"/>
              </a:rPr>
              <a:t> </a:t>
            </a:r>
            <a:r>
              <a:rPr lang="ru-RU" sz="11200" b="1" dirty="0" err="1">
                <a:latin typeface="Calibri Light" panose="020F0302020204030204" pitchFamily="34" charset="0"/>
              </a:rPr>
              <a:t>and</a:t>
            </a:r>
            <a:r>
              <a:rPr lang="ru-RU" sz="11200" b="1" dirty="0">
                <a:latin typeface="Calibri Light" panose="020F0302020204030204" pitchFamily="34" charset="0"/>
              </a:rPr>
              <a:t> </a:t>
            </a:r>
            <a:r>
              <a:rPr lang="ru-RU" sz="11200" b="1" dirty="0" err="1">
                <a:latin typeface="Calibri Light" panose="020F0302020204030204" pitchFamily="34" charset="0"/>
              </a:rPr>
              <a:t>Papers</a:t>
            </a:r>
            <a:r>
              <a:rPr lang="ru-RU" sz="11200" b="1" dirty="0">
                <a:latin typeface="Calibri Light" panose="020F0302020204030204" pitchFamily="34" charset="0"/>
              </a:rPr>
              <a:t>” </a:t>
            </a:r>
            <a:r>
              <a:rPr lang="ru-RU" sz="11200" dirty="0">
                <a:latin typeface="Calibri Light" panose="020F0302020204030204" pitchFamily="34" charset="0"/>
              </a:rPr>
              <a:t>(полное собрание электронных версий книг, журналов, рабочих докладов)</a:t>
            </a:r>
          </a:p>
          <a:p>
            <a:pPr marL="0" indent="0">
              <a:buNone/>
            </a:pPr>
            <a:r>
              <a:rPr lang="ru-RU" sz="11200" b="1" dirty="0">
                <a:latin typeface="Calibri Light" panose="020F0302020204030204" pitchFamily="34" charset="0"/>
              </a:rPr>
              <a:t>„OECD </a:t>
            </a:r>
            <a:r>
              <a:rPr lang="ru-RU" sz="11200" b="1" dirty="0" err="1">
                <a:latin typeface="Calibri Light" panose="020F0302020204030204" pitchFamily="34" charset="0"/>
              </a:rPr>
              <a:t>Statistics</a:t>
            </a:r>
            <a:r>
              <a:rPr lang="ru-RU" sz="11200" b="1" dirty="0">
                <a:latin typeface="Calibri Light" panose="020F0302020204030204" pitchFamily="34" charset="0"/>
              </a:rPr>
              <a:t>“ </a:t>
            </a:r>
            <a:r>
              <a:rPr lang="ru-RU" sz="11200" dirty="0">
                <a:latin typeface="Calibri Light" panose="020F0302020204030204" pitchFamily="34" charset="0"/>
              </a:rPr>
              <a:t>(статистические базы данных ОЭСР)</a:t>
            </a:r>
          </a:p>
          <a:p>
            <a:pPr marL="0" indent="0">
              <a:buNone/>
            </a:pPr>
            <a:r>
              <a:rPr lang="ru-RU" sz="11200" b="1" dirty="0">
                <a:latin typeface="Calibri Light" panose="020F0302020204030204" pitchFamily="34" charset="0"/>
              </a:rPr>
              <a:t>„IEA </a:t>
            </a:r>
            <a:r>
              <a:rPr lang="ru-RU" sz="11200" b="1" dirty="0" err="1">
                <a:latin typeface="Calibri Light" panose="020F0302020204030204" pitchFamily="34" charset="0"/>
              </a:rPr>
              <a:t>Statistics</a:t>
            </a:r>
            <a:r>
              <a:rPr lang="ru-RU" sz="11200" b="1" dirty="0">
                <a:latin typeface="Calibri Light" panose="020F0302020204030204" pitchFamily="34" charset="0"/>
              </a:rPr>
              <a:t>“ </a:t>
            </a:r>
            <a:r>
              <a:rPr lang="ru-RU" sz="11200" dirty="0">
                <a:latin typeface="Calibri Light" panose="020F0302020204030204" pitchFamily="34" charset="0"/>
              </a:rPr>
              <a:t>(статистические базы данных МЭА</a:t>
            </a:r>
            <a:r>
              <a:rPr lang="ru-RU" sz="11200" dirty="0" smtClean="0">
                <a:latin typeface="Calibri Light" panose="020F0302020204030204" pitchFamily="34" charset="0"/>
              </a:rPr>
              <a:t>)</a:t>
            </a:r>
            <a:endParaRPr lang="de-DE" sz="11200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ru-RU" sz="11200" dirty="0">
              <a:latin typeface="Calibri Light" panose="020F0302020204030204" pitchFamily="34" charset="0"/>
            </a:endParaRPr>
          </a:p>
          <a:p>
            <a:r>
              <a:rPr lang="ru-RU" sz="11200" dirty="0" smtClean="0">
                <a:latin typeface="Calibri Light" panose="020F0302020204030204" pitchFamily="34" charset="0"/>
              </a:rPr>
              <a:t>Тематические коллекции</a:t>
            </a:r>
            <a:endParaRPr lang="de-DE" sz="11200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endParaRPr lang="ru-RU" sz="4000" dirty="0" smtClean="0">
              <a:latin typeface="Calibri Light" panose="020F0302020204030204" pitchFamily="34" charset="0"/>
            </a:endParaRPr>
          </a:p>
          <a:p>
            <a:r>
              <a:rPr lang="ru-RU" sz="11200" dirty="0" smtClean="0">
                <a:latin typeface="Calibri Light" panose="020F0302020204030204" pitchFamily="34" charset="0"/>
              </a:rPr>
              <a:t>Возможность бесплатного пробного доступа</a:t>
            </a:r>
          </a:p>
          <a:p>
            <a:pPr marL="0" indent="0">
              <a:buNone/>
            </a:pPr>
            <a:endParaRPr lang="ru-RU" sz="2800" dirty="0" smtClean="0">
              <a:latin typeface="+mj-lt"/>
            </a:endParaRPr>
          </a:p>
          <a:p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031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848872" cy="647701"/>
          </a:xfrm>
        </p:spPr>
        <p:txBody>
          <a:bodyPr/>
          <a:lstStyle/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Новостная рассылка</a:t>
            </a:r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7983041" cy="50858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9031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013" y="1556792"/>
            <a:ext cx="8218487" cy="410445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b="1" dirty="0" smtClean="0">
              <a:latin typeface="+mj-lt"/>
            </a:endParaRPr>
          </a:p>
          <a:p>
            <a:pPr algn="ctr">
              <a:buNone/>
            </a:pPr>
            <a:r>
              <a:rPr lang="de-DE" sz="4300" b="1" dirty="0" smtClean="0">
                <a:latin typeface="+mj-lt"/>
              </a:rPr>
              <a:t>www.OECD-iLibrary.org</a:t>
            </a:r>
          </a:p>
          <a:p>
            <a:pPr algn="ctr">
              <a:buNone/>
            </a:pPr>
            <a:endParaRPr lang="ru-RU" dirty="0">
              <a:latin typeface="+mj-lt"/>
            </a:endParaRPr>
          </a:p>
          <a:p>
            <a:pPr algn="ctr">
              <a:buNone/>
            </a:pPr>
            <a:r>
              <a:rPr lang="ru-RU" sz="2400" dirty="0" smtClean="0">
                <a:latin typeface="+mj-lt"/>
              </a:rPr>
              <a:t>Ирина </a:t>
            </a:r>
            <a:r>
              <a:rPr lang="ru-RU" sz="2400" dirty="0" err="1" smtClean="0">
                <a:latin typeface="+mj-lt"/>
              </a:rPr>
              <a:t>Харук</a:t>
            </a:r>
            <a:endParaRPr lang="de-DE" sz="2400" dirty="0" smtClean="0">
              <a:latin typeface="+mj-lt"/>
            </a:endParaRPr>
          </a:p>
          <a:p>
            <a:pPr algn="ctr">
              <a:buNone/>
            </a:pPr>
            <a:r>
              <a:rPr lang="de-DE" sz="2400" dirty="0" smtClean="0">
                <a:latin typeface="+mj-lt"/>
              </a:rPr>
              <a:t>Marketing Assistent</a:t>
            </a:r>
            <a:endParaRPr lang="ru-RU" sz="2400" dirty="0" smtClean="0">
              <a:latin typeface="+mj-lt"/>
            </a:endParaRPr>
          </a:p>
          <a:p>
            <a:pPr algn="ctr">
              <a:buNone/>
            </a:pPr>
            <a:r>
              <a:rPr lang="de-DE" sz="2400" dirty="0" smtClean="0">
                <a:latin typeface="+mj-lt"/>
              </a:rPr>
              <a:t>Irina.KHARUK@oecd.org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060055"/>
            <a:ext cx="15906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971600" y="327016"/>
            <a:ext cx="7344816" cy="64770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e-DE" sz="36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www.oecd-ilibrary.org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40" t="8826" r="55439" b="7797"/>
          <a:stretch/>
        </p:blipFill>
        <p:spPr bwMode="auto">
          <a:xfrm>
            <a:off x="1475656" y="956529"/>
            <a:ext cx="6431565" cy="5760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3"/>
          <p:cNvSpPr/>
          <p:nvPr/>
        </p:nvSpPr>
        <p:spPr>
          <a:xfrm>
            <a:off x="1379070" y="1538237"/>
            <a:ext cx="6624735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5364088" y="2126361"/>
            <a:ext cx="2304256" cy="20882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7" name="Rectangle 3"/>
          <p:cNvSpPr/>
          <p:nvPr/>
        </p:nvSpPr>
        <p:spPr>
          <a:xfrm>
            <a:off x="6237327" y="1426033"/>
            <a:ext cx="1669894" cy="1122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190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Поиск по теме</a:t>
            </a:r>
            <a:endParaRPr lang="en-GB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27702"/>
            <a:ext cx="6373217" cy="4680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78536" y="1556792"/>
            <a:ext cx="8529157" cy="4817910"/>
            <a:chOff x="399836" y="1556792"/>
            <a:chExt cx="8529157" cy="4817910"/>
          </a:xfrm>
        </p:grpSpPr>
        <p:sp>
          <p:nvSpPr>
            <p:cNvPr id="5" name="TextBox 4"/>
            <p:cNvSpPr txBox="1"/>
            <p:nvPr/>
          </p:nvSpPr>
          <p:spPr>
            <a:xfrm>
              <a:off x="399836" y="1556792"/>
              <a:ext cx="1867907" cy="44781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800" dirty="0" smtClean="0">
                  <a:latin typeface="Helvetica"/>
                </a:rPr>
                <a:t>17 </a:t>
              </a:r>
              <a:r>
                <a:rPr lang="ru-RU" sz="1800" dirty="0" smtClean="0">
                  <a:latin typeface="Helvetica"/>
                </a:rPr>
                <a:t>тематических коллекций с отдельными страницами</a:t>
              </a:r>
              <a:endParaRPr lang="fr-FR" sz="1800" dirty="0" smtClean="0">
                <a:latin typeface="Helvetica"/>
              </a:endParaRPr>
            </a:p>
            <a:p>
              <a:endParaRPr lang="fr-FR" sz="1800" dirty="0">
                <a:latin typeface="Helvetica"/>
              </a:endParaRPr>
            </a:p>
            <a:p>
              <a:r>
                <a:rPr lang="fr-FR" sz="1800" dirty="0" smtClean="0">
                  <a:latin typeface="Helvetica"/>
                </a:rPr>
                <a:t>Books (PDF, </a:t>
              </a:r>
              <a:r>
                <a:rPr lang="fr-FR" sz="1800" dirty="0" err="1" smtClean="0">
                  <a:latin typeface="Helvetica"/>
                </a:rPr>
                <a:t>ePub</a:t>
              </a:r>
              <a:r>
                <a:rPr lang="fr-FR" sz="1800" dirty="0" smtClean="0">
                  <a:latin typeface="Helvetica"/>
                </a:rPr>
                <a:t>, Read)</a:t>
              </a:r>
            </a:p>
            <a:p>
              <a:endParaRPr lang="fr-FR" sz="1800" dirty="0">
                <a:latin typeface="Helvetica"/>
              </a:endParaRPr>
            </a:p>
            <a:p>
              <a:r>
                <a:rPr lang="fr-FR" sz="1800" dirty="0" err="1" smtClean="0">
                  <a:latin typeface="Helvetica"/>
                </a:rPr>
                <a:t>Papers</a:t>
              </a:r>
              <a:r>
                <a:rPr lang="fr-FR" sz="1800" dirty="0" smtClean="0">
                  <a:latin typeface="Helvetica"/>
                </a:rPr>
                <a:t> (PDF, </a:t>
              </a:r>
              <a:r>
                <a:rPr lang="fr-FR" sz="1800" dirty="0" err="1" smtClean="0">
                  <a:latin typeface="Helvetica"/>
                </a:rPr>
                <a:t>ePub</a:t>
              </a:r>
              <a:r>
                <a:rPr lang="fr-FR" sz="1800" dirty="0" smtClean="0">
                  <a:latin typeface="Helvetica"/>
                </a:rPr>
                <a:t>, Read)</a:t>
              </a:r>
            </a:p>
            <a:p>
              <a:endParaRPr lang="fr-FR" sz="1800" dirty="0">
                <a:latin typeface="Helvetica"/>
              </a:endParaRPr>
            </a:p>
            <a:p>
              <a:r>
                <a:rPr lang="fr-FR" sz="1800" dirty="0" err="1" smtClean="0">
                  <a:latin typeface="Helvetica"/>
                </a:rPr>
                <a:t>Statistics</a:t>
              </a:r>
              <a:r>
                <a:rPr lang="fr-FR" sz="1800" dirty="0" smtClean="0">
                  <a:latin typeface="Helvetica"/>
                </a:rPr>
                <a:t> (XLS, Data)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fr-FR" sz="1100" dirty="0" smtClean="0">
                <a:solidFill>
                  <a:srgbClr val="000000"/>
                </a:solidFill>
              </a:endParaRPr>
            </a:p>
            <a:p>
              <a:endParaRPr lang="fr-FR" sz="1100" dirty="0">
                <a:solidFill>
                  <a:srgbClr val="000000"/>
                </a:solidFill>
              </a:endParaRPr>
            </a:p>
            <a:p>
              <a:endParaRPr lang="fr-FR" sz="1100" dirty="0">
                <a:solidFill>
                  <a:srgbClr val="000000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211960" y="2852936"/>
              <a:ext cx="431155" cy="36004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115" y="3140968"/>
              <a:ext cx="4285878" cy="32337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1907704" y="3501008"/>
              <a:ext cx="3615083" cy="366954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1909610" y="4293096"/>
              <a:ext cx="2733505" cy="335124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53527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Поиск по странам</a:t>
            </a:r>
            <a:endParaRPr lang="en-GB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84784"/>
            <a:ext cx="6552728" cy="4835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827583" y="1412167"/>
            <a:ext cx="7362565" cy="4729330"/>
            <a:chOff x="827583" y="1412167"/>
            <a:chExt cx="7362565" cy="472933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6100" y="1412167"/>
              <a:ext cx="5004048" cy="454913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4211960" y="3129037"/>
              <a:ext cx="360040" cy="21602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4281500" y="5733256"/>
              <a:ext cx="360040" cy="22627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281500" y="5032981"/>
              <a:ext cx="360040" cy="21263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2313789" y="3345061"/>
              <a:ext cx="1898171" cy="2028155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313789" y="5139298"/>
              <a:ext cx="1898171" cy="30592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195736" y="5593828"/>
              <a:ext cx="2016224" cy="25256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ontent Placeholder 4"/>
            <p:cNvSpPr txBox="1">
              <a:spLocks/>
            </p:cNvSpPr>
            <p:nvPr/>
          </p:nvSpPr>
          <p:spPr>
            <a:xfrm>
              <a:off x="827583" y="4941168"/>
              <a:ext cx="1728191" cy="120032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Georgia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chemeClr val="tx1"/>
                </a:buClr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Georgia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Georgia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Georgia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Georgia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</a:pPr>
              <a:r>
                <a:rPr lang="ru-RU" sz="1800" dirty="0" smtClean="0">
                  <a:latin typeface="Helvetica"/>
                </a:rPr>
                <a:t>Доступ к отдельным элементам контента</a:t>
              </a:r>
              <a:endParaRPr lang="en-GB" sz="1800" dirty="0">
                <a:latin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4415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323528" y="1556792"/>
            <a:ext cx="13681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+mj-lt"/>
              </a:rPr>
              <a:t>Поиск </a:t>
            </a:r>
          </a:p>
          <a:p>
            <a:pPr marL="0" indent="0">
              <a:buNone/>
            </a:pPr>
            <a:r>
              <a:rPr lang="ru-RU" sz="1800" dirty="0" smtClean="0">
                <a:latin typeface="+mj-lt"/>
              </a:rPr>
              <a:t>Страна + </a:t>
            </a:r>
          </a:p>
          <a:p>
            <a:pPr marL="0" indent="0">
              <a:buNone/>
            </a:pPr>
            <a:r>
              <a:rPr lang="ru-RU" sz="1800" dirty="0" smtClean="0">
                <a:latin typeface="+mj-lt"/>
              </a:rPr>
              <a:t>Тема</a:t>
            </a:r>
            <a:endParaRPr lang="fr-FR" sz="1800" dirty="0" smtClean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endParaRPr lang="fr-FR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Комбинация критериев поиска</a:t>
            </a:r>
            <a:endParaRPr lang="en-GB" sz="4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96752"/>
            <a:ext cx="7279253" cy="51417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 bwMode="auto">
          <a:xfrm>
            <a:off x="1597365" y="3023258"/>
            <a:ext cx="860938" cy="50405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GB" smtClean="0">
              <a:solidFill>
                <a:srgbClr val="000000"/>
              </a:solidFill>
              <a:latin typeface="Helvetica 65 Medium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220682" y="3324364"/>
            <a:ext cx="1143405" cy="44326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GB" smtClean="0">
              <a:solidFill>
                <a:srgbClr val="000000"/>
              </a:solidFill>
              <a:latin typeface="Helvetica 65 Medium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804248" y="2845311"/>
            <a:ext cx="1368152" cy="70068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GB" smtClean="0">
              <a:solidFill>
                <a:srgbClr val="000000"/>
              </a:solidFill>
              <a:latin typeface="Helvetica 65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057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05E7-1E59-43E8-8A02-1D4F28345E1C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5061" r="759"/>
          <a:stretch>
            <a:fillRect/>
          </a:stretch>
        </p:blipFill>
        <p:spPr bwMode="auto">
          <a:xfrm>
            <a:off x="1247788" y="1136794"/>
            <a:ext cx="6636580" cy="55325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80000" y="237600"/>
            <a:ext cx="7416000" cy="1022400"/>
          </a:xfrm>
        </p:spPr>
        <p:txBody>
          <a:bodyPr/>
          <a:lstStyle/>
          <a:p>
            <a:r>
              <a:rPr lang="ru-RU" sz="4000" dirty="0" smtClean="0"/>
              <a:t>Результаты поиска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xmlns="" val="244034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oecd_50A_Eng_BD">
  <a:themeElements>
    <a:clrScheme name="OCDE_White_F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CDE_White_FR">
      <a:majorFont>
        <a:latin typeface="Helvetica"/>
        <a:ea typeface=""/>
        <a:cs typeface="Arial"/>
      </a:majorFont>
      <a:minorFont>
        <a:latin typeface="Georgi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 65 Medium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 65 Medium" pitchFamily="34" charset="0"/>
          </a:defRPr>
        </a:defPPr>
      </a:lstStyle>
    </a:lnDef>
  </a:objectDefaults>
  <a:extraClrSchemeLst>
    <a:extraClrScheme>
      <a:clrScheme name="OCDE_White_F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DE_White_F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DE_White_F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DE_White_F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DE_White_F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DE_White_F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DE_White_F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DE_White_F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DE_White_F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DE_White_F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DE_White_F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DE_White_F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ecd_Eng_BD">
  <a:themeElements>
    <a:clrScheme name="OCDE_White_F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CDE_White_FR">
      <a:majorFont>
        <a:latin typeface="Helvetica"/>
        <a:ea typeface=""/>
        <a:cs typeface="Arial"/>
      </a:majorFont>
      <a:minorFont>
        <a:latin typeface="Georgi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 65 Medium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 65 Medium" pitchFamily="34" charset="0"/>
          </a:defRPr>
        </a:defPPr>
      </a:lstStyle>
    </a:lnDef>
  </a:objectDefaults>
  <a:extraClrSchemeLst>
    <a:extraClrScheme>
      <a:clrScheme name="OCDE_White_F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DE_White_F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DE_White_F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DE_White_F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DE_White_F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DE_White_F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DE_White_F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DE_White_F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DE_White_F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DE_White_F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DE_White_F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DE_White_F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ecd_Eng_BD">
  <a:themeElements>
    <a:clrScheme name="OCDE_White_F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CDE_White_FR">
      <a:majorFont>
        <a:latin typeface="Helvetica"/>
        <a:ea typeface=""/>
        <a:cs typeface="Arial"/>
      </a:majorFont>
      <a:minorFont>
        <a:latin typeface="Georgi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 65 Medium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 65 Medium" pitchFamily="34" charset="0"/>
          </a:defRPr>
        </a:defPPr>
      </a:lstStyle>
    </a:lnDef>
  </a:objectDefaults>
  <a:extraClrSchemeLst>
    <a:extraClrScheme>
      <a:clrScheme name="OCDE_White_F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DE_White_F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DE_White_F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DE_White_F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DE_White_F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DE_White_F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DE_White_F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DE_White_F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DE_White_F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DE_White_F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DE_White_F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DE_White_F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ecd_Eng_BD">
  <a:themeElements>
    <a:clrScheme name="OCDE_White_F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CDE_White_FR">
      <a:majorFont>
        <a:latin typeface="Helvetica"/>
        <a:ea typeface=""/>
        <a:cs typeface="Arial"/>
      </a:majorFont>
      <a:minorFont>
        <a:latin typeface="Georgi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 65 Medium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 65 Medium" pitchFamily="34" charset="0"/>
          </a:defRPr>
        </a:defPPr>
      </a:lstStyle>
    </a:lnDef>
  </a:objectDefaults>
  <a:extraClrSchemeLst>
    <a:extraClrScheme>
      <a:clrScheme name="OCDE_White_F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DE_White_F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DE_White_F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DE_White_F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DE_White_F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DE_White_F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DE_White_F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DE_White_F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DE_White_F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DE_White_F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DE_White_F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DE_White_F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CDE_Français_blanc">
  <a:themeElements>
    <a:clrScheme name="OECD white">
      <a:dk1>
        <a:srgbClr val="727272"/>
      </a:dk1>
      <a:lt1>
        <a:sysClr val="window" lastClr="FFFFFF"/>
      </a:lt1>
      <a:dk2>
        <a:srgbClr val="006299"/>
      </a:dk2>
      <a:lt2>
        <a:srgbClr val="E6E6E6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ECD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oecd_50A_Eng_blue</Template>
  <TotalTime>9020</TotalTime>
  <Words>604</Words>
  <Application>Microsoft Office PowerPoint</Application>
  <PresentationFormat>Экран (4:3)</PresentationFormat>
  <Paragraphs>159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oecd_50A_Eng_BD</vt:lpstr>
      <vt:lpstr>oecd_Eng_BD</vt:lpstr>
      <vt:lpstr>1_oecd_Eng_BD</vt:lpstr>
      <vt:lpstr>2_oecd_Eng_BD</vt:lpstr>
      <vt:lpstr>1_OCDE_Français_blanc</vt:lpstr>
      <vt:lpstr>OECD iLibrary   Аналитические и статистические данные: преимущества для российских пользователей </vt:lpstr>
      <vt:lpstr>Содержание</vt:lpstr>
      <vt:lpstr>OECD iLibrary: наполнение</vt:lpstr>
      <vt:lpstr>Тематическое наполнение</vt:lpstr>
      <vt:lpstr>www.oecd-ilibrary.org</vt:lpstr>
      <vt:lpstr>Поиск по теме</vt:lpstr>
      <vt:lpstr>Поиск по странам</vt:lpstr>
      <vt:lpstr>Комбинация критериев поиска</vt:lpstr>
      <vt:lpstr>Результаты поиска</vt:lpstr>
      <vt:lpstr>Расширенный поиск</vt:lpstr>
      <vt:lpstr>Результаты поиска</vt:lpstr>
      <vt:lpstr>Работа со статистикой</vt:lpstr>
      <vt:lpstr>Слайд 13</vt:lpstr>
      <vt:lpstr>Book Series</vt:lpstr>
      <vt:lpstr>Book Series</vt:lpstr>
      <vt:lpstr>PDF</vt:lpstr>
      <vt:lpstr>Indicators</vt:lpstr>
      <vt:lpstr>Indicators: функции</vt:lpstr>
      <vt:lpstr>Indicators: функции</vt:lpstr>
      <vt:lpstr>Indicators: функции</vt:lpstr>
      <vt:lpstr>Слайд 21</vt:lpstr>
      <vt:lpstr>Поиск информации</vt:lpstr>
      <vt:lpstr>Навигация по темам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Преимущества OECD iLibrary…</vt:lpstr>
      <vt:lpstr>… для пользователей</vt:lpstr>
      <vt:lpstr>… для библиотекарей</vt:lpstr>
      <vt:lpstr>Подписчики OECD iLibrary</vt:lpstr>
      <vt:lpstr>Подписка на OECD iLibrary</vt:lpstr>
      <vt:lpstr>Подписка на OECD iLibrary</vt:lpstr>
      <vt:lpstr>Новостная рассылка</vt:lpstr>
      <vt:lpstr>Слайд 42</vt:lpstr>
    </vt:vector>
  </TitlesOfParts>
  <Company>OECD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Tardy_A</dc:creator>
  <cp:lastModifiedBy>reader</cp:lastModifiedBy>
  <cp:revision>641</cp:revision>
  <dcterms:created xsi:type="dcterms:W3CDTF">2007-04-02T09:19:18Z</dcterms:created>
  <dcterms:modified xsi:type="dcterms:W3CDTF">2015-10-28T10:01:36Z</dcterms:modified>
</cp:coreProperties>
</file>