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  <p:sldMasterId id="2147483667" r:id="rId2"/>
    <p:sldMasterId id="2147483668" r:id="rId3"/>
  </p:sldMasterIdLst>
  <p:notesMasterIdLst>
    <p:notesMasterId r:id="rId37"/>
  </p:notesMasterIdLst>
  <p:sldIdLst>
    <p:sldId id="289" r:id="rId4"/>
    <p:sldId id="290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3300"/>
  </p:clrMru>
</p:presentationPr>
</file>

<file path=ppt/tableStyles.xml><?xml version="1.0" encoding="utf-8"?>
<a:tblStyleLst xmlns:a="http://schemas.openxmlformats.org/drawingml/2006/main" def="{A82282E2-96E3-47B3-BB0C-1EC0DC2C1892}">
  <a:tblStyle styleId="{A82282E2-96E3-47B3-BB0C-1EC0DC2C1892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7A98D326-AD1B-40A4-94C3-DFA27B378EED}" styleName="Table_1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57AD7856-4AD8-48AE-A001-DBC57AE20206}" styleName="Table_2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2CE41774-8DD5-4FCC-8A21-6B2772C2C7D2}" styleName="Table_3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F8A25E2A-5F07-454C-B73C-4FFEC5AD3080}" styleName="Table_4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BC55EC28-7285-4CB5-913F-E5BBE64961EB}" styleName="Table_5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E0F2B513-36DB-49C0-9C57-15D0E88C9F54}" styleName="Table_6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-64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hape 2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hape 52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4578" name="Shape 5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=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hape 114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43010" name="Shape 11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hape 123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45058" name="Shape 12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hape 134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47106" name="Shape 13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hape 141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49154" name="Shape 14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hape 148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51202" name="Shape 14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hape 156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53250" name="Shape 15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hape 164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55298" name="Shape 16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hape 170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57346" name="Shape 17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hape 204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59394" name="Shape 20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hape 227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61442" name="Shape 228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hape 52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6626" name="Shape 5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=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hape 239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63490" name="Shape 24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hape 245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65538" name="Shape 246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=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hape 258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67586" name="Shape 25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hape 265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69634" name="Shape 266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hape 273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71682" name="Shape 27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hape 281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73730" name="Shape 28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hape 293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75778" name="Shape 29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hape 304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77826" name="Shape 30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hape 317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79874" name="Shape 318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hape 330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81922" name="Shape 33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hape 58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8674" name="Shape 5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=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hape 343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83970" name="Shape 34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hape 350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86018" name="Shape 35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hape 358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88066" name="Shape 35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hape 383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90114" name="Shape 38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hape 64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30722" name="Shape 6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=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hape 69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32770" name="Shape 7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=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hape 84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34818" name="Shape 8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=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hape 89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36866" name="Shape 9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=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hape 96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38914" name="Shape 9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hape 107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40962" name="Shape 108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1pPr>
            <a:lvl2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4pPr>
            <a:lvl5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7pPr>
            <a:lvl8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47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5" name="Shape 365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3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372" name="Shape 372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69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1pPr>
            <a:lvl2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4pPr>
            <a:lvl5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7pPr>
            <a:lvl8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1pPr>
            <a:lvl2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4pPr>
            <a:lvl5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7pPr>
            <a:lvl8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5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7" name="Shape 6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2" r:id="rId3"/>
    <p:sldLayoutId id="2147483671" r:id="rId4"/>
    <p:sldLayoutId id="2147483670" r:id="rId5"/>
    <p:sldLayoutId id="2147483669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hape 32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8195" name="Shape 33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79" r:id="rId2"/>
    <p:sldLayoutId id="2147483678" r:id="rId3"/>
    <p:sldLayoutId id="2147483677" r:id="rId4"/>
    <p:sldLayoutId id="2147483676" r:id="rId5"/>
    <p:sldLayoutId id="2147483675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hape 361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5363" name="Shape 362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4" r:id="rId3"/>
    <p:sldLayoutId id="2147483683" r:id="rId4"/>
    <p:sldLayoutId id="2147483682" r:id="rId5"/>
    <p:sldLayoutId id="2147483681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21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21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21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sale@iprmedia.ru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hyperlink" Target="mailto:mail@iprbookshop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50"/>
          <p:cNvSpPr txBox="1">
            <a:spLocks noChangeArrowheads="1"/>
          </p:cNvSpPr>
          <p:nvPr/>
        </p:nvSpPr>
        <p:spPr bwMode="auto">
          <a:xfrm>
            <a:off x="954088" y="1881188"/>
            <a:ext cx="6973887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ctr"/>
            <a:endParaRPr lang="ru-RU" sz="2400" b="1">
              <a:solidFill>
                <a:srgbClr val="38761D"/>
              </a:solidFill>
            </a:endParaRPr>
          </a:p>
        </p:txBody>
      </p:sp>
      <p:pic>
        <p:nvPicPr>
          <p:cNvPr id="2355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71513" y="2743200"/>
            <a:ext cx="8186737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/>
            <a:r>
              <a:rPr lang="ru-RU" sz="1800" b="1">
                <a:solidFill>
                  <a:srgbClr val="FF3300"/>
                </a:solidFill>
              </a:rPr>
              <a:t>	Электронно-библиотечные системы:</a:t>
            </a:r>
          </a:p>
          <a:p>
            <a:pPr algn="just"/>
            <a:r>
              <a:rPr lang="ru-RU" sz="1800" b="1">
                <a:solidFill>
                  <a:srgbClr val="FF3300"/>
                </a:solidFill>
              </a:rPr>
              <a:t>	от “административного”  ресурса к свободному рынку. 	Развитие ЭБС IPRbooks в условиях изменившегося 	законодательства — </a:t>
            </a:r>
            <a:endParaRPr lang="ru-RU" sz="1800">
              <a:solidFill>
                <a:srgbClr val="FF3300"/>
              </a:solidFill>
            </a:endParaRPr>
          </a:p>
          <a:p>
            <a:pPr algn="just"/>
            <a:r>
              <a:rPr lang="ru-RU" sz="1800" b="1">
                <a:solidFill>
                  <a:srgbClr val="FF3300"/>
                </a:solidFill>
              </a:rPr>
              <a:t>	новые подходы к вопросам</a:t>
            </a:r>
            <a:endParaRPr lang="ru-RU" sz="1800">
              <a:solidFill>
                <a:srgbClr val="FF3300"/>
              </a:solidFill>
            </a:endParaRPr>
          </a:p>
          <a:p>
            <a:pPr algn="just"/>
            <a:r>
              <a:rPr lang="ru-RU" sz="1800" b="1">
                <a:solidFill>
                  <a:srgbClr val="FF3300"/>
                </a:solidFill>
              </a:rPr>
              <a:t>	качества контента и </a:t>
            </a:r>
            <a:endParaRPr lang="ru-RU" sz="1800">
              <a:solidFill>
                <a:srgbClr val="FF3300"/>
              </a:solidFill>
            </a:endParaRPr>
          </a:p>
          <a:p>
            <a:pPr algn="just"/>
            <a:r>
              <a:rPr lang="ru-RU" sz="1800" b="1">
                <a:solidFill>
                  <a:srgbClr val="FF3300"/>
                </a:solidFill>
              </a:rPr>
              <a:t>	сервисов   </a:t>
            </a:r>
          </a:p>
          <a:p>
            <a:pPr algn="just"/>
            <a:endParaRPr lang="ru-RU" sz="1800" b="1">
              <a:solidFill>
                <a:srgbClr val="FF3300"/>
              </a:solidFill>
            </a:endParaRPr>
          </a:p>
          <a:p>
            <a:pPr algn="just"/>
            <a:endParaRPr lang="ru-RU" sz="1800" b="1">
              <a:solidFill>
                <a:srgbClr val="FF3300"/>
              </a:solidFill>
            </a:endParaRPr>
          </a:p>
          <a:p>
            <a:pPr algn="just"/>
            <a:endParaRPr lang="ru-RU" sz="1800" b="1">
              <a:solidFill>
                <a:srgbClr val="FF3300"/>
              </a:solidFill>
            </a:endParaRPr>
          </a:p>
          <a:p>
            <a:pPr algn="just"/>
            <a:endParaRPr lang="ru-RU" sz="1800" b="1">
              <a:solidFill>
                <a:srgbClr val="FF3300"/>
              </a:solidFill>
            </a:endParaRPr>
          </a:p>
          <a:p>
            <a:pPr algn="just"/>
            <a:r>
              <a:rPr lang="ru-RU" sz="1800" b="1">
                <a:solidFill>
                  <a:srgbClr val="455621"/>
                </a:solidFill>
              </a:rPr>
              <a:t>	Иванов Сергей – директор ООО «Ай Пи Эр Медиа»</a:t>
            </a:r>
            <a:endParaRPr lang="ru-RU" sz="1800">
              <a:solidFill>
                <a:srgbClr val="455621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hape 110"/>
          <p:cNvSpPr txBox="1">
            <a:spLocks noChangeArrowheads="1"/>
          </p:cNvSpPr>
          <p:nvPr/>
        </p:nvSpPr>
        <p:spPr bwMode="auto">
          <a:xfrm>
            <a:off x="195263" y="6438900"/>
            <a:ext cx="4333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endParaRPr lang="ru-RU"/>
          </a:p>
        </p:txBody>
      </p:sp>
      <p:sp>
        <p:nvSpPr>
          <p:cNvPr id="41987" name="Shape 111"/>
          <p:cNvSpPr txBox="1">
            <a:spLocks noChangeArrowheads="1"/>
          </p:cNvSpPr>
          <p:nvPr/>
        </p:nvSpPr>
        <p:spPr bwMode="auto">
          <a:xfrm>
            <a:off x="3409950" y="3670300"/>
            <a:ext cx="4879975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endParaRPr lang="ru-RU"/>
          </a:p>
        </p:txBody>
      </p:sp>
      <p:sp>
        <p:nvSpPr>
          <p:cNvPr id="41988" name="Shape 112"/>
          <p:cNvSpPr txBox="1">
            <a:spLocks noChangeArrowheads="1"/>
          </p:cNvSpPr>
          <p:nvPr/>
        </p:nvSpPr>
        <p:spPr bwMode="auto">
          <a:xfrm>
            <a:off x="1820863" y="2422525"/>
            <a:ext cx="6469062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ctr">
              <a:lnSpc>
                <a:spcPct val="150000"/>
              </a:lnSpc>
            </a:pPr>
            <a:r>
              <a:rPr lang="ru-RU" sz="2400" b="1">
                <a:solidFill>
                  <a:srgbClr val="38761D"/>
                </a:solidFill>
              </a:rPr>
              <a:t>Универсальные решения ЭБС IPRbooks. </a:t>
            </a:r>
          </a:p>
          <a:p>
            <a:pPr algn="ctr">
              <a:lnSpc>
                <a:spcPct val="150000"/>
              </a:lnSpc>
            </a:pPr>
            <a:r>
              <a:rPr lang="ru-RU" sz="2400" b="1">
                <a:solidFill>
                  <a:srgbClr val="38761D"/>
                </a:solidFill>
              </a:rPr>
              <a:t>Модуль  «Бесшовной интеграции», индивидуальные решения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hape 117"/>
          <p:cNvSpPr txBox="1">
            <a:spLocks noChangeArrowheads="1"/>
          </p:cNvSpPr>
          <p:nvPr/>
        </p:nvSpPr>
        <p:spPr bwMode="auto">
          <a:xfrm>
            <a:off x="195263" y="6438900"/>
            <a:ext cx="4333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endParaRPr lang="ru-RU"/>
          </a:p>
        </p:txBody>
      </p:sp>
      <p:sp>
        <p:nvSpPr>
          <p:cNvPr id="44035" name="Shape 118"/>
          <p:cNvSpPr txBox="1">
            <a:spLocks noChangeArrowheads="1"/>
          </p:cNvSpPr>
          <p:nvPr/>
        </p:nvSpPr>
        <p:spPr bwMode="auto">
          <a:xfrm>
            <a:off x="3409950" y="3670300"/>
            <a:ext cx="4879975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endParaRPr lang="ru-RU"/>
          </a:p>
        </p:txBody>
      </p:sp>
      <p:sp>
        <p:nvSpPr>
          <p:cNvPr id="44036" name="Shape 119"/>
          <p:cNvSpPr txBox="1">
            <a:spLocks noChangeArrowheads="1"/>
          </p:cNvSpPr>
          <p:nvPr/>
        </p:nvSpPr>
        <p:spPr bwMode="auto">
          <a:xfrm>
            <a:off x="3833813" y="127000"/>
            <a:ext cx="433705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r>
              <a:rPr lang="ru-RU" sz="2400" b="1">
                <a:solidFill>
                  <a:srgbClr val="274E13"/>
                </a:solidFill>
              </a:rPr>
              <a:t>ЭИОС, АБИС, портал вуза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x="293688" y="882650"/>
            <a:ext cx="8543925" cy="5191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/>
          <a:p>
            <a:pPr indent="457200"/>
            <a:endParaRPr lang="ru-RU"/>
          </a:p>
          <a:p>
            <a:pPr indent="457200" algn="ctr"/>
            <a:r>
              <a:rPr lang="ru-RU" sz="2400" b="1">
                <a:solidFill>
                  <a:srgbClr val="38761D"/>
                </a:solidFill>
              </a:rPr>
              <a:t>Интеграция  с ЭБС в несколько простых шагов:</a:t>
            </a:r>
          </a:p>
          <a:p>
            <a:pPr indent="457200" algn="ctr"/>
            <a:endParaRPr lang="ru-RU" sz="2400">
              <a:solidFill>
                <a:srgbClr val="274E13"/>
              </a:solidFill>
            </a:endParaRPr>
          </a:p>
          <a:p>
            <a:pPr indent="457200" algn="ctr"/>
            <a:endParaRPr lang="ru-RU" sz="2400">
              <a:solidFill>
                <a:srgbClr val="274E13"/>
              </a:solidFill>
            </a:endParaRPr>
          </a:p>
          <a:p>
            <a:pPr indent="457200" algn="ctr">
              <a:lnSpc>
                <a:spcPct val="115000"/>
              </a:lnSpc>
            </a:pPr>
            <a:r>
              <a:rPr lang="ru-RU" sz="2400" u="sng">
                <a:solidFill>
                  <a:srgbClr val="274E13"/>
                </a:solidFill>
              </a:rPr>
              <a:t>Шаг 1</a:t>
            </a:r>
            <a:r>
              <a:rPr lang="ru-RU" sz="2400">
                <a:solidFill>
                  <a:srgbClr val="274E13"/>
                </a:solidFill>
              </a:rPr>
              <a:t>. Адрес портала вуза </a:t>
            </a:r>
          </a:p>
          <a:p>
            <a:pPr indent="457200" algn="ctr">
              <a:lnSpc>
                <a:spcPct val="115000"/>
              </a:lnSpc>
            </a:pPr>
            <a:r>
              <a:rPr lang="ru-RU" sz="2400" u="sng">
                <a:solidFill>
                  <a:srgbClr val="274E13"/>
                </a:solidFill>
              </a:rPr>
              <a:t>Шаг 2.</a:t>
            </a:r>
            <a:r>
              <a:rPr lang="ru-RU" sz="2400">
                <a:solidFill>
                  <a:srgbClr val="274E13"/>
                </a:solidFill>
              </a:rPr>
              <a:t>  Размещение  кнопки  «Войти в ЭБС IPRbooks»   и осуществление действий по инструкции</a:t>
            </a:r>
          </a:p>
          <a:p>
            <a:pPr indent="457200" algn="ctr">
              <a:lnSpc>
                <a:spcPct val="115000"/>
              </a:lnSpc>
            </a:pPr>
            <a:r>
              <a:rPr lang="ru-RU" sz="2400" u="sng">
                <a:solidFill>
                  <a:srgbClr val="274E13"/>
                </a:solidFill>
              </a:rPr>
              <a:t>Шаг 3.</a:t>
            </a:r>
            <a:r>
              <a:rPr lang="ru-RU" sz="2400">
                <a:solidFill>
                  <a:srgbClr val="274E13"/>
                </a:solidFill>
              </a:rPr>
              <a:t> Интеграция каталога изданий ЭБС  </a:t>
            </a:r>
          </a:p>
          <a:p>
            <a:pPr indent="457200" algn="ctr"/>
            <a:r>
              <a:rPr lang="ru-RU" sz="2400">
                <a:solidFill>
                  <a:srgbClr val="274E13"/>
                </a:solidFill>
              </a:rPr>
              <a:t> </a:t>
            </a:r>
          </a:p>
          <a:p>
            <a:pPr indent="457200" algn="ctr"/>
            <a:r>
              <a:rPr lang="ru-RU" sz="2400" b="1" u="sng">
                <a:solidFill>
                  <a:srgbClr val="434343"/>
                </a:solidFill>
              </a:rPr>
              <a:t>результат:</a:t>
            </a:r>
          </a:p>
          <a:p>
            <a:pPr indent="457200" algn="ctr"/>
            <a:endParaRPr lang="ru-RU" sz="1800" b="1" i="1">
              <a:solidFill>
                <a:srgbClr val="CC4125"/>
              </a:solidFill>
            </a:endParaRPr>
          </a:p>
          <a:p>
            <a:pPr indent="457200" algn="ctr"/>
            <a:r>
              <a:rPr lang="ru-RU" sz="1800" b="1" i="1">
                <a:solidFill>
                  <a:srgbClr val="CC4125"/>
                </a:solidFill>
              </a:rPr>
              <a:t>Переход пользователей портала вуза в ЭБС и к каждому изданию без осуществления общей или дополнительной регистрации</a:t>
            </a:r>
          </a:p>
        </p:txBody>
      </p:sp>
      <p:pic>
        <p:nvPicPr>
          <p:cNvPr id="44038" name="Shape 12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6425" y="228600"/>
            <a:ext cx="601663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hape 126"/>
          <p:cNvSpPr txBox="1">
            <a:spLocks noChangeArrowheads="1"/>
          </p:cNvSpPr>
          <p:nvPr/>
        </p:nvSpPr>
        <p:spPr bwMode="auto">
          <a:xfrm>
            <a:off x="195263" y="6438900"/>
            <a:ext cx="4333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endParaRPr lang="ru-RU"/>
          </a:p>
        </p:txBody>
      </p:sp>
      <p:sp>
        <p:nvSpPr>
          <p:cNvPr id="46083" name="Shape 127"/>
          <p:cNvSpPr txBox="1">
            <a:spLocks noChangeArrowheads="1"/>
          </p:cNvSpPr>
          <p:nvPr/>
        </p:nvSpPr>
        <p:spPr bwMode="auto">
          <a:xfrm>
            <a:off x="3409950" y="3670300"/>
            <a:ext cx="4879975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endParaRPr lang="ru-RU"/>
          </a:p>
        </p:txBody>
      </p:sp>
      <p:pic>
        <p:nvPicPr>
          <p:cNvPr id="46084" name="Shape 128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90925" y="90488"/>
            <a:ext cx="17113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Shape 129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" y="881063"/>
            <a:ext cx="8232775" cy="531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Shape 130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66900" y="3309938"/>
            <a:ext cx="65278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Shape 131"/>
          <p:cNvSpPr>
            <a:spLocks noChangeArrowheads="1"/>
          </p:cNvSpPr>
          <p:nvPr/>
        </p:nvSpPr>
        <p:spPr bwMode="auto">
          <a:xfrm>
            <a:off x="6996113" y="1311275"/>
            <a:ext cx="361950" cy="125413"/>
          </a:xfrm>
          <a:prstGeom prst="rightArrow">
            <a:avLst>
              <a:gd name="adj1" fmla="val 50000"/>
              <a:gd name="adj2" fmla="val 49691"/>
            </a:avLst>
          </a:prstGeom>
          <a:solidFill>
            <a:srgbClr val="FF0000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pic>
        <p:nvPicPr>
          <p:cNvPr id="46088" name="Shape 132"/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67025" y="230188"/>
            <a:ext cx="6159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hape 137"/>
          <p:cNvSpPr txBox="1">
            <a:spLocks noChangeArrowheads="1"/>
          </p:cNvSpPr>
          <p:nvPr/>
        </p:nvSpPr>
        <p:spPr bwMode="auto">
          <a:xfrm>
            <a:off x="195263" y="6438900"/>
            <a:ext cx="4333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endParaRPr lang="ru-RU"/>
          </a:p>
        </p:txBody>
      </p:sp>
      <p:sp>
        <p:nvSpPr>
          <p:cNvPr id="48131" name="Shape 138"/>
          <p:cNvSpPr txBox="1">
            <a:spLocks noChangeArrowheads="1"/>
          </p:cNvSpPr>
          <p:nvPr/>
        </p:nvSpPr>
        <p:spPr bwMode="auto">
          <a:xfrm>
            <a:off x="628650" y="1589088"/>
            <a:ext cx="7378700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marL="457200" algn="just"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endParaRPr lang="ru-RU" sz="2400" b="1">
              <a:solidFill>
                <a:srgbClr val="274E13"/>
              </a:solidFill>
            </a:endParaRPr>
          </a:p>
          <a:p>
            <a:pPr marL="457200" algn="ctr">
              <a:lnSpc>
                <a:spcPct val="115000"/>
              </a:lnSpc>
              <a:buClr>
                <a:srgbClr val="000000"/>
              </a:buClr>
              <a:buSzPct val="46000"/>
              <a:buFont typeface="Arial" charset="0"/>
              <a:buNone/>
            </a:pPr>
            <a:r>
              <a:rPr lang="ru-RU" sz="2400" b="1">
                <a:solidFill>
                  <a:srgbClr val="274E13"/>
                </a:solidFill>
              </a:rPr>
              <a:t>РАЗМЕЩЕНИЕ ВКР </a:t>
            </a:r>
          </a:p>
          <a:p>
            <a:pPr marL="457200" algn="ctr">
              <a:lnSpc>
                <a:spcPct val="115000"/>
              </a:lnSpc>
              <a:buClr>
                <a:srgbClr val="000000"/>
              </a:buClr>
              <a:buSzPct val="46000"/>
              <a:buFont typeface="Arial" charset="0"/>
              <a:buNone/>
            </a:pPr>
            <a:r>
              <a:rPr lang="ru-RU" sz="2400" b="1">
                <a:solidFill>
                  <a:srgbClr val="274E13"/>
                </a:solidFill>
              </a:rPr>
              <a:t>(ВЫСШИХ КВАЛИФИКАЦИОННЫХ РАБОТ) </a:t>
            </a:r>
          </a:p>
          <a:p>
            <a:pPr marL="457200" algn="ctr">
              <a:lnSpc>
                <a:spcPct val="115000"/>
              </a:lnSpc>
              <a:buClr>
                <a:srgbClr val="000000"/>
              </a:buClr>
              <a:buSzPct val="46000"/>
              <a:buFont typeface="Arial" charset="0"/>
              <a:buNone/>
            </a:pPr>
            <a:r>
              <a:rPr lang="ru-RU" sz="2400" b="1">
                <a:solidFill>
                  <a:srgbClr val="274E13"/>
                </a:solidFill>
              </a:rPr>
              <a:t>В ЭБС ВУЗА.</a:t>
            </a:r>
          </a:p>
          <a:p>
            <a:pPr marL="457200" algn="ctr">
              <a:lnSpc>
                <a:spcPct val="115000"/>
              </a:lnSpc>
              <a:buClr>
                <a:srgbClr val="000000"/>
              </a:buClr>
              <a:buSzPct val="46000"/>
              <a:buFont typeface="Arial" charset="0"/>
              <a:buNone/>
            </a:pPr>
            <a:r>
              <a:rPr lang="ru-RU" sz="2400" b="1">
                <a:solidFill>
                  <a:srgbClr val="274E13"/>
                </a:solidFill>
              </a:rPr>
              <a:t> </a:t>
            </a:r>
            <a:r>
              <a:rPr lang="ru-RU" sz="2400" b="1" u="sng">
                <a:solidFill>
                  <a:srgbClr val="274E13"/>
                </a:solidFill>
              </a:rPr>
              <a:t>НОВЫЙ ПРИКАЗ МИНОБРНАУКИ РОССИИ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2992438" y="314325"/>
            <a:ext cx="5602287" cy="10239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/>
          <a:p>
            <a:pPr marL="4572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pPr>
            <a:endParaRPr sz="1100" i="1" ker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hape 144"/>
          <p:cNvSpPr txBox="1">
            <a:spLocks noChangeArrowheads="1"/>
          </p:cNvSpPr>
          <p:nvPr/>
        </p:nvSpPr>
        <p:spPr bwMode="auto">
          <a:xfrm>
            <a:off x="195263" y="6438900"/>
            <a:ext cx="4333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endParaRPr lang="ru-RU"/>
          </a:p>
        </p:txBody>
      </p:sp>
      <p:sp>
        <p:nvSpPr>
          <p:cNvPr id="145" name="Shape 145"/>
          <p:cNvSpPr txBox="1"/>
          <p:nvPr/>
        </p:nvSpPr>
        <p:spPr>
          <a:xfrm>
            <a:off x="852488" y="325438"/>
            <a:ext cx="7853362" cy="18653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/>
          <a:p>
            <a:pPr marL="457200" algn="just">
              <a:lnSpc>
                <a:spcPct val="115000"/>
              </a:lnSpc>
              <a:buClr>
                <a:srgbClr val="000000"/>
              </a:buClr>
              <a:buSzPct val="61000"/>
              <a:buFont typeface="Arial" charset="0"/>
              <a:buNone/>
            </a:pPr>
            <a:r>
              <a:rPr lang="ru-RU" sz="1800" i="1">
                <a:solidFill>
                  <a:srgbClr val="BB1505"/>
                </a:solidFill>
              </a:rPr>
              <a:t>  </a:t>
            </a:r>
          </a:p>
          <a:p>
            <a:pPr marL="457200" algn="just">
              <a:lnSpc>
                <a:spcPct val="115000"/>
              </a:lnSpc>
              <a:buClr>
                <a:srgbClr val="000000"/>
              </a:buClr>
              <a:buSzPct val="65000"/>
              <a:buFont typeface="Arial" charset="0"/>
              <a:buNone/>
            </a:pPr>
            <a:r>
              <a:rPr lang="ru-RU" sz="1700" i="1">
                <a:solidFill>
                  <a:srgbClr val="BB1505"/>
                </a:solidFill>
              </a:rPr>
              <a:t>Приказ Министерства образования  от 29 июня 2015 г. № 636 «Об утверждении Порядка проведения государственной итоговой аттестации по образовательным программам высшего образования - программам бакалавриата, программам специалитета и программам магистратуры», </a:t>
            </a:r>
          </a:p>
          <a:p>
            <a:pPr marL="457200" algn="ctr">
              <a:lnSpc>
                <a:spcPct val="115000"/>
              </a:lnSpc>
              <a:buClr>
                <a:srgbClr val="000000"/>
              </a:buClr>
              <a:buSzPct val="65000"/>
              <a:buFont typeface="Arial" charset="0"/>
              <a:buNone/>
            </a:pPr>
            <a:r>
              <a:rPr lang="ru-RU" sz="1700" i="1">
                <a:solidFill>
                  <a:srgbClr val="BB1505"/>
                </a:solidFill>
              </a:rPr>
              <a:t>(вступает в силу с 1 января 2016 г.)</a:t>
            </a:r>
            <a:r>
              <a:rPr lang="ru-RU" sz="1800" i="1">
                <a:solidFill>
                  <a:srgbClr val="BB1505"/>
                </a:solidFill>
              </a:rPr>
              <a:t>   </a:t>
            </a:r>
          </a:p>
          <a:p>
            <a:pPr marL="457200"/>
            <a:endParaRPr lang="ru-RU"/>
          </a:p>
        </p:txBody>
      </p:sp>
      <p:sp>
        <p:nvSpPr>
          <p:cNvPr id="146" name="Shape 146"/>
          <p:cNvSpPr/>
          <p:nvPr/>
        </p:nvSpPr>
        <p:spPr>
          <a:xfrm>
            <a:off x="852488" y="2627313"/>
            <a:ext cx="7853362" cy="3965575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19050" cap="flat" cmpd="sng">
            <a:solidFill>
              <a:srgbClr val="E5492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/>
          <a:lstStyle/>
          <a:p>
            <a:pPr marL="457200" algn="just">
              <a:lnSpc>
                <a:spcPct val="115000"/>
              </a:lnSpc>
            </a:pPr>
            <a:endParaRPr lang="ru-RU" sz="1800" b="1"/>
          </a:p>
          <a:p>
            <a:pPr marL="457200" algn="ctr"/>
            <a:r>
              <a:rPr lang="ru-RU" sz="1800"/>
              <a:t>п 38.  Приказа “тексты ВКР, за исключением текстов</a:t>
            </a:r>
          </a:p>
          <a:p>
            <a:pPr marL="457200" algn="ctr"/>
            <a:r>
              <a:rPr lang="ru-RU" sz="1800"/>
              <a:t>ВКР, содержащих сведения, составляющие</a:t>
            </a:r>
          </a:p>
          <a:p>
            <a:pPr marL="457200" algn="ctr"/>
            <a:r>
              <a:rPr lang="ru-RU" sz="1800"/>
              <a:t>государственную тайну, размещаются организацией в</a:t>
            </a:r>
          </a:p>
          <a:p>
            <a:pPr marL="457200" algn="ctr"/>
            <a:r>
              <a:rPr lang="ru-RU" sz="1800"/>
              <a:t>электронно-библиотечной системе организации и проверяются на объем</a:t>
            </a:r>
          </a:p>
          <a:p>
            <a:pPr marL="457200" algn="ctr"/>
            <a:r>
              <a:rPr lang="ru-RU" sz="1800"/>
              <a:t>заимствования. </a:t>
            </a:r>
          </a:p>
          <a:p>
            <a:pPr marL="457200" algn="ctr"/>
            <a:endParaRPr lang="ru-RU" sz="1800"/>
          </a:p>
          <a:p>
            <a:pPr marL="457200" algn="ctr"/>
            <a:r>
              <a:rPr lang="ru-RU" sz="1800"/>
              <a:t>Порядок размещения текстов ВКР в ЭБС  организации,  проверки на объем</a:t>
            </a:r>
          </a:p>
          <a:p>
            <a:pPr marL="457200" algn="ctr"/>
            <a:r>
              <a:rPr lang="ru-RU" sz="1800"/>
              <a:t>заимствования, в том числе содержательного, выявления неправомочных</a:t>
            </a:r>
          </a:p>
          <a:p>
            <a:pPr marL="457200" algn="ctr"/>
            <a:r>
              <a:rPr lang="ru-RU" sz="1800"/>
              <a:t>заимствований </a:t>
            </a:r>
            <a:r>
              <a:rPr lang="ru-RU" sz="1800" b="1"/>
              <a:t>устанавливается организацией.</a:t>
            </a:r>
          </a:p>
          <a:p>
            <a:pPr marL="457200" algn="just">
              <a:lnSpc>
                <a:spcPct val="115000"/>
              </a:lnSpc>
              <a:buClr>
                <a:srgbClr val="000000"/>
              </a:buClr>
              <a:buSzPct val="61000"/>
              <a:buFont typeface="Arial" charset="0"/>
              <a:buNone/>
            </a:pPr>
            <a:r>
              <a:rPr lang="ru-RU" sz="1800"/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hape 151"/>
          <p:cNvSpPr txBox="1">
            <a:spLocks noChangeArrowheads="1"/>
          </p:cNvSpPr>
          <p:nvPr/>
        </p:nvSpPr>
        <p:spPr bwMode="auto">
          <a:xfrm>
            <a:off x="195263" y="6438900"/>
            <a:ext cx="4333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endParaRPr lang="ru-RU"/>
          </a:p>
        </p:txBody>
      </p:sp>
      <p:sp>
        <p:nvSpPr>
          <p:cNvPr id="152" name="Shape 152"/>
          <p:cNvSpPr txBox="1"/>
          <p:nvPr/>
        </p:nvSpPr>
        <p:spPr>
          <a:xfrm>
            <a:off x="2668588" y="314325"/>
            <a:ext cx="4605337" cy="76358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/>
          <a:lstStyle/>
          <a:p>
            <a:pPr marL="457200" algn="ctr">
              <a:lnSpc>
                <a:spcPct val="115000"/>
              </a:lnSpc>
            </a:pPr>
            <a:r>
              <a:rPr lang="ru-RU" sz="1800" b="1" i="1">
                <a:solidFill>
                  <a:srgbClr val="38761D"/>
                </a:solidFill>
              </a:rPr>
              <a:t>Интерфейс модуля </a:t>
            </a:r>
          </a:p>
          <a:p>
            <a:pPr marL="457200" algn="ctr">
              <a:lnSpc>
                <a:spcPct val="115000"/>
              </a:lnSpc>
            </a:pPr>
            <a:r>
              <a:rPr lang="ru-RU" sz="1800" b="1" i="1">
                <a:solidFill>
                  <a:srgbClr val="38761D"/>
                </a:solidFill>
              </a:rPr>
              <a:t>размещения ВКР в ЭБС</a:t>
            </a:r>
          </a:p>
          <a:p>
            <a:pPr marL="457200"/>
            <a:endParaRPr lang="ru-RU"/>
          </a:p>
        </p:txBody>
      </p:sp>
      <p:sp>
        <p:nvSpPr>
          <p:cNvPr id="52228" name="Shape 153"/>
          <p:cNvSpPr txBox="1">
            <a:spLocks noChangeArrowheads="1"/>
          </p:cNvSpPr>
          <p:nvPr/>
        </p:nvSpPr>
        <p:spPr bwMode="auto">
          <a:xfrm>
            <a:off x="320675" y="965200"/>
            <a:ext cx="848995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r>
              <a:rPr lang="ru-RU"/>
              <a:t>Запуск модуля размещения выпускных квалификационных работ (ВКР)  в Электронно-библиотечной системе IPRbooks </a:t>
            </a:r>
            <a:r>
              <a:rPr lang="ru-RU" u="sng"/>
              <a:t>планируется в срок до 1 декабря 2015 г.</a:t>
            </a:r>
          </a:p>
        </p:txBody>
      </p:sp>
      <p:pic>
        <p:nvPicPr>
          <p:cNvPr id="52229" name="Shape 15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1063" y="1597025"/>
            <a:ext cx="7381875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hape 159"/>
          <p:cNvSpPr txBox="1">
            <a:spLocks noChangeArrowheads="1"/>
          </p:cNvSpPr>
          <p:nvPr/>
        </p:nvSpPr>
        <p:spPr bwMode="auto">
          <a:xfrm>
            <a:off x="195263" y="6438900"/>
            <a:ext cx="4333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endParaRPr lang="ru-RU"/>
          </a:p>
        </p:txBody>
      </p:sp>
      <p:sp>
        <p:nvSpPr>
          <p:cNvPr id="54275" name="Shape 160"/>
          <p:cNvSpPr txBox="1">
            <a:spLocks noChangeArrowheads="1"/>
          </p:cNvSpPr>
          <p:nvPr/>
        </p:nvSpPr>
        <p:spPr bwMode="auto">
          <a:xfrm>
            <a:off x="4267200" y="60325"/>
            <a:ext cx="4735513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marL="457200" algn="ctr">
              <a:lnSpc>
                <a:spcPct val="115000"/>
              </a:lnSpc>
            </a:pPr>
            <a:r>
              <a:rPr lang="ru-RU" sz="1800" b="1">
                <a:solidFill>
                  <a:srgbClr val="38761D"/>
                </a:solidFill>
              </a:rPr>
              <a:t>Планируется запуск модуля проверки работ вуза  по базе изданий IPRbooks через сервис Антиплагиат   </a:t>
            </a:r>
          </a:p>
          <a:p>
            <a:pPr marL="457200" algn="ctr">
              <a:lnSpc>
                <a:spcPct val="115000"/>
              </a:lnSpc>
            </a:pPr>
            <a:r>
              <a:rPr lang="ru-RU" sz="1200" b="1" u="sng">
                <a:solidFill>
                  <a:srgbClr val="38761D"/>
                </a:solidFill>
              </a:rPr>
              <a:t>(до конца сентября)</a:t>
            </a:r>
            <a:r>
              <a:rPr lang="ru-RU" sz="1200" b="1">
                <a:solidFill>
                  <a:srgbClr val="38761D"/>
                </a:solidFill>
              </a:rPr>
              <a:t> </a:t>
            </a:r>
          </a:p>
          <a:p>
            <a:pPr marL="457200" algn="just">
              <a:lnSpc>
                <a:spcPct val="115000"/>
              </a:lnSpc>
            </a:pPr>
            <a:endParaRPr lang="ru-RU" sz="1000"/>
          </a:p>
          <a:p>
            <a:pPr marL="457200" algn="just">
              <a:lnSpc>
                <a:spcPct val="115000"/>
              </a:lnSpc>
            </a:pPr>
            <a:endParaRPr lang="ru-RU" sz="1100" i="1"/>
          </a:p>
        </p:txBody>
      </p:sp>
      <p:pic>
        <p:nvPicPr>
          <p:cNvPr id="54276" name="Shape 16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25" y="25400"/>
            <a:ext cx="41449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Shape 162"/>
          <p:cNvPicPr preferRelativeResize="0">
            <a:picLocks noChangeAspect="1" noChangeArrowheads="1"/>
          </p:cNvPicPr>
          <p:nvPr/>
        </p:nvPicPr>
        <p:blipFill>
          <a:blip r:embed="rId5"/>
          <a:srcRect l="1360" r="-1360"/>
          <a:stretch>
            <a:fillRect/>
          </a:stretch>
        </p:blipFill>
        <p:spPr bwMode="auto">
          <a:xfrm>
            <a:off x="1028700" y="1712913"/>
            <a:ext cx="8034338" cy="4859337"/>
          </a:xfrm>
          <a:prstGeom prst="rect">
            <a:avLst/>
          </a:prstGeom>
          <a:noFill/>
          <a:ln w="19050">
            <a:solidFill>
              <a:srgbClr val="274E13"/>
            </a:solidFill>
            <a:round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hape 167"/>
          <p:cNvSpPr txBox="1">
            <a:spLocks noChangeArrowheads="1"/>
          </p:cNvSpPr>
          <p:nvPr/>
        </p:nvSpPr>
        <p:spPr bwMode="auto">
          <a:xfrm>
            <a:off x="195263" y="6438900"/>
            <a:ext cx="4333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endParaRPr lang="ru-RU"/>
          </a:p>
        </p:txBody>
      </p:sp>
      <p:sp>
        <p:nvSpPr>
          <p:cNvPr id="56323" name="Shape 168"/>
          <p:cNvSpPr txBox="1">
            <a:spLocks noChangeArrowheads="1"/>
          </p:cNvSpPr>
          <p:nvPr/>
        </p:nvSpPr>
        <p:spPr bwMode="auto">
          <a:xfrm>
            <a:off x="2112963" y="1527175"/>
            <a:ext cx="5395912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endParaRPr lang="ru-RU" sz="2000" b="1">
              <a:solidFill>
                <a:srgbClr val="38761D"/>
              </a:solidFill>
            </a:endParaRPr>
          </a:p>
          <a:p>
            <a:pPr algn="ctr"/>
            <a:endParaRPr lang="ru-RU" sz="2000" b="1">
              <a:solidFill>
                <a:srgbClr val="38761D"/>
              </a:solidFill>
            </a:endParaRPr>
          </a:p>
          <a:p>
            <a:pPr algn="ctr"/>
            <a:endParaRPr lang="ru-RU" sz="2000" b="1">
              <a:solidFill>
                <a:srgbClr val="38761D"/>
              </a:solidFill>
            </a:endParaRPr>
          </a:p>
          <a:p>
            <a:pPr algn="ctr"/>
            <a:endParaRPr lang="ru-RU" sz="2000" b="1">
              <a:solidFill>
                <a:srgbClr val="38761D"/>
              </a:solidFill>
            </a:endParaRPr>
          </a:p>
          <a:p>
            <a:pPr algn="ctr"/>
            <a:endParaRPr lang="ru-RU" sz="2000" b="1">
              <a:solidFill>
                <a:srgbClr val="38761D"/>
              </a:solidFill>
            </a:endParaRPr>
          </a:p>
          <a:p>
            <a:pPr algn="ctr">
              <a:lnSpc>
                <a:spcPct val="115000"/>
              </a:lnSpc>
            </a:pPr>
            <a:r>
              <a:rPr lang="ru-RU" sz="2400" b="1">
                <a:solidFill>
                  <a:srgbClr val="38761D"/>
                </a:solidFill>
              </a:rPr>
              <a:t>ЭБС IPRbooks.</a:t>
            </a:r>
          </a:p>
          <a:p>
            <a:pPr algn="ctr">
              <a:lnSpc>
                <a:spcPct val="115000"/>
              </a:lnSpc>
              <a:buClr>
                <a:srgbClr val="000000"/>
              </a:buClr>
              <a:buSzPct val="46000"/>
              <a:buFont typeface="Arial" charset="0"/>
              <a:buNone/>
            </a:pPr>
            <a:r>
              <a:rPr lang="ru-RU" sz="2400" b="1">
                <a:solidFill>
                  <a:srgbClr val="38761D"/>
                </a:solidFill>
              </a:rPr>
              <a:t> Количественные и качественные показатели ЭБС. </a:t>
            </a:r>
          </a:p>
          <a:p>
            <a:pPr algn="ctr">
              <a:lnSpc>
                <a:spcPct val="115000"/>
              </a:lnSpc>
              <a:buClr>
                <a:srgbClr val="000000"/>
              </a:buClr>
              <a:buSzPct val="46000"/>
              <a:buFont typeface="Arial" charset="0"/>
              <a:buNone/>
            </a:pPr>
            <a:r>
              <a:rPr lang="ru-RU" sz="2400" b="1">
                <a:solidFill>
                  <a:srgbClr val="38761D"/>
                </a:solidFill>
              </a:rPr>
              <a:t>Виды комплектования, модуль “Книгообеспеченность”</a:t>
            </a:r>
          </a:p>
          <a:p>
            <a:pPr algn="ctr">
              <a:lnSpc>
                <a:spcPct val="115000"/>
              </a:lnSpc>
            </a:pPr>
            <a:endParaRPr lang="ru-RU" sz="2000" b="1">
              <a:solidFill>
                <a:srgbClr val="38761D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hape 173"/>
          <p:cNvSpPr txBox="1">
            <a:spLocks noChangeArrowheads="1"/>
          </p:cNvSpPr>
          <p:nvPr/>
        </p:nvSpPr>
        <p:spPr bwMode="auto">
          <a:xfrm>
            <a:off x="1254125" y="669925"/>
            <a:ext cx="66357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ctr"/>
            <a:r>
              <a:rPr lang="ru-RU" sz="2400" b="1">
                <a:solidFill>
                  <a:srgbClr val="749543"/>
                </a:solidFill>
              </a:rPr>
              <a:t> </a:t>
            </a:r>
          </a:p>
        </p:txBody>
      </p:sp>
      <p:sp>
        <p:nvSpPr>
          <p:cNvPr id="58370" name="Shape 174"/>
          <p:cNvSpPr>
            <a:spLocks noChangeArrowheads="1"/>
          </p:cNvSpPr>
          <p:nvPr/>
        </p:nvSpPr>
        <p:spPr bwMode="auto">
          <a:xfrm>
            <a:off x="2946400" y="187325"/>
            <a:ext cx="4379913" cy="739775"/>
          </a:xfrm>
          <a:prstGeom prst="roundRect">
            <a:avLst>
              <a:gd name="adj" fmla="val 18333"/>
            </a:avLst>
          </a:prstGeom>
          <a:solidFill>
            <a:srgbClr val="FF6B3E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endParaRPr lang="ru-RU" sz="2400" b="1">
              <a:solidFill>
                <a:srgbClr val="38761D"/>
              </a:solidFill>
            </a:endParaRPr>
          </a:p>
          <a:p>
            <a:pPr algn="ctr"/>
            <a:endParaRPr lang="ru-RU" sz="1800" b="1">
              <a:solidFill>
                <a:srgbClr val="FFFFFF"/>
              </a:solidFill>
            </a:endParaRPr>
          </a:p>
          <a:p>
            <a:pPr algn="ctr"/>
            <a:r>
              <a:rPr lang="ru-RU" sz="1800" b="1">
                <a:solidFill>
                  <a:srgbClr val="FFFFFF"/>
                </a:solidFill>
              </a:rPr>
              <a:t>ДИНАМИКА РАЗВИТИЯ ЭБС IPRbooks</a:t>
            </a:r>
          </a:p>
          <a:p>
            <a:pPr algn="ctr"/>
            <a:endParaRPr lang="ru-RU" sz="1800" b="1">
              <a:solidFill>
                <a:srgbClr val="FFFFFF"/>
              </a:solidFill>
            </a:endParaRPr>
          </a:p>
          <a:p>
            <a:pPr algn="ctr"/>
            <a:endParaRPr lang="ru-RU" sz="2400" b="1">
              <a:solidFill>
                <a:srgbClr val="38761D"/>
              </a:solidFill>
            </a:endParaRPr>
          </a:p>
        </p:txBody>
      </p:sp>
      <p:sp>
        <p:nvSpPr>
          <p:cNvPr id="175" name="Shape 175"/>
          <p:cNvSpPr>
            <a:spLocks noChangeArrowheads="1"/>
          </p:cNvSpPr>
          <p:nvPr/>
        </p:nvSpPr>
        <p:spPr bwMode="auto">
          <a:xfrm>
            <a:off x="3600450" y="1263650"/>
            <a:ext cx="3054350" cy="496888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6B3E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ct val="79000"/>
            </a:pPr>
            <a:r>
              <a:rPr lang="ru-RU" b="1">
                <a:solidFill>
                  <a:srgbClr val="E54925"/>
                </a:solidFill>
              </a:rPr>
              <a:t>89 018 изданий </a:t>
            </a:r>
          </a:p>
          <a:p>
            <a:pPr algn="ctr">
              <a:buClr>
                <a:srgbClr val="000000"/>
              </a:buClr>
              <a:buSzPct val="92000"/>
            </a:pPr>
            <a:r>
              <a:rPr lang="ru-RU" sz="1200" b="1"/>
              <a:t>(в 5 раз по сравнению с 2013 г.) </a:t>
            </a:r>
          </a:p>
        </p:txBody>
      </p:sp>
      <p:sp>
        <p:nvSpPr>
          <p:cNvPr id="58372" name="Shape 176"/>
          <p:cNvSpPr>
            <a:spLocks noChangeArrowheads="1"/>
          </p:cNvSpPr>
          <p:nvPr/>
        </p:nvSpPr>
        <p:spPr bwMode="auto">
          <a:xfrm rot="-5400000">
            <a:off x="3277394" y="1312069"/>
            <a:ext cx="196850" cy="439738"/>
          </a:xfrm>
          <a:prstGeom prst="downArrow">
            <a:avLst>
              <a:gd name="adj1" fmla="val 50000"/>
              <a:gd name="adj2" fmla="val 49859"/>
            </a:avLst>
          </a:prstGeom>
          <a:solidFill>
            <a:schemeClr val="tx2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8373" name="Shape 177"/>
          <p:cNvSpPr>
            <a:spLocks noChangeArrowheads="1"/>
          </p:cNvSpPr>
          <p:nvPr/>
        </p:nvSpPr>
        <p:spPr bwMode="auto">
          <a:xfrm>
            <a:off x="3603625" y="1900238"/>
            <a:ext cx="3036888" cy="4953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6B3E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r>
              <a:rPr lang="ru-RU" sz="1200" b="1">
                <a:solidFill>
                  <a:srgbClr val="E54925"/>
                </a:solidFill>
              </a:rPr>
              <a:t>более </a:t>
            </a:r>
            <a:r>
              <a:rPr lang="ru-RU" b="1">
                <a:solidFill>
                  <a:srgbClr val="E54925"/>
                </a:solidFill>
              </a:rPr>
              <a:t>330 </a:t>
            </a:r>
            <a:r>
              <a:rPr lang="ru-RU" sz="1200" b="1">
                <a:solidFill>
                  <a:srgbClr val="E54925"/>
                </a:solidFill>
              </a:rPr>
              <a:t>наименований журналов </a:t>
            </a:r>
          </a:p>
          <a:p>
            <a:pPr algn="ctr"/>
            <a:r>
              <a:rPr lang="ru-RU" sz="1200" b="1"/>
              <a:t>(в 3 раза по сравнению с 2013 г.)</a:t>
            </a:r>
          </a:p>
        </p:txBody>
      </p:sp>
      <p:sp>
        <p:nvSpPr>
          <p:cNvPr id="58374" name="Shape 178"/>
          <p:cNvSpPr>
            <a:spLocks noChangeArrowheads="1"/>
          </p:cNvSpPr>
          <p:nvPr/>
        </p:nvSpPr>
        <p:spPr bwMode="auto">
          <a:xfrm>
            <a:off x="219075" y="5030788"/>
            <a:ext cx="2925763" cy="1417637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19050">
            <a:solidFill>
              <a:srgbClr val="93C47D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r>
              <a:rPr lang="ru-RU" sz="1600" b="1">
                <a:solidFill>
                  <a:srgbClr val="38761D"/>
                </a:solidFill>
              </a:rPr>
              <a:t>Качественное улучшение сервисов и возможностей системы</a:t>
            </a:r>
          </a:p>
        </p:txBody>
      </p:sp>
      <p:sp>
        <p:nvSpPr>
          <p:cNvPr id="58375" name="Shape 179"/>
          <p:cNvSpPr>
            <a:spLocks noChangeArrowheads="1"/>
          </p:cNvSpPr>
          <p:nvPr/>
        </p:nvSpPr>
        <p:spPr bwMode="auto">
          <a:xfrm>
            <a:off x="7026275" y="1235075"/>
            <a:ext cx="2039938" cy="654050"/>
          </a:xfrm>
          <a:prstGeom prst="ellipse">
            <a:avLst/>
          </a:prstGeom>
          <a:solidFill>
            <a:srgbClr val="FFD966"/>
          </a:solidFill>
          <a:ln w="19050">
            <a:solidFill>
              <a:srgbClr val="F1C232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r>
              <a:rPr lang="ru-RU" sz="1100"/>
              <a:t>учебные, научные издания </a:t>
            </a:r>
          </a:p>
          <a:p>
            <a:pPr algn="ctr"/>
            <a:r>
              <a:rPr lang="ru-RU" sz="1100"/>
              <a:t>- более </a:t>
            </a:r>
            <a:r>
              <a:rPr lang="ru-RU" sz="1100" b="1">
                <a:solidFill>
                  <a:srgbClr val="E54925"/>
                </a:solidFill>
              </a:rPr>
              <a:t>20 000</a:t>
            </a:r>
          </a:p>
        </p:txBody>
      </p:sp>
      <p:sp>
        <p:nvSpPr>
          <p:cNvPr id="58376" name="Shape 180"/>
          <p:cNvSpPr>
            <a:spLocks noChangeArrowheads="1"/>
          </p:cNvSpPr>
          <p:nvPr/>
        </p:nvSpPr>
        <p:spPr bwMode="auto">
          <a:xfrm>
            <a:off x="6956425" y="2036763"/>
            <a:ext cx="2119313" cy="865187"/>
          </a:xfrm>
          <a:prstGeom prst="ellipse">
            <a:avLst/>
          </a:prstGeom>
          <a:solidFill>
            <a:srgbClr val="FFD966"/>
          </a:solidFill>
          <a:ln w="19050">
            <a:solidFill>
              <a:srgbClr val="F1C232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r>
              <a:rPr lang="ru-RU" sz="1100"/>
              <a:t>фонды научных, публичных библиотек - около </a:t>
            </a:r>
            <a:r>
              <a:rPr lang="ru-RU" sz="1100" b="1">
                <a:solidFill>
                  <a:srgbClr val="E54925"/>
                </a:solidFill>
              </a:rPr>
              <a:t>60 000 </a:t>
            </a:r>
            <a:r>
              <a:rPr lang="ru-RU" sz="1100"/>
              <a:t>изданий</a:t>
            </a:r>
          </a:p>
        </p:txBody>
      </p:sp>
      <p:sp>
        <p:nvSpPr>
          <p:cNvPr id="58377" name="Shape 181"/>
          <p:cNvSpPr>
            <a:spLocks noChangeArrowheads="1"/>
          </p:cNvSpPr>
          <p:nvPr/>
        </p:nvSpPr>
        <p:spPr bwMode="auto">
          <a:xfrm>
            <a:off x="219075" y="1243013"/>
            <a:ext cx="2925763" cy="1763712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19050">
            <a:solidFill>
              <a:srgbClr val="93C47D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r>
              <a:rPr lang="ru-RU" sz="1600" b="1">
                <a:solidFill>
                  <a:srgbClr val="38761D"/>
                </a:solidFill>
              </a:rPr>
              <a:t>Увеличение количества литературы, </a:t>
            </a:r>
          </a:p>
          <a:p>
            <a:pPr algn="ctr"/>
            <a:r>
              <a:rPr lang="ru-RU" sz="1600" b="1">
                <a:solidFill>
                  <a:srgbClr val="38761D"/>
                </a:solidFill>
              </a:rPr>
              <a:t>развитие контента</a:t>
            </a:r>
          </a:p>
          <a:p>
            <a:pPr algn="ctr"/>
            <a:r>
              <a:rPr lang="ru-RU" b="1">
                <a:solidFill>
                  <a:srgbClr val="38761D"/>
                </a:solidFill>
              </a:rPr>
              <a:t> </a:t>
            </a:r>
          </a:p>
          <a:p>
            <a:pPr algn="ctr"/>
            <a:r>
              <a:rPr lang="ru-RU" b="1">
                <a:solidFill>
                  <a:srgbClr val="38761D"/>
                </a:solidFill>
              </a:rPr>
              <a:t>включены издания более 300 издательств</a:t>
            </a:r>
          </a:p>
        </p:txBody>
      </p:sp>
      <p:sp>
        <p:nvSpPr>
          <p:cNvPr id="58378" name="Shape 182"/>
          <p:cNvSpPr>
            <a:spLocks noChangeArrowheads="1"/>
          </p:cNvSpPr>
          <p:nvPr/>
        </p:nvSpPr>
        <p:spPr bwMode="auto">
          <a:xfrm>
            <a:off x="3606800" y="2522538"/>
            <a:ext cx="3036888" cy="4953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6B3E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ct val="92000"/>
            </a:pPr>
            <a:r>
              <a:rPr lang="ru-RU" sz="1200" b="1">
                <a:solidFill>
                  <a:srgbClr val="E54925"/>
                </a:solidFill>
              </a:rPr>
              <a:t>обучающие материалы </a:t>
            </a:r>
            <a:r>
              <a:rPr lang="ru-RU" sz="1200" b="1"/>
              <a:t>(более 100 электронных курсов, 350 тестов)</a:t>
            </a:r>
          </a:p>
        </p:txBody>
      </p:sp>
      <p:cxnSp>
        <p:nvCxnSpPr>
          <p:cNvPr id="58379" name="Shape 183"/>
          <p:cNvCxnSpPr>
            <a:cxnSpLocks noChangeShapeType="1"/>
            <a:stCxn id="175" idx="3"/>
            <a:endCxn id="58376" idx="1"/>
          </p:cNvCxnSpPr>
          <p:nvPr/>
        </p:nvCxnSpPr>
        <p:spPr bwMode="auto">
          <a:xfrm>
            <a:off x="6654800" y="1512888"/>
            <a:ext cx="611188" cy="650875"/>
          </a:xfrm>
          <a:prstGeom prst="straightConnector1">
            <a:avLst/>
          </a:prstGeom>
          <a:noFill/>
          <a:ln w="19050">
            <a:solidFill>
              <a:schemeClr val="bg2"/>
            </a:solidFill>
            <a:round/>
            <a:headEnd type="none" w="lg" len="lg"/>
            <a:tailEnd type="triangle" w="lg" len="lg"/>
          </a:ln>
        </p:spPr>
      </p:cxnSp>
      <p:cxnSp>
        <p:nvCxnSpPr>
          <p:cNvPr id="58380" name="Shape 184"/>
          <p:cNvCxnSpPr>
            <a:cxnSpLocks noChangeShapeType="1"/>
            <a:stCxn id="175" idx="3"/>
            <a:endCxn id="58375" idx="2"/>
          </p:cNvCxnSpPr>
          <p:nvPr/>
        </p:nvCxnSpPr>
        <p:spPr bwMode="auto">
          <a:xfrm>
            <a:off x="6654800" y="1512888"/>
            <a:ext cx="371475" cy="49212"/>
          </a:xfrm>
          <a:prstGeom prst="straightConnector1">
            <a:avLst/>
          </a:prstGeom>
          <a:noFill/>
          <a:ln w="19050">
            <a:solidFill>
              <a:schemeClr val="bg2"/>
            </a:solidFill>
            <a:round/>
            <a:headEnd type="none" w="lg" len="lg"/>
            <a:tailEnd type="triangle" w="lg" len="lg"/>
          </a:ln>
        </p:spPr>
      </p:cxnSp>
      <p:sp>
        <p:nvSpPr>
          <p:cNvPr id="58381" name="Shape 185"/>
          <p:cNvSpPr>
            <a:spLocks noChangeArrowheads="1"/>
          </p:cNvSpPr>
          <p:nvPr/>
        </p:nvSpPr>
        <p:spPr bwMode="auto">
          <a:xfrm>
            <a:off x="219075" y="3268663"/>
            <a:ext cx="2925763" cy="15621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19050">
            <a:solidFill>
              <a:srgbClr val="93C47D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r>
              <a:rPr lang="ru-RU" sz="1600" b="1">
                <a:solidFill>
                  <a:srgbClr val="38761D"/>
                </a:solidFill>
              </a:rPr>
              <a:t>Новые возможности комплектования</a:t>
            </a:r>
          </a:p>
          <a:p>
            <a:pPr algn="ctr"/>
            <a:endParaRPr lang="ru-RU" b="1">
              <a:solidFill>
                <a:srgbClr val="38761D"/>
              </a:solidFill>
            </a:endParaRPr>
          </a:p>
          <a:p>
            <a:pPr algn="ctr"/>
            <a:r>
              <a:rPr lang="ru-RU" b="1">
                <a:solidFill>
                  <a:srgbClr val="38761D"/>
                </a:solidFill>
              </a:rPr>
              <a:t>подписка на коллекции, покнижная выборка</a:t>
            </a:r>
          </a:p>
        </p:txBody>
      </p:sp>
      <p:sp>
        <p:nvSpPr>
          <p:cNvPr id="58382" name="Shape 186"/>
          <p:cNvSpPr>
            <a:spLocks noChangeArrowheads="1"/>
          </p:cNvSpPr>
          <p:nvPr/>
        </p:nvSpPr>
        <p:spPr bwMode="auto">
          <a:xfrm>
            <a:off x="3622675" y="3827463"/>
            <a:ext cx="3036888" cy="388937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6B3E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ct val="92000"/>
            </a:pPr>
            <a:r>
              <a:rPr lang="ru-RU" sz="1200" b="1">
                <a:solidFill>
                  <a:srgbClr val="E54925"/>
                </a:solidFill>
              </a:rPr>
              <a:t>издательские коллекции</a:t>
            </a:r>
          </a:p>
        </p:txBody>
      </p:sp>
      <p:sp>
        <p:nvSpPr>
          <p:cNvPr id="58383" name="Shape 187"/>
          <p:cNvSpPr>
            <a:spLocks noChangeArrowheads="1"/>
          </p:cNvSpPr>
          <p:nvPr/>
        </p:nvSpPr>
        <p:spPr bwMode="auto">
          <a:xfrm>
            <a:off x="3622675" y="3313113"/>
            <a:ext cx="3036888" cy="388937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6B3E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ct val="92000"/>
            </a:pPr>
            <a:r>
              <a:rPr lang="ru-RU" sz="1200" b="1">
                <a:solidFill>
                  <a:srgbClr val="E54925"/>
                </a:solidFill>
              </a:rPr>
              <a:t>тематические коллекции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ru-RU" sz="1100" b="1"/>
              <a:t>(по новому перечню УГС)</a:t>
            </a:r>
          </a:p>
        </p:txBody>
      </p:sp>
      <p:sp>
        <p:nvSpPr>
          <p:cNvPr id="58384" name="Shape 188"/>
          <p:cNvSpPr>
            <a:spLocks noChangeArrowheads="1"/>
          </p:cNvSpPr>
          <p:nvPr/>
        </p:nvSpPr>
        <p:spPr bwMode="auto">
          <a:xfrm>
            <a:off x="3622675" y="4324350"/>
            <a:ext cx="3054350" cy="573088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274E13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ct val="92000"/>
            </a:pPr>
            <a:r>
              <a:rPr lang="ru-RU" sz="1200" b="1">
                <a:solidFill>
                  <a:srgbClr val="E54925"/>
                </a:solidFill>
              </a:rPr>
              <a:t>специализированные коллекции и </a:t>
            </a:r>
            <a:r>
              <a:rPr lang="ru-RU" sz="1200" b="1"/>
              <a:t>(профильная литература), </a:t>
            </a:r>
            <a:r>
              <a:rPr lang="ru-RU" sz="1200" b="1">
                <a:solidFill>
                  <a:srgbClr val="E54925"/>
                </a:solidFill>
              </a:rPr>
              <a:t>коллекции журналов </a:t>
            </a:r>
          </a:p>
        </p:txBody>
      </p:sp>
      <p:sp>
        <p:nvSpPr>
          <p:cNvPr id="58385" name="Shape 189"/>
          <p:cNvSpPr>
            <a:spLocks noChangeArrowheads="1"/>
          </p:cNvSpPr>
          <p:nvPr/>
        </p:nvSpPr>
        <p:spPr bwMode="auto">
          <a:xfrm>
            <a:off x="6970713" y="3173413"/>
            <a:ext cx="1960562" cy="457200"/>
          </a:xfrm>
          <a:prstGeom prst="ellipse">
            <a:avLst/>
          </a:prstGeom>
          <a:solidFill>
            <a:srgbClr val="FFD966"/>
          </a:solidFill>
          <a:ln w="19050">
            <a:solidFill>
              <a:srgbClr val="F1C232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r>
              <a:rPr lang="ru-RU" sz="1100"/>
              <a:t>более </a:t>
            </a:r>
            <a:r>
              <a:rPr lang="ru-RU" sz="1100" b="1">
                <a:solidFill>
                  <a:srgbClr val="E54925"/>
                </a:solidFill>
              </a:rPr>
              <a:t>100</a:t>
            </a:r>
          </a:p>
        </p:txBody>
      </p:sp>
      <p:sp>
        <p:nvSpPr>
          <p:cNvPr id="58386" name="Shape 190"/>
          <p:cNvSpPr>
            <a:spLocks noChangeArrowheads="1"/>
          </p:cNvSpPr>
          <p:nvPr/>
        </p:nvSpPr>
        <p:spPr bwMode="auto">
          <a:xfrm>
            <a:off x="6970713" y="3765550"/>
            <a:ext cx="1960562" cy="495300"/>
          </a:xfrm>
          <a:prstGeom prst="ellipse">
            <a:avLst/>
          </a:prstGeom>
          <a:solidFill>
            <a:srgbClr val="FFD966"/>
          </a:solidFill>
          <a:ln w="19050">
            <a:solidFill>
              <a:srgbClr val="F1C232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r>
              <a:rPr lang="ru-RU" sz="1100"/>
              <a:t>более </a:t>
            </a:r>
            <a:r>
              <a:rPr lang="ru-RU" sz="1100" b="1">
                <a:solidFill>
                  <a:srgbClr val="E54925"/>
                </a:solidFill>
              </a:rPr>
              <a:t>150</a:t>
            </a:r>
          </a:p>
        </p:txBody>
      </p:sp>
      <p:sp>
        <p:nvSpPr>
          <p:cNvPr id="58387" name="Shape 191"/>
          <p:cNvSpPr>
            <a:spLocks noChangeArrowheads="1"/>
          </p:cNvSpPr>
          <p:nvPr/>
        </p:nvSpPr>
        <p:spPr bwMode="auto">
          <a:xfrm>
            <a:off x="7138988" y="4368800"/>
            <a:ext cx="1927225" cy="865188"/>
          </a:xfrm>
          <a:prstGeom prst="ellipse">
            <a:avLst/>
          </a:prstGeom>
          <a:solidFill>
            <a:srgbClr val="FFD966"/>
          </a:solidFill>
          <a:ln w="19050">
            <a:solidFill>
              <a:srgbClr val="F1C232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r>
              <a:rPr lang="ru-RU" sz="1100"/>
              <a:t>СПО, строительных, педагогических вузов, коллекции журналов</a:t>
            </a:r>
          </a:p>
        </p:txBody>
      </p:sp>
      <p:sp>
        <p:nvSpPr>
          <p:cNvPr id="58388" name="Shape 192"/>
          <p:cNvSpPr>
            <a:spLocks noChangeArrowheads="1"/>
          </p:cNvSpPr>
          <p:nvPr/>
        </p:nvSpPr>
        <p:spPr bwMode="auto">
          <a:xfrm>
            <a:off x="3600450" y="4979988"/>
            <a:ext cx="3725863" cy="1762125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6B3E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SzPct val="92000"/>
            </a:pPr>
            <a:r>
              <a:rPr lang="ru-RU" sz="1200" b="1">
                <a:solidFill>
                  <a:srgbClr val="E54925"/>
                </a:solidFill>
              </a:rPr>
              <a:t>-</a:t>
            </a:r>
            <a:r>
              <a:rPr lang="ru-RU" sz="1100" b="1">
                <a:solidFill>
                  <a:srgbClr val="E54925"/>
                </a:solidFill>
              </a:rPr>
              <a:t> </a:t>
            </a:r>
            <a:r>
              <a:rPr lang="ru-RU" sz="1100" b="1" u="sng">
                <a:solidFill>
                  <a:srgbClr val="E54925"/>
                </a:solidFill>
              </a:rPr>
              <a:t>новая платформа Android </a:t>
            </a:r>
            <a:r>
              <a:rPr lang="ru-RU" sz="1100" b="1">
                <a:solidFill>
                  <a:srgbClr val="E54925"/>
                </a:solidFill>
              </a:rPr>
              <a:t>c офлайн режимом;</a:t>
            </a:r>
          </a:p>
          <a:p>
            <a:pPr>
              <a:buClr>
                <a:srgbClr val="000000"/>
              </a:buClr>
              <a:buSzPct val="100000"/>
            </a:pPr>
            <a:r>
              <a:rPr lang="ru-RU" sz="1100" b="1">
                <a:solidFill>
                  <a:srgbClr val="E54925"/>
                </a:solidFill>
              </a:rPr>
              <a:t>- внедрение модуля Антиплагиат;</a:t>
            </a:r>
          </a:p>
          <a:p>
            <a:pPr>
              <a:buClr>
                <a:srgbClr val="000000"/>
              </a:buClr>
              <a:buSzPct val="100000"/>
            </a:pPr>
            <a:r>
              <a:rPr lang="ru-RU" sz="1100" b="1">
                <a:solidFill>
                  <a:srgbClr val="E54925"/>
                </a:solidFill>
              </a:rPr>
              <a:t>- оптимизация структуры разделов и   каталогов системы;</a:t>
            </a:r>
          </a:p>
          <a:p>
            <a:pPr>
              <a:buClr>
                <a:srgbClr val="000000"/>
              </a:buClr>
              <a:buSzPct val="100000"/>
            </a:pPr>
            <a:r>
              <a:rPr lang="ru-RU" sz="1100" b="1">
                <a:solidFill>
                  <a:srgbClr val="E54925"/>
                </a:solidFill>
              </a:rPr>
              <a:t>- мгновенный поиск и фильтрация изданий;</a:t>
            </a:r>
          </a:p>
          <a:p>
            <a:pPr>
              <a:buClr>
                <a:srgbClr val="000000"/>
              </a:buClr>
              <a:buSzPct val="100000"/>
            </a:pPr>
            <a:r>
              <a:rPr lang="ru-RU" sz="1100" b="1">
                <a:solidFill>
                  <a:srgbClr val="E54925"/>
                </a:solidFill>
              </a:rPr>
              <a:t>- интеграция с другими системами;</a:t>
            </a:r>
          </a:p>
          <a:p>
            <a:pPr>
              <a:buClr>
                <a:srgbClr val="000000"/>
              </a:buClr>
              <a:buSzPct val="100000"/>
            </a:pPr>
            <a:r>
              <a:rPr lang="ru-RU" sz="1100" b="1">
                <a:solidFill>
                  <a:srgbClr val="E54925"/>
                </a:solidFill>
              </a:rPr>
              <a:t>- формирование и развитие единых электронных образовательных ресурсов;</a:t>
            </a:r>
          </a:p>
          <a:p>
            <a:pPr>
              <a:buClr>
                <a:srgbClr val="000000"/>
              </a:buClr>
              <a:buSzPct val="100000"/>
            </a:pPr>
            <a:r>
              <a:rPr lang="ru-RU" sz="1100" b="1">
                <a:solidFill>
                  <a:srgbClr val="E54925"/>
                </a:solidFill>
              </a:rPr>
              <a:t>- выпуск электронных изданий.</a:t>
            </a:r>
          </a:p>
        </p:txBody>
      </p:sp>
      <p:sp>
        <p:nvSpPr>
          <p:cNvPr id="58389" name="Shape 193"/>
          <p:cNvSpPr>
            <a:spLocks noChangeArrowheads="1"/>
          </p:cNvSpPr>
          <p:nvPr/>
        </p:nvSpPr>
        <p:spPr bwMode="auto">
          <a:xfrm rot="-5400000">
            <a:off x="3271044" y="1915319"/>
            <a:ext cx="196850" cy="439738"/>
          </a:xfrm>
          <a:prstGeom prst="downArrow">
            <a:avLst>
              <a:gd name="adj1" fmla="val 50000"/>
              <a:gd name="adj2" fmla="val 49859"/>
            </a:avLst>
          </a:prstGeom>
          <a:solidFill>
            <a:schemeClr val="tx2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8390" name="Shape 194"/>
          <p:cNvSpPr>
            <a:spLocks noChangeArrowheads="1"/>
          </p:cNvSpPr>
          <p:nvPr/>
        </p:nvSpPr>
        <p:spPr bwMode="auto">
          <a:xfrm rot="-5400000">
            <a:off x="3278187" y="2519363"/>
            <a:ext cx="195263" cy="439738"/>
          </a:xfrm>
          <a:prstGeom prst="downArrow">
            <a:avLst>
              <a:gd name="adj1" fmla="val 50000"/>
              <a:gd name="adj2" fmla="val 50264"/>
            </a:avLst>
          </a:prstGeom>
          <a:solidFill>
            <a:schemeClr val="tx2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cxnSp>
        <p:nvCxnSpPr>
          <p:cNvPr id="58391" name="Shape 195"/>
          <p:cNvCxnSpPr>
            <a:cxnSpLocks noChangeShapeType="1"/>
            <a:stCxn id="58383" idx="3"/>
            <a:endCxn id="58385" idx="2"/>
          </p:cNvCxnSpPr>
          <p:nvPr/>
        </p:nvCxnSpPr>
        <p:spPr bwMode="auto">
          <a:xfrm rot="10800000" flipH="1">
            <a:off x="6659563" y="3402013"/>
            <a:ext cx="311150" cy="104775"/>
          </a:xfrm>
          <a:prstGeom prst="straightConnector1">
            <a:avLst/>
          </a:prstGeom>
          <a:noFill/>
          <a:ln w="19050">
            <a:solidFill>
              <a:schemeClr val="bg2"/>
            </a:solidFill>
            <a:round/>
            <a:headEnd type="none" w="lg" len="lg"/>
            <a:tailEnd type="triangle" w="lg" len="lg"/>
          </a:ln>
        </p:spPr>
      </p:cxnSp>
      <p:cxnSp>
        <p:nvCxnSpPr>
          <p:cNvPr id="58392" name="Shape 196"/>
          <p:cNvCxnSpPr>
            <a:cxnSpLocks noChangeShapeType="1"/>
            <a:stCxn id="58382" idx="3"/>
            <a:endCxn id="58386" idx="2"/>
          </p:cNvCxnSpPr>
          <p:nvPr/>
        </p:nvCxnSpPr>
        <p:spPr bwMode="auto">
          <a:xfrm rot="10800000" flipH="1">
            <a:off x="6659563" y="4013200"/>
            <a:ext cx="311150" cy="7938"/>
          </a:xfrm>
          <a:prstGeom prst="straightConnector1">
            <a:avLst/>
          </a:prstGeom>
          <a:noFill/>
          <a:ln w="19050">
            <a:solidFill>
              <a:schemeClr val="bg2"/>
            </a:solidFill>
            <a:round/>
            <a:headEnd type="none" w="lg" len="lg"/>
            <a:tailEnd type="triangle" w="lg" len="lg"/>
          </a:ln>
        </p:spPr>
      </p:cxnSp>
      <p:cxnSp>
        <p:nvCxnSpPr>
          <p:cNvPr id="58393" name="Shape 197"/>
          <p:cNvCxnSpPr>
            <a:cxnSpLocks noChangeShapeType="1"/>
          </p:cNvCxnSpPr>
          <p:nvPr/>
        </p:nvCxnSpPr>
        <p:spPr bwMode="auto">
          <a:xfrm>
            <a:off x="6650038" y="4478338"/>
            <a:ext cx="588962" cy="158750"/>
          </a:xfrm>
          <a:prstGeom prst="straightConnector1">
            <a:avLst/>
          </a:prstGeom>
          <a:noFill/>
          <a:ln w="19050">
            <a:solidFill>
              <a:schemeClr val="bg2"/>
            </a:solidFill>
            <a:round/>
            <a:headEnd type="none" w="lg" len="lg"/>
            <a:tailEnd type="triangle" w="lg" len="lg"/>
          </a:ln>
        </p:spPr>
      </p:cxnSp>
      <p:sp>
        <p:nvSpPr>
          <p:cNvPr id="58394" name="Shape 198"/>
          <p:cNvSpPr>
            <a:spLocks noChangeArrowheads="1"/>
          </p:cNvSpPr>
          <p:nvPr/>
        </p:nvSpPr>
        <p:spPr bwMode="auto">
          <a:xfrm rot="-5400000">
            <a:off x="3277394" y="3329781"/>
            <a:ext cx="196850" cy="439738"/>
          </a:xfrm>
          <a:prstGeom prst="downArrow">
            <a:avLst>
              <a:gd name="adj1" fmla="val 50000"/>
              <a:gd name="adj2" fmla="val 49859"/>
            </a:avLst>
          </a:prstGeom>
          <a:solidFill>
            <a:schemeClr val="tx2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8395" name="Shape 199"/>
          <p:cNvSpPr>
            <a:spLocks noChangeArrowheads="1"/>
          </p:cNvSpPr>
          <p:nvPr/>
        </p:nvSpPr>
        <p:spPr bwMode="auto">
          <a:xfrm rot="-5400000">
            <a:off x="3286125" y="3830638"/>
            <a:ext cx="195263" cy="439737"/>
          </a:xfrm>
          <a:prstGeom prst="downArrow">
            <a:avLst>
              <a:gd name="adj1" fmla="val 50000"/>
              <a:gd name="adj2" fmla="val 50264"/>
            </a:avLst>
          </a:prstGeom>
          <a:solidFill>
            <a:schemeClr val="tx2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8396" name="Shape 200"/>
          <p:cNvSpPr>
            <a:spLocks noChangeArrowheads="1"/>
          </p:cNvSpPr>
          <p:nvPr/>
        </p:nvSpPr>
        <p:spPr bwMode="auto">
          <a:xfrm rot="-5400000">
            <a:off x="3285332" y="4348956"/>
            <a:ext cx="196850" cy="439737"/>
          </a:xfrm>
          <a:prstGeom prst="downArrow">
            <a:avLst>
              <a:gd name="adj1" fmla="val 50000"/>
              <a:gd name="adj2" fmla="val 49859"/>
            </a:avLst>
          </a:prstGeom>
          <a:solidFill>
            <a:schemeClr val="tx2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8397" name="Shape 201"/>
          <p:cNvSpPr>
            <a:spLocks noChangeArrowheads="1"/>
          </p:cNvSpPr>
          <p:nvPr/>
        </p:nvSpPr>
        <p:spPr bwMode="auto">
          <a:xfrm rot="-5400000">
            <a:off x="3271044" y="5552282"/>
            <a:ext cx="196850" cy="411162"/>
          </a:xfrm>
          <a:prstGeom prst="downArrow">
            <a:avLst>
              <a:gd name="adj1" fmla="val 50000"/>
              <a:gd name="adj2" fmla="val 49858"/>
            </a:avLst>
          </a:prstGeom>
          <a:solidFill>
            <a:schemeClr val="tx2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202" name="Shape 202"/>
          <p:cNvSpPr/>
          <p:nvPr/>
        </p:nvSpPr>
        <p:spPr>
          <a:xfrm>
            <a:off x="4154488" y="4748213"/>
            <a:ext cx="141287" cy="10636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BB1505"/>
          </a:solidFill>
          <a:ln w="19050" cap="flat" cmpd="sng">
            <a:solidFill>
              <a:srgbClr val="BB150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1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hape 207"/>
          <p:cNvSpPr txBox="1">
            <a:spLocks noChangeArrowheads="1"/>
          </p:cNvSpPr>
          <p:nvPr/>
        </p:nvSpPr>
        <p:spPr bwMode="auto">
          <a:xfrm>
            <a:off x="195263" y="6438900"/>
            <a:ext cx="4333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endParaRPr lang="ru-RU"/>
          </a:p>
        </p:txBody>
      </p:sp>
      <p:sp>
        <p:nvSpPr>
          <p:cNvPr id="60418" name="Shape 208"/>
          <p:cNvSpPr txBox="1">
            <a:spLocks noChangeArrowheads="1"/>
          </p:cNvSpPr>
          <p:nvPr/>
        </p:nvSpPr>
        <p:spPr bwMode="auto">
          <a:xfrm>
            <a:off x="2701925" y="158750"/>
            <a:ext cx="4765675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endParaRPr lang="ru-RU" sz="2000" b="1">
              <a:solidFill>
                <a:srgbClr val="38761D"/>
              </a:solidFill>
            </a:endParaRPr>
          </a:p>
          <a:p>
            <a:pPr algn="ctr"/>
            <a:endParaRPr lang="ru-RU" sz="1600" b="1">
              <a:solidFill>
                <a:srgbClr val="38761D"/>
              </a:solidFill>
            </a:endParaRPr>
          </a:p>
          <a:p>
            <a:pPr algn="ctr"/>
            <a:endParaRPr lang="ru-RU" sz="1600" b="1">
              <a:solidFill>
                <a:srgbClr val="38761D"/>
              </a:solidFill>
            </a:endParaRPr>
          </a:p>
          <a:p>
            <a:pPr algn="ctr"/>
            <a:endParaRPr lang="ru-RU" sz="1600" b="1">
              <a:solidFill>
                <a:srgbClr val="38761D"/>
              </a:solidFill>
            </a:endParaRPr>
          </a:p>
          <a:p>
            <a:pPr algn="ctr"/>
            <a:endParaRPr lang="ru-RU" sz="2000" b="1">
              <a:solidFill>
                <a:srgbClr val="38761D"/>
              </a:solidFill>
            </a:endParaRPr>
          </a:p>
        </p:txBody>
      </p:sp>
      <p:sp>
        <p:nvSpPr>
          <p:cNvPr id="60419" name="Shape 209"/>
          <p:cNvSpPr txBox="1">
            <a:spLocks noChangeArrowheads="1"/>
          </p:cNvSpPr>
          <p:nvPr/>
        </p:nvSpPr>
        <p:spPr bwMode="auto">
          <a:xfrm>
            <a:off x="8601075" y="1646238"/>
            <a:ext cx="30003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marL="901700" indent="-228600" algn="just">
              <a:lnSpc>
                <a:spcPct val="115000"/>
              </a:lnSpc>
            </a:pPr>
            <a:r>
              <a:rPr lang="ru-RU" sz="1100"/>
              <a:t>v</a:t>
            </a:r>
            <a:r>
              <a:rPr lang="ru-RU" sz="70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	</a:t>
            </a:r>
            <a:r>
              <a:rPr lang="ru-RU" sz="1100"/>
              <a:t> </a:t>
            </a:r>
          </a:p>
        </p:txBody>
      </p:sp>
      <p:sp>
        <p:nvSpPr>
          <p:cNvPr id="60420" name="Shape 210"/>
          <p:cNvSpPr>
            <a:spLocks noChangeArrowheads="1"/>
          </p:cNvSpPr>
          <p:nvPr/>
        </p:nvSpPr>
        <p:spPr bwMode="auto">
          <a:xfrm>
            <a:off x="3219450" y="111125"/>
            <a:ext cx="4538663" cy="866775"/>
          </a:xfrm>
          <a:prstGeom prst="roundRect">
            <a:avLst>
              <a:gd name="adj" fmla="val 16667"/>
            </a:avLst>
          </a:prstGeom>
          <a:solidFill>
            <a:srgbClr val="FF6B3E"/>
          </a:solidFill>
          <a:ln w="19050">
            <a:solidFill>
              <a:srgbClr val="FFFFFF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endParaRPr lang="ru-RU" sz="1600" b="1">
              <a:solidFill>
                <a:srgbClr val="FFFFFF"/>
              </a:solidFill>
            </a:endParaRPr>
          </a:p>
          <a:p>
            <a:pPr algn="ctr"/>
            <a:r>
              <a:rPr lang="ru-RU" sz="1600" b="1">
                <a:solidFill>
                  <a:srgbClr val="FFFFFF"/>
                </a:solidFill>
              </a:rPr>
              <a:t>Возможности комплектования (альтернативные решения подписки на базовую версию) </a:t>
            </a:r>
          </a:p>
          <a:p>
            <a:pPr algn="ctr"/>
            <a:endParaRPr lang="ru-RU" sz="1800" b="1">
              <a:solidFill>
                <a:srgbClr val="FFFFFF"/>
              </a:solidFill>
            </a:endParaRPr>
          </a:p>
        </p:txBody>
      </p:sp>
      <p:sp>
        <p:nvSpPr>
          <p:cNvPr id="60421" name="Shape 211"/>
          <p:cNvSpPr>
            <a:spLocks noChangeArrowheads="1"/>
          </p:cNvSpPr>
          <p:nvPr/>
        </p:nvSpPr>
        <p:spPr bwMode="auto">
          <a:xfrm>
            <a:off x="1389063" y="1208088"/>
            <a:ext cx="3114675" cy="889000"/>
          </a:xfrm>
          <a:prstGeom prst="ellipse">
            <a:avLst/>
          </a:prstGeom>
          <a:solidFill>
            <a:srgbClr val="FFD966"/>
          </a:solidFill>
          <a:ln w="19050">
            <a:solidFill>
              <a:srgbClr val="FF9900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r>
              <a:rPr lang="ru-RU" sz="1600" b="1">
                <a:solidFill>
                  <a:srgbClr val="E54925"/>
                </a:solidFill>
              </a:rPr>
              <a:t>Подписка на коллекции</a:t>
            </a:r>
          </a:p>
        </p:txBody>
      </p:sp>
      <p:sp>
        <p:nvSpPr>
          <p:cNvPr id="60422" name="Shape 212"/>
          <p:cNvSpPr>
            <a:spLocks noChangeArrowheads="1"/>
          </p:cNvSpPr>
          <p:nvPr/>
        </p:nvSpPr>
        <p:spPr bwMode="auto">
          <a:xfrm>
            <a:off x="5622925" y="1230313"/>
            <a:ext cx="2816225" cy="866775"/>
          </a:xfrm>
          <a:prstGeom prst="ellipse">
            <a:avLst/>
          </a:prstGeom>
          <a:solidFill>
            <a:srgbClr val="FFD966"/>
          </a:solidFill>
          <a:ln w="19050">
            <a:solidFill>
              <a:srgbClr val="FF9900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r>
              <a:rPr lang="ru-RU" sz="1600" b="1">
                <a:solidFill>
                  <a:srgbClr val="E54925"/>
                </a:solidFill>
              </a:rPr>
              <a:t>Покнижное комплектование</a:t>
            </a:r>
          </a:p>
        </p:txBody>
      </p:sp>
      <p:sp>
        <p:nvSpPr>
          <p:cNvPr id="60423" name="Shape 213"/>
          <p:cNvSpPr txBox="1">
            <a:spLocks noChangeArrowheads="1"/>
          </p:cNvSpPr>
          <p:nvPr/>
        </p:nvSpPr>
        <p:spPr bwMode="auto">
          <a:xfrm>
            <a:off x="-3149600" y="2003425"/>
            <a:ext cx="2998787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indent="342900" algn="just">
              <a:lnSpc>
                <a:spcPct val="115000"/>
              </a:lnSpc>
            </a:pPr>
            <a:endParaRPr lang="ru-RU" sz="1100"/>
          </a:p>
        </p:txBody>
      </p:sp>
      <p:sp>
        <p:nvSpPr>
          <p:cNvPr id="60424" name="Shape 214"/>
          <p:cNvSpPr txBox="1">
            <a:spLocks noChangeArrowheads="1"/>
          </p:cNvSpPr>
          <p:nvPr/>
        </p:nvSpPr>
        <p:spPr bwMode="auto">
          <a:xfrm>
            <a:off x="-3106738" y="-1530350"/>
            <a:ext cx="3000375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indent="342900" algn="just">
              <a:lnSpc>
                <a:spcPct val="115000"/>
              </a:lnSpc>
            </a:pPr>
            <a:endParaRPr lang="ru-RU"/>
          </a:p>
        </p:txBody>
      </p:sp>
      <p:sp>
        <p:nvSpPr>
          <p:cNvPr id="60425" name="Shape 215"/>
          <p:cNvSpPr>
            <a:spLocks noChangeArrowheads="1"/>
          </p:cNvSpPr>
          <p:nvPr/>
        </p:nvSpPr>
        <p:spPr bwMode="auto">
          <a:xfrm>
            <a:off x="530225" y="1062038"/>
            <a:ext cx="1452563" cy="735012"/>
          </a:xfrm>
          <a:prstGeom prst="star8">
            <a:avLst>
              <a:gd name="adj" fmla="val 37500"/>
            </a:avLst>
          </a:prstGeom>
          <a:solidFill>
            <a:srgbClr val="FF6B3E"/>
          </a:solidFill>
          <a:ln w="19050">
            <a:solidFill>
              <a:srgbClr val="FF6B3E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r>
              <a:rPr lang="ru-RU" sz="1200" b="1"/>
              <a:t>более 250 вариантов</a:t>
            </a:r>
          </a:p>
        </p:txBody>
      </p:sp>
      <p:sp>
        <p:nvSpPr>
          <p:cNvPr id="60426" name="Shape 216"/>
          <p:cNvSpPr>
            <a:spLocks noChangeArrowheads="1"/>
          </p:cNvSpPr>
          <p:nvPr/>
        </p:nvSpPr>
        <p:spPr bwMode="auto">
          <a:xfrm>
            <a:off x="7061200" y="2097088"/>
            <a:ext cx="177800" cy="434975"/>
          </a:xfrm>
          <a:prstGeom prst="downArrow">
            <a:avLst>
              <a:gd name="adj1" fmla="val 50000"/>
              <a:gd name="adj2" fmla="val 49733"/>
            </a:avLst>
          </a:prstGeom>
          <a:solidFill>
            <a:srgbClr val="FFD966"/>
          </a:solidFill>
          <a:ln w="19050">
            <a:solidFill>
              <a:srgbClr val="FF9900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cxnSp>
        <p:nvCxnSpPr>
          <p:cNvPr id="60427" name="Shape 217"/>
          <p:cNvCxnSpPr>
            <a:cxnSpLocks noChangeShapeType="1"/>
            <a:stCxn id="60421" idx="4"/>
          </p:cNvCxnSpPr>
          <p:nvPr/>
        </p:nvCxnSpPr>
        <p:spPr bwMode="auto">
          <a:xfrm flipH="1">
            <a:off x="1658938" y="2097088"/>
            <a:ext cx="1287462" cy="433387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none" w="lg" len="lg"/>
            <a:tailEnd type="triangle" w="lg" len="lg"/>
          </a:ln>
        </p:spPr>
      </p:cxnSp>
      <p:cxnSp>
        <p:nvCxnSpPr>
          <p:cNvPr id="60428" name="Shape 218"/>
          <p:cNvCxnSpPr>
            <a:cxnSpLocks noChangeShapeType="1"/>
            <a:stCxn id="60421" idx="4"/>
          </p:cNvCxnSpPr>
          <p:nvPr/>
        </p:nvCxnSpPr>
        <p:spPr bwMode="auto">
          <a:xfrm>
            <a:off x="2946400" y="2097088"/>
            <a:ext cx="1588" cy="48577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none" w="lg" len="lg"/>
            <a:tailEnd type="triangle" w="lg" len="lg"/>
          </a:ln>
        </p:spPr>
      </p:cxnSp>
      <p:cxnSp>
        <p:nvCxnSpPr>
          <p:cNvPr id="60429" name="Shape 219"/>
          <p:cNvCxnSpPr>
            <a:cxnSpLocks noChangeShapeType="1"/>
          </p:cNvCxnSpPr>
          <p:nvPr/>
        </p:nvCxnSpPr>
        <p:spPr bwMode="auto">
          <a:xfrm>
            <a:off x="2946400" y="2087563"/>
            <a:ext cx="1438275" cy="46037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none" w="lg" len="lg"/>
            <a:tailEnd type="triangle" w="lg" len="lg"/>
          </a:ln>
        </p:spPr>
      </p:cxnSp>
      <p:sp>
        <p:nvSpPr>
          <p:cNvPr id="60430" name="Shape 220"/>
          <p:cNvSpPr>
            <a:spLocks noChangeArrowheads="1"/>
          </p:cNvSpPr>
          <p:nvPr/>
        </p:nvSpPr>
        <p:spPr bwMode="auto">
          <a:xfrm>
            <a:off x="465138" y="2565400"/>
            <a:ext cx="1520825" cy="95885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6B3E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ct val="79000"/>
            </a:pPr>
            <a:r>
              <a:rPr lang="ru-RU" b="1">
                <a:solidFill>
                  <a:srgbClr val="E54925"/>
                </a:solidFill>
              </a:rPr>
              <a:t>тематические коллекции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ru-RU" sz="1100" b="1"/>
              <a:t>(по новому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ru-RU" sz="1100" b="1"/>
              <a:t>перечню УГС)</a:t>
            </a:r>
          </a:p>
        </p:txBody>
      </p:sp>
      <p:sp>
        <p:nvSpPr>
          <p:cNvPr id="60431" name="Shape 221"/>
          <p:cNvSpPr>
            <a:spLocks noChangeArrowheads="1"/>
          </p:cNvSpPr>
          <p:nvPr/>
        </p:nvSpPr>
        <p:spPr bwMode="auto">
          <a:xfrm>
            <a:off x="2106613" y="2565400"/>
            <a:ext cx="1520825" cy="95885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6B3E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ct val="79000"/>
            </a:pPr>
            <a:r>
              <a:rPr lang="ru-RU" b="1">
                <a:solidFill>
                  <a:srgbClr val="E54925"/>
                </a:solidFill>
              </a:rPr>
              <a:t>издательские коллекции</a:t>
            </a:r>
          </a:p>
        </p:txBody>
      </p:sp>
      <p:sp>
        <p:nvSpPr>
          <p:cNvPr id="60432" name="Shape 222"/>
          <p:cNvSpPr>
            <a:spLocks noChangeArrowheads="1"/>
          </p:cNvSpPr>
          <p:nvPr/>
        </p:nvSpPr>
        <p:spPr bwMode="auto">
          <a:xfrm>
            <a:off x="3733800" y="2565400"/>
            <a:ext cx="1955800" cy="95885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6B3E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ct val="79000"/>
            </a:pPr>
            <a:r>
              <a:rPr lang="ru-RU" b="1">
                <a:solidFill>
                  <a:srgbClr val="E54925"/>
                </a:solidFill>
              </a:rPr>
              <a:t>специализирован-</a:t>
            </a:r>
          </a:p>
          <a:p>
            <a:pPr algn="ctr">
              <a:buClr>
                <a:srgbClr val="000000"/>
              </a:buClr>
              <a:buSzPct val="79000"/>
            </a:pPr>
            <a:r>
              <a:rPr lang="ru-RU" b="1">
                <a:solidFill>
                  <a:srgbClr val="E54925"/>
                </a:solidFill>
              </a:rPr>
              <a:t>ные коллекции </a:t>
            </a:r>
            <a:r>
              <a:rPr lang="ru-RU" sz="1200" b="1"/>
              <a:t>(профильная литература), </a:t>
            </a:r>
            <a:r>
              <a:rPr lang="ru-RU" sz="1200" b="1">
                <a:solidFill>
                  <a:srgbClr val="BB1505"/>
                </a:solidFill>
              </a:rPr>
              <a:t>коллекции журналов</a:t>
            </a:r>
          </a:p>
        </p:txBody>
      </p:sp>
      <p:sp>
        <p:nvSpPr>
          <p:cNvPr id="60433" name="Shape 223"/>
          <p:cNvSpPr>
            <a:spLocks noChangeArrowheads="1"/>
          </p:cNvSpPr>
          <p:nvPr/>
        </p:nvSpPr>
        <p:spPr bwMode="auto">
          <a:xfrm>
            <a:off x="5822950" y="2549525"/>
            <a:ext cx="2876550" cy="95885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6B3E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>
              <a:buClr>
                <a:srgbClr val="000000"/>
              </a:buClr>
              <a:buSzPct val="85000"/>
            </a:pPr>
            <a:r>
              <a:rPr lang="ru-RU" sz="1300" b="1">
                <a:solidFill>
                  <a:srgbClr val="E54925"/>
                </a:solidFill>
              </a:rPr>
              <a:t>выборка из каталога изданий для обеспечения необходимых дисциплин в соответствии с учебными планами</a:t>
            </a:r>
          </a:p>
        </p:txBody>
      </p:sp>
      <p:sp>
        <p:nvSpPr>
          <p:cNvPr id="60434" name="Shape 224"/>
          <p:cNvSpPr>
            <a:spLocks noChangeArrowheads="1"/>
          </p:cNvSpPr>
          <p:nvPr/>
        </p:nvSpPr>
        <p:spPr bwMode="auto">
          <a:xfrm>
            <a:off x="7575550" y="1052513"/>
            <a:ext cx="1520825" cy="673100"/>
          </a:xfrm>
          <a:prstGeom prst="star8">
            <a:avLst>
              <a:gd name="adj" fmla="val 37500"/>
            </a:avLst>
          </a:prstGeom>
          <a:solidFill>
            <a:srgbClr val="FF6B3E"/>
          </a:solidFill>
          <a:ln w="19050">
            <a:solidFill>
              <a:srgbClr val="FF6B3E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r>
              <a:rPr lang="ru-RU" sz="1100" b="1"/>
              <a:t>более 20000 изданий</a:t>
            </a:r>
          </a:p>
        </p:txBody>
      </p:sp>
      <p:sp>
        <p:nvSpPr>
          <p:cNvPr id="60435" name="Shape 225"/>
          <p:cNvSpPr>
            <a:spLocks noChangeArrowheads="1"/>
          </p:cNvSpPr>
          <p:nvPr/>
        </p:nvSpPr>
        <p:spPr bwMode="auto">
          <a:xfrm>
            <a:off x="911225" y="3559175"/>
            <a:ext cx="7620000" cy="2732088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19050">
            <a:solidFill>
              <a:srgbClr val="669933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marL="457200" indent="-311150">
              <a:buClr>
                <a:srgbClr val="38761D"/>
              </a:buClr>
              <a:buSzPct val="100000"/>
              <a:buFontTx/>
              <a:buChar char="❏"/>
            </a:pPr>
            <a:r>
              <a:rPr lang="ru-RU" sz="1300">
                <a:solidFill>
                  <a:srgbClr val="38761D"/>
                </a:solidFill>
              </a:rPr>
              <a:t>Стоимость годовой подписки на коллекцию - </a:t>
            </a:r>
            <a:r>
              <a:rPr lang="ru-RU" sz="1300" b="1">
                <a:solidFill>
                  <a:srgbClr val="38761D"/>
                </a:solidFill>
              </a:rPr>
              <a:t>от 5 тыс. руб.</a:t>
            </a:r>
          </a:p>
          <a:p>
            <a:pPr marL="457200" indent="-311150">
              <a:buClr>
                <a:srgbClr val="38761D"/>
              </a:buClr>
              <a:buSzPct val="100000"/>
              <a:buFontTx/>
              <a:buChar char="❏"/>
            </a:pPr>
            <a:r>
              <a:rPr lang="ru-RU" sz="1300">
                <a:solidFill>
                  <a:srgbClr val="38761D"/>
                </a:solidFill>
              </a:rPr>
              <a:t>Средняя стоимость подписки на коллекцию – 30-40 тыс. руб в год.</a:t>
            </a:r>
          </a:p>
          <a:p>
            <a:pPr marL="457200" indent="-311150">
              <a:buClr>
                <a:srgbClr val="38761D"/>
              </a:buClr>
              <a:buSzPct val="100000"/>
              <a:buFontTx/>
              <a:buChar char="❏"/>
            </a:pPr>
            <a:r>
              <a:rPr lang="ru-RU" sz="1300">
                <a:solidFill>
                  <a:srgbClr val="38761D"/>
                </a:solidFill>
              </a:rPr>
              <a:t>Пополнения коллекций </a:t>
            </a:r>
            <a:r>
              <a:rPr lang="ru-RU" sz="1300" b="1">
                <a:solidFill>
                  <a:srgbClr val="38761D"/>
                </a:solidFill>
              </a:rPr>
              <a:t>новыми </a:t>
            </a:r>
            <a:r>
              <a:rPr lang="ru-RU" sz="1300">
                <a:solidFill>
                  <a:srgbClr val="38761D"/>
                </a:solidFill>
              </a:rPr>
              <a:t>изданиями в течение срока подписки - </a:t>
            </a:r>
            <a:r>
              <a:rPr lang="ru-RU" sz="1300" b="1">
                <a:solidFill>
                  <a:srgbClr val="38761D"/>
                </a:solidFill>
              </a:rPr>
              <a:t>бесплатно</a:t>
            </a:r>
            <a:r>
              <a:rPr lang="ru-RU" sz="1300">
                <a:solidFill>
                  <a:srgbClr val="38761D"/>
                </a:solidFill>
              </a:rPr>
              <a:t>.</a:t>
            </a:r>
          </a:p>
          <a:p>
            <a:pPr marL="457200" indent="-311150">
              <a:buClr>
                <a:srgbClr val="38761D"/>
              </a:buClr>
              <a:buSzPct val="100000"/>
              <a:buFontTx/>
              <a:buChar char="❏"/>
            </a:pPr>
            <a:r>
              <a:rPr lang="ru-RU" sz="1300">
                <a:solidFill>
                  <a:srgbClr val="38761D"/>
                </a:solidFill>
              </a:rPr>
              <a:t>Все сервисы личного кабинета  доступны </a:t>
            </a:r>
            <a:r>
              <a:rPr lang="ru-RU" sz="1300" b="1">
                <a:solidFill>
                  <a:srgbClr val="38761D"/>
                </a:solidFill>
              </a:rPr>
              <a:t>бесплатно</a:t>
            </a:r>
            <a:r>
              <a:rPr lang="ru-RU" sz="1300">
                <a:solidFill>
                  <a:srgbClr val="38761D"/>
                </a:solidFill>
              </a:rPr>
              <a:t>.</a:t>
            </a:r>
          </a:p>
          <a:p>
            <a:pPr marL="457200" indent="-311150">
              <a:buClr>
                <a:srgbClr val="38761D"/>
              </a:buClr>
              <a:buSzPct val="100000"/>
              <a:buFontTx/>
              <a:buChar char="❏"/>
            </a:pPr>
            <a:r>
              <a:rPr lang="ru-RU" sz="1300">
                <a:solidFill>
                  <a:srgbClr val="38761D"/>
                </a:solidFill>
              </a:rPr>
              <a:t>Дополнительно к любой коллекции </a:t>
            </a:r>
            <a:r>
              <a:rPr lang="ru-RU" sz="1300" b="1">
                <a:solidFill>
                  <a:srgbClr val="38761D"/>
                </a:solidFill>
              </a:rPr>
              <a:t>бесплатно </a:t>
            </a:r>
            <a:r>
              <a:rPr lang="ru-RU" sz="1300">
                <a:solidFill>
                  <a:srgbClr val="38761D"/>
                </a:solidFill>
              </a:rPr>
              <a:t>предоставляется </a:t>
            </a:r>
            <a:r>
              <a:rPr lang="ru-RU" sz="1300" b="1">
                <a:solidFill>
                  <a:srgbClr val="38761D"/>
                </a:solidFill>
              </a:rPr>
              <a:t>бессрочный доступ к фондам (около 60 000 изданий) </a:t>
            </a:r>
            <a:r>
              <a:rPr lang="ru-RU" sz="1300">
                <a:solidFill>
                  <a:srgbClr val="38761D"/>
                </a:solidFill>
              </a:rPr>
              <a:t>научных, публичных библиотек (редким изданиям, периодике, исторической, краеведческой литературе и т.п.), а также к более </a:t>
            </a:r>
            <a:r>
              <a:rPr lang="ru-RU" sz="1300" b="1">
                <a:solidFill>
                  <a:srgbClr val="38761D"/>
                </a:solidFill>
              </a:rPr>
              <a:t>350 онлайн-тестам </a:t>
            </a:r>
            <a:r>
              <a:rPr lang="ru-RU" sz="1300">
                <a:solidFill>
                  <a:srgbClr val="38761D"/>
                </a:solidFill>
              </a:rPr>
              <a:t>по различным направлениям обучения.</a:t>
            </a:r>
          </a:p>
          <a:p>
            <a:pPr marL="457200" indent="-311150">
              <a:buClr>
                <a:srgbClr val="38761D"/>
              </a:buClr>
              <a:buSzPct val="100000"/>
              <a:buFontTx/>
              <a:buChar char="❏"/>
            </a:pPr>
            <a:r>
              <a:rPr lang="ru-RU" sz="1300">
                <a:solidFill>
                  <a:srgbClr val="38761D"/>
                </a:solidFill>
              </a:rPr>
              <a:t>При покупке 3 коллекций одна коллекция – </a:t>
            </a:r>
            <a:r>
              <a:rPr lang="ru-RU" sz="1300" b="1">
                <a:solidFill>
                  <a:srgbClr val="38761D"/>
                </a:solidFill>
              </a:rPr>
              <a:t>в подарок!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hape 50"/>
          <p:cNvSpPr txBox="1">
            <a:spLocks noChangeArrowheads="1"/>
          </p:cNvSpPr>
          <p:nvPr/>
        </p:nvSpPr>
        <p:spPr bwMode="auto">
          <a:xfrm>
            <a:off x="954088" y="1881188"/>
            <a:ext cx="6973887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ctr"/>
            <a:r>
              <a:rPr lang="ru-RU" sz="2400" b="1">
                <a:solidFill>
                  <a:srgbClr val="38761D"/>
                </a:solidFill>
              </a:rPr>
              <a:t>Нормативно-правовая </a:t>
            </a:r>
          </a:p>
          <a:p>
            <a:pPr algn="ctr"/>
            <a:r>
              <a:rPr lang="ru-RU" sz="2400" b="1">
                <a:solidFill>
                  <a:srgbClr val="38761D"/>
                </a:solidFill>
              </a:rPr>
              <a:t>документация, </a:t>
            </a:r>
          </a:p>
          <a:p>
            <a:pPr algn="ctr"/>
            <a:r>
              <a:rPr lang="ru-RU" sz="2400" b="1">
                <a:solidFill>
                  <a:srgbClr val="38761D"/>
                </a:solidFill>
              </a:rPr>
              <a:t>регламентирующая использование ЭБС </a:t>
            </a:r>
          </a:p>
          <a:p>
            <a:pPr algn="ctr"/>
            <a:r>
              <a:rPr lang="ru-RU" sz="2400" b="1">
                <a:solidFill>
                  <a:srgbClr val="38761D"/>
                </a:solidFill>
              </a:rPr>
              <a:t>в образовательной среде вуза</a:t>
            </a:r>
          </a:p>
          <a:p>
            <a:pPr algn="ctr"/>
            <a:r>
              <a:rPr lang="ru-RU" sz="2400" b="1">
                <a:solidFill>
                  <a:srgbClr val="38761D"/>
                </a:solidFill>
              </a:rPr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hape 230"/>
          <p:cNvSpPr txBox="1">
            <a:spLocks noChangeArrowheads="1"/>
          </p:cNvSpPr>
          <p:nvPr/>
        </p:nvSpPr>
        <p:spPr bwMode="auto">
          <a:xfrm>
            <a:off x="401638" y="858838"/>
            <a:ext cx="6099175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just"/>
            <a:endParaRPr lang="ru-RU"/>
          </a:p>
        </p:txBody>
      </p:sp>
      <p:sp>
        <p:nvSpPr>
          <p:cNvPr id="62467" name="Shape 231"/>
          <p:cNvSpPr txBox="1">
            <a:spLocks noChangeArrowheads="1"/>
          </p:cNvSpPr>
          <p:nvPr/>
        </p:nvSpPr>
        <p:spPr bwMode="auto">
          <a:xfrm>
            <a:off x="2711450" y="187325"/>
            <a:ext cx="4494213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endParaRPr lang="ru-RU" sz="2000" b="1">
              <a:solidFill>
                <a:srgbClr val="38761D"/>
              </a:solidFill>
            </a:endParaRPr>
          </a:p>
          <a:p>
            <a:pPr algn="ctr"/>
            <a:endParaRPr lang="ru-RU" sz="2000" b="1">
              <a:solidFill>
                <a:srgbClr val="38761D"/>
              </a:solidFill>
            </a:endParaRPr>
          </a:p>
        </p:txBody>
      </p:sp>
      <p:sp>
        <p:nvSpPr>
          <p:cNvPr id="62468" name="Shape 232"/>
          <p:cNvSpPr txBox="1">
            <a:spLocks noChangeArrowheads="1"/>
          </p:cNvSpPr>
          <p:nvPr/>
        </p:nvSpPr>
        <p:spPr bwMode="auto">
          <a:xfrm>
            <a:off x="195263" y="6438900"/>
            <a:ext cx="4333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endParaRPr lang="ru-RU"/>
          </a:p>
        </p:txBody>
      </p:sp>
      <p:sp>
        <p:nvSpPr>
          <p:cNvPr id="62469" name="Shape 233"/>
          <p:cNvSpPr txBox="1">
            <a:spLocks noChangeArrowheads="1"/>
          </p:cNvSpPr>
          <p:nvPr/>
        </p:nvSpPr>
        <p:spPr bwMode="auto">
          <a:xfrm>
            <a:off x="258763" y="2914650"/>
            <a:ext cx="3852862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indent="457200" algn="just">
              <a:lnSpc>
                <a:spcPct val="133000"/>
              </a:lnSpc>
              <a:spcAft>
                <a:spcPts val="800"/>
              </a:spcAft>
            </a:pPr>
            <a:endParaRPr lang="ru-RU" sz="1000"/>
          </a:p>
        </p:txBody>
      </p:sp>
      <p:sp>
        <p:nvSpPr>
          <p:cNvPr id="62470" name="Shape 234"/>
          <p:cNvSpPr txBox="1">
            <a:spLocks noChangeArrowheads="1"/>
          </p:cNvSpPr>
          <p:nvPr/>
        </p:nvSpPr>
        <p:spPr bwMode="auto">
          <a:xfrm>
            <a:off x="195263" y="4657725"/>
            <a:ext cx="3446462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indent="457200" algn="just">
              <a:lnSpc>
                <a:spcPct val="133000"/>
              </a:lnSpc>
              <a:spcAft>
                <a:spcPts val="800"/>
              </a:spcAft>
            </a:pPr>
            <a:endParaRPr lang="ru-RU" sz="1200"/>
          </a:p>
        </p:txBody>
      </p:sp>
      <p:pic>
        <p:nvPicPr>
          <p:cNvPr id="62471" name="Shape 235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02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Shape 236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1138" y="3516313"/>
            <a:ext cx="234315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3" name="Shape 237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9838" y="3516313"/>
            <a:ext cx="234315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hape 242"/>
          <p:cNvSpPr txBox="1">
            <a:spLocks noChangeArrowheads="1"/>
          </p:cNvSpPr>
          <p:nvPr/>
        </p:nvSpPr>
        <p:spPr bwMode="auto">
          <a:xfrm>
            <a:off x="727075" y="849313"/>
            <a:ext cx="8004175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ctr">
              <a:lnSpc>
                <a:spcPct val="153000"/>
              </a:lnSpc>
              <a:spcBef>
                <a:spcPts val="200"/>
              </a:spcBef>
              <a:spcAft>
                <a:spcPts val="700"/>
              </a:spcAft>
              <a:buClr>
                <a:srgbClr val="000000"/>
              </a:buClr>
              <a:buFont typeface="Arial" charset="0"/>
              <a:buNone/>
            </a:pPr>
            <a:endParaRPr lang="ru-RU"/>
          </a:p>
        </p:txBody>
      </p:sp>
      <p:pic>
        <p:nvPicPr>
          <p:cNvPr id="64514" name="Shape 24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3" y="0"/>
            <a:ext cx="9121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hape 248"/>
          <p:cNvSpPr txBox="1">
            <a:spLocks noGrp="1"/>
          </p:cNvSpPr>
          <p:nvPr>
            <p:ph type="subTitle" idx="1"/>
          </p:nvPr>
        </p:nvSpPr>
        <p:spPr>
          <a:xfrm>
            <a:off x="2935288" y="222250"/>
            <a:ext cx="5311775" cy="785813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Tx/>
              <a:buFontTx/>
              <a:buNone/>
            </a:pPr>
            <a:r>
              <a:rPr lang="ru-RU" sz="1800" b="1" smtClean="0">
                <a:solidFill>
                  <a:srgbClr val="38761D"/>
                </a:solidFill>
                <a:latin typeface="Arial" charset="0"/>
                <a:cs typeface="Arial" charset="0"/>
                <a:sym typeface="Arial" charset="0"/>
              </a:rPr>
              <a:t>Книгообеспеченность</a:t>
            </a:r>
          </a:p>
        </p:txBody>
      </p:sp>
      <p:pic>
        <p:nvPicPr>
          <p:cNvPr id="66562" name="Shape 249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5538" y="3873500"/>
            <a:ext cx="4913312" cy="2457450"/>
          </a:xfrm>
          <a:prstGeom prst="rect">
            <a:avLst/>
          </a:prstGeom>
          <a:noFill/>
          <a:ln w="9525">
            <a:solidFill>
              <a:srgbClr val="274E13"/>
            </a:solidFill>
            <a:round/>
            <a:headEnd/>
            <a:tailEnd/>
          </a:ln>
        </p:spPr>
      </p:pic>
      <p:pic>
        <p:nvPicPr>
          <p:cNvPr id="250" name="Shape 25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388" y="1365250"/>
            <a:ext cx="2533650" cy="733425"/>
          </a:xfrm>
          <a:prstGeom prst="rect">
            <a:avLst/>
          </a:prstGeom>
          <a:noFill/>
          <a:ln w="19050">
            <a:solidFill>
              <a:srgbClr val="274E13"/>
            </a:solidFill>
            <a:round/>
            <a:headEnd/>
            <a:tailEnd/>
          </a:ln>
        </p:spPr>
      </p:pic>
      <p:pic>
        <p:nvPicPr>
          <p:cNvPr id="66564" name="Shape 251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3250" y="1365250"/>
            <a:ext cx="3495675" cy="266700"/>
          </a:xfrm>
          <a:prstGeom prst="rect">
            <a:avLst/>
          </a:prstGeom>
          <a:noFill/>
          <a:ln w="19050">
            <a:solidFill>
              <a:srgbClr val="274E13"/>
            </a:solidFill>
            <a:round/>
            <a:headEnd/>
            <a:tailEnd/>
          </a:ln>
        </p:spPr>
      </p:pic>
      <p:sp>
        <p:nvSpPr>
          <p:cNvPr id="66565" name="Shape 252"/>
          <p:cNvSpPr txBox="1">
            <a:spLocks noChangeArrowheads="1"/>
          </p:cNvSpPr>
          <p:nvPr/>
        </p:nvSpPr>
        <p:spPr bwMode="auto">
          <a:xfrm>
            <a:off x="560388" y="928688"/>
            <a:ext cx="2533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r>
              <a:rPr lang="ru-RU" b="1">
                <a:solidFill>
                  <a:srgbClr val="BB1505"/>
                </a:solidFill>
              </a:rPr>
              <a:t>Шаг 1. Личный кабинет</a:t>
            </a:r>
          </a:p>
        </p:txBody>
      </p:sp>
      <p:sp>
        <p:nvSpPr>
          <p:cNvPr id="66566" name="Shape 253"/>
          <p:cNvSpPr txBox="1">
            <a:spLocks noChangeArrowheads="1"/>
          </p:cNvSpPr>
          <p:nvPr/>
        </p:nvSpPr>
        <p:spPr bwMode="auto">
          <a:xfrm>
            <a:off x="4413250" y="928688"/>
            <a:ext cx="34178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r>
              <a:rPr lang="ru-RU" b="1">
                <a:solidFill>
                  <a:srgbClr val="BB1505"/>
                </a:solidFill>
              </a:rPr>
              <a:t>Шаг 2. Добавление дисциплин</a:t>
            </a:r>
          </a:p>
        </p:txBody>
      </p:sp>
      <p:pic>
        <p:nvPicPr>
          <p:cNvPr id="66567" name="Shape 254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50" y="2676525"/>
            <a:ext cx="75819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8" name="Shape 255"/>
          <p:cNvSpPr txBox="1">
            <a:spLocks noChangeArrowheads="1"/>
          </p:cNvSpPr>
          <p:nvPr/>
        </p:nvSpPr>
        <p:spPr bwMode="auto">
          <a:xfrm>
            <a:off x="514350" y="2219325"/>
            <a:ext cx="36496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r>
              <a:rPr lang="ru-RU" b="1">
                <a:solidFill>
                  <a:srgbClr val="BB1505"/>
                </a:solidFill>
              </a:rPr>
              <a:t>Шаг 3. Выбор метода раскладки</a:t>
            </a:r>
          </a:p>
        </p:txBody>
      </p:sp>
      <p:sp>
        <p:nvSpPr>
          <p:cNvPr id="66569" name="Shape 256"/>
          <p:cNvSpPr txBox="1">
            <a:spLocks noChangeArrowheads="1"/>
          </p:cNvSpPr>
          <p:nvPr/>
        </p:nvSpPr>
        <p:spPr bwMode="auto">
          <a:xfrm>
            <a:off x="542925" y="4275138"/>
            <a:ext cx="3054350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r>
              <a:rPr lang="ru-RU" b="1">
                <a:solidFill>
                  <a:srgbClr val="BB1505"/>
                </a:solidFill>
              </a:rPr>
              <a:t>Шаг 4. Получить результат excel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hape 261"/>
          <p:cNvSpPr txBox="1">
            <a:spLocks noChangeArrowheads="1"/>
          </p:cNvSpPr>
          <p:nvPr/>
        </p:nvSpPr>
        <p:spPr bwMode="auto">
          <a:xfrm>
            <a:off x="195263" y="6438900"/>
            <a:ext cx="4333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endParaRPr lang="ru-RU"/>
          </a:p>
        </p:txBody>
      </p:sp>
      <p:sp>
        <p:nvSpPr>
          <p:cNvPr id="68610" name="Shape 262"/>
          <p:cNvSpPr txBox="1">
            <a:spLocks noChangeArrowheads="1"/>
          </p:cNvSpPr>
          <p:nvPr/>
        </p:nvSpPr>
        <p:spPr bwMode="auto">
          <a:xfrm>
            <a:off x="2701925" y="158750"/>
            <a:ext cx="4765675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endParaRPr lang="ru-RU" sz="2000" b="1">
              <a:solidFill>
                <a:srgbClr val="38761D"/>
              </a:solidFill>
            </a:endParaRPr>
          </a:p>
          <a:p>
            <a:pPr algn="ctr"/>
            <a:endParaRPr lang="ru-RU" sz="1600" b="1">
              <a:solidFill>
                <a:srgbClr val="38761D"/>
              </a:solidFill>
            </a:endParaRPr>
          </a:p>
          <a:p>
            <a:pPr algn="ctr"/>
            <a:endParaRPr lang="ru-RU" sz="1600" b="1">
              <a:solidFill>
                <a:srgbClr val="38761D"/>
              </a:solidFill>
            </a:endParaRPr>
          </a:p>
          <a:p>
            <a:pPr algn="ctr"/>
            <a:endParaRPr lang="ru-RU" sz="1600" b="1">
              <a:solidFill>
                <a:srgbClr val="38761D"/>
              </a:solidFill>
            </a:endParaRPr>
          </a:p>
          <a:p>
            <a:pPr algn="ctr"/>
            <a:endParaRPr lang="ru-RU" sz="2000" b="1">
              <a:solidFill>
                <a:srgbClr val="38761D"/>
              </a:solidFill>
            </a:endParaRPr>
          </a:p>
        </p:txBody>
      </p:sp>
      <p:sp>
        <p:nvSpPr>
          <p:cNvPr id="68611" name="Shape 263"/>
          <p:cNvSpPr txBox="1">
            <a:spLocks noChangeArrowheads="1"/>
          </p:cNvSpPr>
          <p:nvPr/>
        </p:nvSpPr>
        <p:spPr bwMode="auto">
          <a:xfrm>
            <a:off x="1420813" y="1773238"/>
            <a:ext cx="6154737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ctr">
              <a:lnSpc>
                <a:spcPct val="150000"/>
              </a:lnSpc>
            </a:pPr>
            <a:r>
              <a:rPr lang="ru-RU" sz="2400" b="1">
                <a:solidFill>
                  <a:srgbClr val="38761D"/>
                </a:solidFill>
              </a:rPr>
              <a:t>Новое в системе. </a:t>
            </a:r>
          </a:p>
          <a:p>
            <a:pPr algn="ctr">
              <a:lnSpc>
                <a:spcPct val="150000"/>
              </a:lnSpc>
            </a:pPr>
            <a:r>
              <a:rPr lang="ru-RU" sz="2400" b="1">
                <a:solidFill>
                  <a:srgbClr val="38761D"/>
                </a:solidFill>
              </a:rPr>
              <a:t>Режим комплектатора. </a:t>
            </a:r>
          </a:p>
          <a:p>
            <a:pPr algn="ctr">
              <a:lnSpc>
                <a:spcPct val="150000"/>
              </a:lnSpc>
            </a:pPr>
            <a:r>
              <a:rPr lang="ru-RU" sz="2400" b="1">
                <a:solidFill>
                  <a:srgbClr val="38761D"/>
                </a:solidFill>
              </a:rPr>
              <a:t>Платформа Android</a:t>
            </a:r>
          </a:p>
          <a:p>
            <a:pPr>
              <a:lnSpc>
                <a:spcPct val="115000"/>
              </a:lnSpc>
            </a:pPr>
            <a:endParaRPr lang="ru-RU" b="1"/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hape 268"/>
          <p:cNvSpPr txBox="1">
            <a:spLocks noChangeArrowheads="1"/>
          </p:cNvSpPr>
          <p:nvPr/>
        </p:nvSpPr>
        <p:spPr bwMode="auto">
          <a:xfrm>
            <a:off x="195263" y="6438900"/>
            <a:ext cx="4333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endParaRPr lang="ru-RU"/>
          </a:p>
        </p:txBody>
      </p:sp>
      <p:sp>
        <p:nvSpPr>
          <p:cNvPr id="70659" name="Shape 269"/>
          <p:cNvSpPr txBox="1">
            <a:spLocks noChangeArrowheads="1"/>
          </p:cNvSpPr>
          <p:nvPr/>
        </p:nvSpPr>
        <p:spPr bwMode="auto">
          <a:xfrm>
            <a:off x="2112963" y="1527175"/>
            <a:ext cx="5395912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endParaRPr lang="ru-RU" sz="2000" b="1">
              <a:solidFill>
                <a:srgbClr val="38761D"/>
              </a:solidFill>
            </a:endParaRPr>
          </a:p>
          <a:p>
            <a:pPr algn="ctr"/>
            <a:endParaRPr lang="ru-RU" sz="2000" b="1">
              <a:solidFill>
                <a:srgbClr val="38761D"/>
              </a:solidFill>
            </a:endParaRPr>
          </a:p>
          <a:p>
            <a:pPr algn="ctr"/>
            <a:endParaRPr lang="ru-RU" sz="2000" b="1">
              <a:solidFill>
                <a:srgbClr val="38761D"/>
              </a:solidFill>
            </a:endParaRPr>
          </a:p>
          <a:p>
            <a:pPr algn="ctr"/>
            <a:endParaRPr lang="ru-RU" sz="2000" b="1">
              <a:solidFill>
                <a:srgbClr val="38761D"/>
              </a:solidFill>
            </a:endParaRPr>
          </a:p>
          <a:p>
            <a:pPr algn="ctr"/>
            <a:endParaRPr lang="ru-RU" sz="2000" b="1">
              <a:solidFill>
                <a:srgbClr val="38761D"/>
              </a:solidFill>
            </a:endParaRPr>
          </a:p>
          <a:p>
            <a:pPr algn="ctr"/>
            <a:r>
              <a:rPr lang="ru-RU" sz="2000" b="1">
                <a:solidFill>
                  <a:srgbClr val="38761D"/>
                </a:solidFill>
              </a:rPr>
              <a:t> </a:t>
            </a:r>
          </a:p>
          <a:p>
            <a:pPr algn="ctr"/>
            <a:endParaRPr lang="ru-RU" sz="2000" b="1">
              <a:solidFill>
                <a:srgbClr val="38761D"/>
              </a:solidFill>
            </a:endParaRPr>
          </a:p>
        </p:txBody>
      </p:sp>
      <p:pic>
        <p:nvPicPr>
          <p:cNvPr id="70660" name="Shape 27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9638" y="1116013"/>
            <a:ext cx="7459662" cy="4902200"/>
          </a:xfrm>
          <a:prstGeom prst="rect">
            <a:avLst/>
          </a:prstGeom>
          <a:noFill/>
          <a:ln w="19050">
            <a:solidFill>
              <a:srgbClr val="274E13"/>
            </a:solidFill>
            <a:round/>
            <a:headEnd/>
            <a:tailEnd/>
          </a:ln>
        </p:spPr>
      </p:pic>
      <p:sp>
        <p:nvSpPr>
          <p:cNvPr id="70661" name="Shape 271"/>
          <p:cNvSpPr txBox="1">
            <a:spLocks noChangeArrowheads="1"/>
          </p:cNvSpPr>
          <p:nvPr/>
        </p:nvSpPr>
        <p:spPr bwMode="auto">
          <a:xfrm>
            <a:off x="1604963" y="100013"/>
            <a:ext cx="713422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ctr"/>
            <a:r>
              <a:rPr lang="ru-RU" sz="1800" b="1">
                <a:solidFill>
                  <a:srgbClr val="38761D"/>
                </a:solidFill>
              </a:rPr>
              <a:t>Обновленный интерфейс </a:t>
            </a:r>
          </a:p>
          <a:p>
            <a:pPr algn="ctr"/>
            <a:r>
              <a:rPr lang="ru-RU" sz="1800" b="1">
                <a:solidFill>
                  <a:srgbClr val="38761D"/>
                </a:solidFill>
              </a:rPr>
              <a:t>при работе с базовой версии. </a:t>
            </a:r>
          </a:p>
          <a:p>
            <a:pPr algn="ctr"/>
            <a:endParaRPr lang="ru-RU" sz="1800" b="1">
              <a:solidFill>
                <a:srgbClr val="38761D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hape 276"/>
          <p:cNvSpPr txBox="1">
            <a:spLocks noChangeArrowheads="1"/>
          </p:cNvSpPr>
          <p:nvPr/>
        </p:nvSpPr>
        <p:spPr bwMode="auto">
          <a:xfrm>
            <a:off x="195263" y="6438900"/>
            <a:ext cx="4333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endParaRPr lang="ru-RU"/>
          </a:p>
        </p:txBody>
      </p:sp>
      <p:sp>
        <p:nvSpPr>
          <p:cNvPr id="72707" name="Shape 277"/>
          <p:cNvSpPr txBox="1">
            <a:spLocks noChangeArrowheads="1"/>
          </p:cNvSpPr>
          <p:nvPr/>
        </p:nvSpPr>
        <p:spPr bwMode="auto">
          <a:xfrm>
            <a:off x="2112963" y="1527175"/>
            <a:ext cx="5395912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endParaRPr lang="ru-RU" sz="2000" b="1">
              <a:solidFill>
                <a:srgbClr val="38761D"/>
              </a:solidFill>
            </a:endParaRPr>
          </a:p>
          <a:p>
            <a:pPr algn="ctr"/>
            <a:endParaRPr lang="ru-RU" sz="2000" b="1">
              <a:solidFill>
                <a:srgbClr val="38761D"/>
              </a:solidFill>
            </a:endParaRPr>
          </a:p>
          <a:p>
            <a:pPr algn="ctr"/>
            <a:endParaRPr lang="ru-RU" sz="2000" b="1">
              <a:solidFill>
                <a:srgbClr val="38761D"/>
              </a:solidFill>
            </a:endParaRPr>
          </a:p>
          <a:p>
            <a:pPr algn="ctr"/>
            <a:endParaRPr lang="ru-RU" sz="2000" b="1">
              <a:solidFill>
                <a:srgbClr val="38761D"/>
              </a:solidFill>
            </a:endParaRPr>
          </a:p>
          <a:p>
            <a:pPr algn="ctr"/>
            <a:endParaRPr lang="ru-RU" sz="2000" b="1">
              <a:solidFill>
                <a:srgbClr val="38761D"/>
              </a:solidFill>
            </a:endParaRPr>
          </a:p>
          <a:p>
            <a:pPr algn="ctr"/>
            <a:r>
              <a:rPr lang="ru-RU" sz="2000" b="1">
                <a:solidFill>
                  <a:srgbClr val="38761D"/>
                </a:solidFill>
              </a:rPr>
              <a:t> </a:t>
            </a:r>
          </a:p>
          <a:p>
            <a:pPr algn="ctr"/>
            <a:endParaRPr lang="ru-RU" sz="2000" b="1">
              <a:solidFill>
                <a:srgbClr val="38761D"/>
              </a:solidFill>
            </a:endParaRPr>
          </a:p>
        </p:txBody>
      </p:sp>
      <p:sp>
        <p:nvSpPr>
          <p:cNvPr id="72708" name="Shape 278"/>
          <p:cNvSpPr txBox="1">
            <a:spLocks noChangeArrowheads="1"/>
          </p:cNvSpPr>
          <p:nvPr/>
        </p:nvSpPr>
        <p:spPr bwMode="auto">
          <a:xfrm>
            <a:off x="2989263" y="149225"/>
            <a:ext cx="451961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ctr"/>
            <a:r>
              <a:rPr lang="ru-RU" sz="1800" b="1">
                <a:solidFill>
                  <a:srgbClr val="38761D"/>
                </a:solidFill>
              </a:rPr>
              <a:t>Режим комплектатора.</a:t>
            </a:r>
          </a:p>
          <a:p>
            <a:pPr algn="ctr"/>
            <a:r>
              <a:rPr lang="ru-RU" sz="1800" b="1">
                <a:solidFill>
                  <a:srgbClr val="38761D"/>
                </a:solidFill>
              </a:rPr>
              <a:t>Дополнение к  базовой версии </a:t>
            </a:r>
          </a:p>
        </p:txBody>
      </p:sp>
      <p:pic>
        <p:nvPicPr>
          <p:cNvPr id="72709" name="Shape 279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325" y="898525"/>
            <a:ext cx="8261350" cy="5386388"/>
          </a:xfrm>
          <a:prstGeom prst="rect">
            <a:avLst/>
          </a:prstGeom>
          <a:noFill/>
          <a:ln w="19050">
            <a:solidFill>
              <a:srgbClr val="274E13"/>
            </a:solidFill>
            <a:round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hape 284"/>
          <p:cNvSpPr txBox="1">
            <a:spLocks noChangeArrowheads="1"/>
          </p:cNvSpPr>
          <p:nvPr/>
        </p:nvSpPr>
        <p:spPr bwMode="auto">
          <a:xfrm>
            <a:off x="195263" y="6438900"/>
            <a:ext cx="4333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endParaRPr lang="ru-RU"/>
          </a:p>
        </p:txBody>
      </p:sp>
      <p:sp>
        <p:nvSpPr>
          <p:cNvPr id="74755" name="Shape 285"/>
          <p:cNvSpPr txBox="1">
            <a:spLocks noChangeArrowheads="1"/>
          </p:cNvSpPr>
          <p:nvPr/>
        </p:nvSpPr>
        <p:spPr bwMode="auto">
          <a:xfrm>
            <a:off x="2112963" y="1527175"/>
            <a:ext cx="5395912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endParaRPr lang="ru-RU" sz="2000" b="1">
              <a:solidFill>
                <a:srgbClr val="38761D"/>
              </a:solidFill>
            </a:endParaRPr>
          </a:p>
          <a:p>
            <a:pPr algn="ctr"/>
            <a:endParaRPr lang="ru-RU" sz="2000" b="1">
              <a:solidFill>
                <a:srgbClr val="38761D"/>
              </a:solidFill>
            </a:endParaRPr>
          </a:p>
          <a:p>
            <a:pPr algn="ctr"/>
            <a:endParaRPr lang="ru-RU" sz="2000" b="1">
              <a:solidFill>
                <a:srgbClr val="38761D"/>
              </a:solidFill>
            </a:endParaRPr>
          </a:p>
          <a:p>
            <a:pPr algn="ctr"/>
            <a:endParaRPr lang="ru-RU" sz="2000" b="1">
              <a:solidFill>
                <a:srgbClr val="38761D"/>
              </a:solidFill>
            </a:endParaRPr>
          </a:p>
          <a:p>
            <a:pPr algn="ctr"/>
            <a:endParaRPr lang="ru-RU" sz="2000" b="1">
              <a:solidFill>
                <a:srgbClr val="38761D"/>
              </a:solidFill>
            </a:endParaRPr>
          </a:p>
          <a:p>
            <a:pPr algn="ctr"/>
            <a:r>
              <a:rPr lang="ru-RU" sz="2000" b="1">
                <a:solidFill>
                  <a:srgbClr val="38761D"/>
                </a:solidFill>
              </a:rPr>
              <a:t> </a:t>
            </a:r>
          </a:p>
          <a:p>
            <a:pPr algn="ctr"/>
            <a:endParaRPr lang="ru-RU" sz="2000" b="1">
              <a:solidFill>
                <a:srgbClr val="38761D"/>
              </a:solidFill>
            </a:endParaRPr>
          </a:p>
        </p:txBody>
      </p:sp>
      <p:sp>
        <p:nvSpPr>
          <p:cNvPr id="74756" name="Shape 286"/>
          <p:cNvSpPr txBox="1">
            <a:spLocks noChangeArrowheads="1"/>
          </p:cNvSpPr>
          <p:nvPr/>
        </p:nvSpPr>
        <p:spPr bwMode="auto">
          <a:xfrm>
            <a:off x="3109913" y="234950"/>
            <a:ext cx="372745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ctr"/>
            <a:r>
              <a:rPr lang="ru-RU" sz="1800" b="1">
                <a:solidFill>
                  <a:srgbClr val="38761D"/>
                </a:solidFill>
              </a:rPr>
              <a:t>Приложение для Android-устройств</a:t>
            </a:r>
          </a:p>
        </p:txBody>
      </p:sp>
      <p:pic>
        <p:nvPicPr>
          <p:cNvPr id="74757" name="Shape 287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988" y="982663"/>
            <a:ext cx="2427287" cy="4152900"/>
          </a:xfrm>
          <a:prstGeom prst="rect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</p:pic>
      <p:pic>
        <p:nvPicPr>
          <p:cNvPr id="74758" name="Shape 288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19288" y="1419225"/>
            <a:ext cx="2428875" cy="4154488"/>
          </a:xfrm>
          <a:prstGeom prst="rect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</p:pic>
      <p:pic>
        <p:nvPicPr>
          <p:cNvPr id="74759" name="Shape 289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35725" y="985838"/>
            <a:ext cx="2427288" cy="4146550"/>
          </a:xfrm>
          <a:prstGeom prst="rect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</p:pic>
      <p:pic>
        <p:nvPicPr>
          <p:cNvPr id="74760" name="Shape 290"/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68850" y="1420813"/>
            <a:ext cx="2427288" cy="4151312"/>
          </a:xfrm>
          <a:prstGeom prst="rect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</p:pic>
      <p:pic>
        <p:nvPicPr>
          <p:cNvPr id="74761" name="Shape 291"/>
          <p:cNvPicPr preferRelativeResize="0"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11538" y="1979613"/>
            <a:ext cx="2427287" cy="4146550"/>
          </a:xfrm>
          <a:prstGeom prst="rect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hape 296"/>
          <p:cNvSpPr>
            <a:spLocks noChangeArrowheads="1"/>
          </p:cNvSpPr>
          <p:nvPr/>
        </p:nvSpPr>
        <p:spPr bwMode="auto">
          <a:xfrm>
            <a:off x="2684463" y="884238"/>
            <a:ext cx="4173537" cy="760412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19050">
            <a:solidFill>
              <a:srgbClr val="274E13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r>
              <a:rPr lang="ru-RU" sz="1800" b="1">
                <a:solidFill>
                  <a:srgbClr val="274E13"/>
                </a:solidFill>
              </a:rPr>
              <a:t>ЭБС IPRbooks для ППС</a:t>
            </a:r>
          </a:p>
        </p:txBody>
      </p:sp>
      <p:sp>
        <p:nvSpPr>
          <p:cNvPr id="76802" name="Shape 297"/>
          <p:cNvSpPr>
            <a:spLocks noChangeArrowheads="1"/>
          </p:cNvSpPr>
          <p:nvPr/>
        </p:nvSpPr>
        <p:spPr bwMode="auto">
          <a:xfrm>
            <a:off x="666750" y="2774950"/>
            <a:ext cx="2343150" cy="11176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19050">
            <a:solidFill>
              <a:srgbClr val="E54925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r>
              <a:rPr lang="ru-RU" b="1">
                <a:solidFill>
                  <a:srgbClr val="BB1505"/>
                </a:solidFill>
              </a:rPr>
              <a:t>Размещение трудов преподавателей в ЭБС IPRbooks  (индексация в РИНЦ, выпуск электронных изданий)</a:t>
            </a:r>
          </a:p>
        </p:txBody>
      </p:sp>
      <p:sp>
        <p:nvSpPr>
          <p:cNvPr id="76803" name="Shape 298"/>
          <p:cNvSpPr>
            <a:spLocks noChangeArrowheads="1"/>
          </p:cNvSpPr>
          <p:nvPr/>
        </p:nvSpPr>
        <p:spPr bwMode="auto">
          <a:xfrm>
            <a:off x="6540500" y="2774950"/>
            <a:ext cx="2343150" cy="121285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19050">
            <a:solidFill>
              <a:srgbClr val="E54925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r>
              <a:rPr lang="ru-RU" b="1">
                <a:solidFill>
                  <a:srgbClr val="BB1505"/>
                </a:solidFill>
              </a:rPr>
              <a:t>Бесплатный  </a:t>
            </a:r>
          </a:p>
          <a:p>
            <a:pPr algn="ctr"/>
            <a:r>
              <a:rPr lang="ru-RU" b="1">
                <a:solidFill>
                  <a:srgbClr val="BB1505"/>
                </a:solidFill>
              </a:rPr>
              <a:t>преподавательский доступ </a:t>
            </a:r>
          </a:p>
          <a:p>
            <a:pPr algn="ctr"/>
            <a:r>
              <a:rPr lang="ru-RU" sz="1200" b="1" i="1" u="sng">
                <a:solidFill>
                  <a:srgbClr val="BB1505"/>
                </a:solidFill>
              </a:rPr>
              <a:t>(если вуз не имеет подписки на ЭБС)</a:t>
            </a:r>
          </a:p>
        </p:txBody>
      </p:sp>
      <p:sp>
        <p:nvSpPr>
          <p:cNvPr id="76804" name="Shape 299"/>
          <p:cNvSpPr>
            <a:spLocks noChangeArrowheads="1"/>
          </p:cNvSpPr>
          <p:nvPr/>
        </p:nvSpPr>
        <p:spPr bwMode="auto">
          <a:xfrm>
            <a:off x="3454400" y="2774950"/>
            <a:ext cx="2673350" cy="11176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19050">
            <a:solidFill>
              <a:srgbClr val="E54925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r>
              <a:rPr lang="ru-RU" b="1">
                <a:solidFill>
                  <a:srgbClr val="BB1505"/>
                </a:solidFill>
              </a:rPr>
              <a:t>Специальные сервисы в ЭБС (рекомендация изданий, проверка ВКР по базе изданий ЭБС на наличие заимствований) </a:t>
            </a:r>
          </a:p>
        </p:txBody>
      </p:sp>
      <p:cxnSp>
        <p:nvCxnSpPr>
          <p:cNvPr id="76805" name="Shape 300"/>
          <p:cNvCxnSpPr>
            <a:cxnSpLocks noChangeShapeType="1"/>
            <a:endCxn id="76802" idx="0"/>
          </p:cNvCxnSpPr>
          <p:nvPr/>
        </p:nvCxnSpPr>
        <p:spPr bwMode="auto">
          <a:xfrm flipH="1">
            <a:off x="1838325" y="1644650"/>
            <a:ext cx="908050" cy="1130300"/>
          </a:xfrm>
          <a:prstGeom prst="straightConnector1">
            <a:avLst/>
          </a:prstGeom>
          <a:noFill/>
          <a:ln w="19050">
            <a:solidFill>
              <a:schemeClr val="bg2"/>
            </a:solidFill>
            <a:round/>
            <a:headEnd type="none" w="lg" len="lg"/>
            <a:tailEnd type="triangle" w="lg" len="lg"/>
          </a:ln>
        </p:spPr>
      </p:cxnSp>
      <p:cxnSp>
        <p:nvCxnSpPr>
          <p:cNvPr id="76806" name="Shape 301"/>
          <p:cNvCxnSpPr>
            <a:cxnSpLocks noChangeShapeType="1"/>
            <a:stCxn id="76801" idx="2"/>
            <a:endCxn id="76804" idx="0"/>
          </p:cNvCxnSpPr>
          <p:nvPr/>
        </p:nvCxnSpPr>
        <p:spPr bwMode="auto">
          <a:xfrm>
            <a:off x="4772025" y="1644650"/>
            <a:ext cx="19050" cy="1130300"/>
          </a:xfrm>
          <a:prstGeom prst="straightConnector1">
            <a:avLst/>
          </a:prstGeom>
          <a:noFill/>
          <a:ln w="19050">
            <a:solidFill>
              <a:schemeClr val="bg2"/>
            </a:solidFill>
            <a:round/>
            <a:headEnd type="none" w="lg" len="lg"/>
            <a:tailEnd type="triangle" w="lg" len="lg"/>
          </a:ln>
        </p:spPr>
      </p:cxnSp>
      <p:cxnSp>
        <p:nvCxnSpPr>
          <p:cNvPr id="76807" name="Shape 302"/>
          <p:cNvCxnSpPr>
            <a:cxnSpLocks noChangeShapeType="1"/>
            <a:endCxn id="76803" idx="0"/>
          </p:cNvCxnSpPr>
          <p:nvPr/>
        </p:nvCxnSpPr>
        <p:spPr bwMode="auto">
          <a:xfrm>
            <a:off x="6818313" y="1620838"/>
            <a:ext cx="893762" cy="1154112"/>
          </a:xfrm>
          <a:prstGeom prst="straightConnector1">
            <a:avLst/>
          </a:prstGeom>
          <a:noFill/>
          <a:ln w="19050">
            <a:solidFill>
              <a:schemeClr val="bg2"/>
            </a:solidFill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hape 307"/>
          <p:cNvSpPr txBox="1">
            <a:spLocks noGrp="1"/>
          </p:cNvSpPr>
          <p:nvPr>
            <p:ph type="subTitle" idx="1"/>
          </p:nvPr>
        </p:nvSpPr>
        <p:spPr>
          <a:xfrm>
            <a:off x="2919413" y="88900"/>
            <a:ext cx="5311775" cy="784225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Tx/>
              <a:buFontTx/>
              <a:buNone/>
            </a:pPr>
            <a:r>
              <a:rPr lang="ru-RU" sz="1800" b="1" smtClean="0">
                <a:solidFill>
                  <a:srgbClr val="38761D"/>
                </a:solidFill>
                <a:latin typeface="Arial" charset="0"/>
                <a:cs typeface="Arial" charset="0"/>
                <a:sym typeface="Arial" charset="0"/>
              </a:rPr>
              <a:t>Покнижное комлектование</a:t>
            </a:r>
          </a:p>
        </p:txBody>
      </p:sp>
      <p:graphicFrame>
        <p:nvGraphicFramePr>
          <p:cNvPr id="308" name="Shape 308"/>
          <p:cNvGraphicFramePr>
            <a:graphicFrameLocks noGrp="1"/>
          </p:cNvGraphicFramePr>
          <p:nvPr/>
        </p:nvGraphicFramePr>
        <p:xfrm>
          <a:off x="188913" y="654050"/>
          <a:ext cx="8832850" cy="3022600"/>
        </p:xfrm>
        <a:graphic>
          <a:graphicData uri="http://schemas.openxmlformats.org/drawingml/2006/table">
            <a:tbl>
              <a:tblPr/>
              <a:tblGrid>
                <a:gridCol w="2193925"/>
                <a:gridCol w="6638925"/>
              </a:tblGrid>
              <a:tr h="1874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1505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Специализированный уникальный модуль “Раскладка изданий ЭБС IPRbooks по дисциплинам”</a:t>
                      </a:r>
                    </a:p>
                  </a:txBody>
                  <a:tcPr marL="28575" marR="28575" marT="91425" marB="914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Модуль позволяет осуществить запрос по списку дисциплин и получить подборку изданий из ЭБС IPRbooks  c учетом определенной в системе релевантности. Данное решение позволяет быстро получить информацию об изданиях ЭБС IPRbooks по интересующим дисциплинам, составлять отчеты и планы книгообеспеченности, «привязывать» издания к учебным планам и учитывать их в учебном процессе, а также осуществить целевое комплектование библиотеки. </a:t>
                      </a:r>
                    </a:p>
                  </a:txBody>
                  <a:tcPr marL="28575" marR="28575" marT="91425" marB="914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8858" name="Shape 309"/>
          <p:cNvSpPr txBox="1">
            <a:spLocks noChangeArrowheads="1"/>
          </p:cNvSpPr>
          <p:nvPr/>
        </p:nvSpPr>
        <p:spPr bwMode="auto">
          <a:xfrm>
            <a:off x="447675" y="2438400"/>
            <a:ext cx="23082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r>
              <a:rPr lang="ru-RU" b="1"/>
              <a:t>  </a:t>
            </a:r>
          </a:p>
        </p:txBody>
      </p:sp>
      <p:sp>
        <p:nvSpPr>
          <p:cNvPr id="78859" name="Shape 310"/>
          <p:cNvSpPr txBox="1">
            <a:spLocks noChangeArrowheads="1"/>
          </p:cNvSpPr>
          <p:nvPr/>
        </p:nvSpPr>
        <p:spPr bwMode="auto">
          <a:xfrm>
            <a:off x="357188" y="2590800"/>
            <a:ext cx="36496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r>
              <a:rPr lang="ru-RU" b="1"/>
              <a:t>Шаг 1. Заполняем дисциплины </a:t>
            </a:r>
          </a:p>
        </p:txBody>
      </p:sp>
      <p:pic>
        <p:nvPicPr>
          <p:cNvPr id="78860" name="Shape 31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913" y="3194050"/>
            <a:ext cx="3649662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1" name="Shape 31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3" y="6008688"/>
            <a:ext cx="18954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2" name="Shape 313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08450" y="3105150"/>
            <a:ext cx="4913313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63" name="Shape 314"/>
          <p:cNvSpPr txBox="1">
            <a:spLocks noChangeArrowheads="1"/>
          </p:cNvSpPr>
          <p:nvPr/>
        </p:nvSpPr>
        <p:spPr bwMode="auto">
          <a:xfrm>
            <a:off x="4108450" y="2540000"/>
            <a:ext cx="4573588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r>
              <a:rPr lang="ru-RU" b="1"/>
              <a:t>2. Полученный результат с указанием изданий и ссылкой в ЭБС</a:t>
            </a:r>
          </a:p>
        </p:txBody>
      </p:sp>
      <p:pic>
        <p:nvPicPr>
          <p:cNvPr id="78864" name="Shape 315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hape 320"/>
          <p:cNvSpPr txBox="1">
            <a:spLocks noGrp="1"/>
          </p:cNvSpPr>
          <p:nvPr>
            <p:ph type="subTitle" idx="1"/>
          </p:nvPr>
        </p:nvSpPr>
        <p:spPr>
          <a:xfrm>
            <a:off x="2919413" y="88900"/>
            <a:ext cx="5311775" cy="784225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Tx/>
              <a:buFontTx/>
              <a:buNone/>
            </a:pPr>
            <a:r>
              <a:rPr lang="ru-RU" sz="1800" b="1" smtClean="0">
                <a:solidFill>
                  <a:srgbClr val="38761D"/>
                </a:solidFill>
                <a:latin typeface="Arial" charset="0"/>
                <a:cs typeface="Arial" charset="0"/>
                <a:sym typeface="Arial" charset="0"/>
              </a:rPr>
              <a:t>Покнижное комлектование</a:t>
            </a:r>
          </a:p>
        </p:txBody>
      </p:sp>
      <p:graphicFrame>
        <p:nvGraphicFramePr>
          <p:cNvPr id="321" name="Shape 321"/>
          <p:cNvGraphicFramePr>
            <a:graphicFrameLocks noGrp="1"/>
          </p:cNvGraphicFramePr>
          <p:nvPr/>
        </p:nvGraphicFramePr>
        <p:xfrm>
          <a:off x="188913" y="654050"/>
          <a:ext cx="8832850" cy="3022600"/>
        </p:xfrm>
        <a:graphic>
          <a:graphicData uri="http://schemas.openxmlformats.org/drawingml/2006/table">
            <a:tbl>
              <a:tblPr/>
              <a:tblGrid>
                <a:gridCol w="2193925"/>
                <a:gridCol w="6638925"/>
              </a:tblGrid>
              <a:tr h="1874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1505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Специализированный уникальный модуль “Раскладка изданий ЭБС IPRbooks по дисциплинам”</a:t>
                      </a:r>
                    </a:p>
                  </a:txBody>
                  <a:tcPr marL="28575" marR="28575" marT="91425" marB="914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Модуль позволяет осуществить запрос по списку дисциплин и получить подборку изданий из ЭБС IPRbooks  c учетом определенной в системе релевантности. Данное решение позволяет быстро получить информацию об изданиях ЭБС IPRbooks по интересующим дисциплинам, составлять отчеты и планы книгообеспеченности, «привязывать» издания к учебным планам и учитывать их в учебном процессе, а также осуществить целевое комплектование библиотеки. </a:t>
                      </a:r>
                    </a:p>
                  </a:txBody>
                  <a:tcPr marL="28575" marR="28575" marT="91425" marB="914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0906" name="Shape 322"/>
          <p:cNvSpPr txBox="1">
            <a:spLocks noChangeArrowheads="1"/>
          </p:cNvSpPr>
          <p:nvPr/>
        </p:nvSpPr>
        <p:spPr bwMode="auto">
          <a:xfrm>
            <a:off x="447675" y="2438400"/>
            <a:ext cx="23082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r>
              <a:rPr lang="ru-RU" b="1"/>
              <a:t>  </a:t>
            </a:r>
          </a:p>
        </p:txBody>
      </p:sp>
      <p:sp>
        <p:nvSpPr>
          <p:cNvPr id="80907" name="Shape 323"/>
          <p:cNvSpPr txBox="1">
            <a:spLocks noChangeArrowheads="1"/>
          </p:cNvSpPr>
          <p:nvPr/>
        </p:nvSpPr>
        <p:spPr bwMode="auto">
          <a:xfrm>
            <a:off x="357188" y="2590800"/>
            <a:ext cx="36496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r>
              <a:rPr lang="ru-RU" b="1"/>
              <a:t>Шаг 1. Заполняем дисциплины </a:t>
            </a:r>
          </a:p>
        </p:txBody>
      </p:sp>
      <p:pic>
        <p:nvPicPr>
          <p:cNvPr id="80908" name="Shape 32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913" y="3194050"/>
            <a:ext cx="3649662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9" name="Shape 325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3" y="6008688"/>
            <a:ext cx="18954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10" name="Shape 326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08450" y="3105150"/>
            <a:ext cx="4913313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11" name="Shape 327"/>
          <p:cNvSpPr txBox="1">
            <a:spLocks noChangeArrowheads="1"/>
          </p:cNvSpPr>
          <p:nvPr/>
        </p:nvSpPr>
        <p:spPr bwMode="auto">
          <a:xfrm>
            <a:off x="4108450" y="2540000"/>
            <a:ext cx="4573588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r>
              <a:rPr lang="ru-RU" b="1"/>
              <a:t>2. Полученный результат с указанием изданий и ссылкой в ЭБС</a:t>
            </a:r>
          </a:p>
        </p:txBody>
      </p:sp>
      <p:pic>
        <p:nvPicPr>
          <p:cNvPr id="80912" name="Shape 328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hape 55"/>
          <p:cNvSpPr txBox="1">
            <a:spLocks noChangeArrowheads="1"/>
          </p:cNvSpPr>
          <p:nvPr/>
        </p:nvSpPr>
        <p:spPr bwMode="auto">
          <a:xfrm>
            <a:off x="3236913" y="198438"/>
            <a:ext cx="4727575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endParaRPr lang="ru-RU"/>
          </a:p>
        </p:txBody>
      </p:sp>
      <p:graphicFrame>
        <p:nvGraphicFramePr>
          <p:cNvPr id="27670" name="Group 22"/>
          <p:cNvGraphicFramePr>
            <a:graphicFrameLocks noGrp="1"/>
          </p:cNvGraphicFramePr>
          <p:nvPr/>
        </p:nvGraphicFramePr>
        <p:xfrm>
          <a:off x="536575" y="1047750"/>
          <a:ext cx="8101013" cy="5021173"/>
        </p:xfrm>
        <a:graphic>
          <a:graphicData uri="http://schemas.openxmlformats.org/drawingml/2006/table">
            <a:tbl>
              <a:tblPr/>
              <a:tblGrid>
                <a:gridCol w="4294188"/>
                <a:gridCol w="3806825"/>
              </a:tblGrid>
              <a:tr h="746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9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74E13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ФЗ № 273 “Об образовании в РФ» (ст. 18)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274E13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AD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закрепляют требование об обязательном использовании в образовании цифровых (электронных) библиотечных ресурсов, электронно-библиотечных систем (ЭБС)</a:t>
                      </a:r>
                    </a:p>
                  </a:txBody>
                  <a:tcPr marL="91425" marR="91425" marT="91425" marB="91425" anchor="ctr" horzOverflow="overflow">
                    <a:lnL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  <a:tr h="790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9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74E13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ФГОС ВО “п.7.17 для бакалавриата, п.7.18 для магистратуры”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274E13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AD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09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9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74E13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Приказ МО РФ от 31.05.2011 № 1975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9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74E13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 «О внесении изменений в ФГОС ВО”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9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“каждый обучающийся должен быть обеспечен  индивидуальным неограниченным доступом к электронно-библиотечной системе…..”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25" marR="91425" marT="91425" marB="91425" anchor="ctr" horzOverflow="overflow">
                    <a:lnL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  <a:tr h="700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9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74E13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Приказ МО РФ от от 09 сентября 2014 г. N 1455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9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отмена приказа №1953 от 05 сентября 2011г.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25" marR="91425" marT="91425" marB="91425" anchor="ctr" horzOverflow="overflow">
                    <a:lnL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  <a:tr h="1379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74E13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Письмо МО РФ РФ от 20 августа 2014 г. № АК-2612/05 “О федеральных государственных образовательных стандартах”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274E13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пояснения к ФГОС ВО*</a:t>
                      </a:r>
                    </a:p>
                  </a:txBody>
                  <a:tcPr marL="91425" marR="91425" marT="91425" marB="91425" anchor="ctr" horzOverflow="overflow">
                    <a:lnL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74E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hape 333"/>
          <p:cNvSpPr txBox="1">
            <a:spLocks noGrp="1"/>
          </p:cNvSpPr>
          <p:nvPr>
            <p:ph type="subTitle" idx="1"/>
          </p:nvPr>
        </p:nvSpPr>
        <p:spPr>
          <a:xfrm>
            <a:off x="2919413" y="88900"/>
            <a:ext cx="5311775" cy="784225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Tx/>
              <a:buFontTx/>
              <a:buNone/>
            </a:pPr>
            <a:r>
              <a:rPr lang="ru-RU" sz="1800" b="1" smtClean="0">
                <a:solidFill>
                  <a:srgbClr val="38761D"/>
                </a:solidFill>
                <a:latin typeface="Arial" charset="0"/>
                <a:cs typeface="Arial" charset="0"/>
                <a:sym typeface="Arial" charset="0"/>
              </a:rPr>
              <a:t>Покнижное комлектование</a:t>
            </a:r>
          </a:p>
        </p:txBody>
      </p:sp>
      <p:graphicFrame>
        <p:nvGraphicFramePr>
          <p:cNvPr id="334" name="Shape 334"/>
          <p:cNvGraphicFramePr>
            <a:graphicFrameLocks noGrp="1"/>
          </p:cNvGraphicFramePr>
          <p:nvPr/>
        </p:nvGraphicFramePr>
        <p:xfrm>
          <a:off x="188913" y="654050"/>
          <a:ext cx="8832850" cy="3022600"/>
        </p:xfrm>
        <a:graphic>
          <a:graphicData uri="http://schemas.openxmlformats.org/drawingml/2006/table">
            <a:tbl>
              <a:tblPr/>
              <a:tblGrid>
                <a:gridCol w="2193925"/>
                <a:gridCol w="6638925"/>
              </a:tblGrid>
              <a:tr h="1874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B1505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Специализированный уникальный модуль “Раскладка изданий ЭБС IPRbooks по дисциплинам”</a:t>
                      </a:r>
                    </a:p>
                  </a:txBody>
                  <a:tcPr marL="28575" marR="28575" marT="91425" marB="914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Модуль позволяет осуществить запрос по списку дисциплин и получить подборку изданий из ЭБС IPRbooks  c учетом определенной в системе релевантности. Данное решение позволяет быстро получить информацию об изданиях ЭБС IPRbooks по интересующим дисциплинам, составлять отчеты и планы книгообеспеченности, «привязывать» издания к учебным планам и учитывать их в учебном процессе, а также осуществить целевое комплектование библиотеки. </a:t>
                      </a:r>
                    </a:p>
                  </a:txBody>
                  <a:tcPr marL="28575" marR="28575" marT="91425" marB="914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54" name="Shape 335"/>
          <p:cNvSpPr txBox="1">
            <a:spLocks noChangeArrowheads="1"/>
          </p:cNvSpPr>
          <p:nvPr/>
        </p:nvSpPr>
        <p:spPr bwMode="auto">
          <a:xfrm>
            <a:off x="447675" y="2438400"/>
            <a:ext cx="23082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r>
              <a:rPr lang="ru-RU" b="1"/>
              <a:t>  </a:t>
            </a:r>
          </a:p>
        </p:txBody>
      </p:sp>
      <p:sp>
        <p:nvSpPr>
          <p:cNvPr id="82955" name="Shape 336"/>
          <p:cNvSpPr txBox="1">
            <a:spLocks noChangeArrowheads="1"/>
          </p:cNvSpPr>
          <p:nvPr/>
        </p:nvSpPr>
        <p:spPr bwMode="auto">
          <a:xfrm>
            <a:off x="357188" y="2590800"/>
            <a:ext cx="36496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r>
              <a:rPr lang="ru-RU" b="1"/>
              <a:t>Шаг 1. Заполняем дисциплины </a:t>
            </a:r>
          </a:p>
        </p:txBody>
      </p:sp>
      <p:pic>
        <p:nvPicPr>
          <p:cNvPr id="82956" name="Shape 337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913" y="3194050"/>
            <a:ext cx="3649662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7" name="Shape 338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3" y="6008688"/>
            <a:ext cx="18954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8" name="Shape 339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08450" y="3105150"/>
            <a:ext cx="4913313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9" name="Shape 340"/>
          <p:cNvSpPr txBox="1">
            <a:spLocks noChangeArrowheads="1"/>
          </p:cNvSpPr>
          <p:nvPr/>
        </p:nvSpPr>
        <p:spPr bwMode="auto">
          <a:xfrm>
            <a:off x="4108450" y="2540000"/>
            <a:ext cx="4573588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r>
              <a:rPr lang="ru-RU" b="1"/>
              <a:t>2. Полученный результат с указанием изданий и ссылкой в ЭБС</a:t>
            </a:r>
          </a:p>
        </p:txBody>
      </p:sp>
      <p:pic>
        <p:nvPicPr>
          <p:cNvPr id="82960" name="Shape 341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2863" y="-52388"/>
            <a:ext cx="9144001" cy="685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hape 346"/>
          <p:cNvSpPr txBox="1">
            <a:spLocks noChangeArrowheads="1"/>
          </p:cNvSpPr>
          <p:nvPr/>
        </p:nvSpPr>
        <p:spPr bwMode="auto">
          <a:xfrm>
            <a:off x="2651125" y="107950"/>
            <a:ext cx="5202238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ctr"/>
            <a:r>
              <a:rPr lang="ru-RU" sz="1800" b="1">
                <a:solidFill>
                  <a:srgbClr val="38761D"/>
                </a:solidFill>
              </a:rPr>
              <a:t> Сертификаты</a:t>
            </a:r>
          </a:p>
        </p:txBody>
      </p:sp>
      <p:pic>
        <p:nvPicPr>
          <p:cNvPr id="84995" name="Shape 347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68900" y="817563"/>
            <a:ext cx="3609975" cy="510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Shape 348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817563"/>
            <a:ext cx="3808413" cy="535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hape 353"/>
          <p:cNvSpPr txBox="1">
            <a:spLocks noChangeArrowheads="1"/>
          </p:cNvSpPr>
          <p:nvPr/>
        </p:nvSpPr>
        <p:spPr bwMode="auto">
          <a:xfrm>
            <a:off x="447675" y="2438400"/>
            <a:ext cx="23082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r>
              <a:rPr lang="ru-RU" b="1"/>
              <a:t>  </a:t>
            </a:r>
          </a:p>
        </p:txBody>
      </p:sp>
      <p:sp>
        <p:nvSpPr>
          <p:cNvPr id="87042" name="Shape 354"/>
          <p:cNvSpPr txBox="1">
            <a:spLocks noChangeArrowheads="1"/>
          </p:cNvSpPr>
          <p:nvPr/>
        </p:nvSpPr>
        <p:spPr bwMode="auto">
          <a:xfrm>
            <a:off x="2943225" y="184150"/>
            <a:ext cx="477996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ctr"/>
            <a:r>
              <a:rPr lang="ru-RU" sz="1800" b="1">
                <a:solidFill>
                  <a:srgbClr val="38761D"/>
                </a:solidFill>
              </a:rPr>
              <a:t> Межвузовские электронно-библиотечные системы на платформе ЭБС IPRbooks</a:t>
            </a:r>
            <a:r>
              <a:rPr lang="ru-RU" sz="1800">
                <a:solidFill>
                  <a:srgbClr val="38761D"/>
                </a:solidFill>
              </a:rPr>
              <a:t> </a:t>
            </a:r>
          </a:p>
        </p:txBody>
      </p:sp>
      <p:graphicFrame>
        <p:nvGraphicFramePr>
          <p:cNvPr id="87094" name="Group 54"/>
          <p:cNvGraphicFramePr>
            <a:graphicFrameLocks noGrp="1"/>
          </p:cNvGraphicFramePr>
          <p:nvPr/>
        </p:nvGraphicFramePr>
        <p:xfrm>
          <a:off x="1039813" y="1225550"/>
          <a:ext cx="7613650" cy="2527300"/>
        </p:xfrm>
        <a:graphic>
          <a:graphicData uri="http://schemas.openxmlformats.org/drawingml/2006/table">
            <a:tbl>
              <a:tblPr/>
              <a:tblGrid>
                <a:gridCol w="723900"/>
                <a:gridCol w="2346325"/>
                <a:gridCol w="1666875"/>
                <a:gridCol w="1455737"/>
                <a:gridCol w="1420813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№п/п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Название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координатор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количество участников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статус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1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Единая Электронная Библиотечная система Международной Ассоциации строительных вузов (ЭБС АСВ)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ФГП ВО НИУ “МГСУ”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более 14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реализован с 2013 года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2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Электронно-образовательный ресурс для педагогических вузов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без координатора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более 16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реализован с 2012 г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3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92000"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Электронно-образовательный ресурс Консорциума вузов сервиса и туризма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ФГБОУ ВПО “ОГИС”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более 10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реализован с 2014 г.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7096" name="Group 56"/>
          <p:cNvGraphicFramePr>
            <a:graphicFrameLocks noGrp="1"/>
          </p:cNvGraphicFramePr>
          <p:nvPr/>
        </p:nvGraphicFramePr>
        <p:xfrm>
          <a:off x="1055688" y="3749675"/>
          <a:ext cx="7578725" cy="1360488"/>
        </p:xfrm>
        <a:graphic>
          <a:graphicData uri="http://schemas.openxmlformats.org/drawingml/2006/table">
            <a:tbl>
              <a:tblPr/>
              <a:tblGrid>
                <a:gridCol w="747712"/>
                <a:gridCol w="2311400"/>
                <a:gridCol w="1654175"/>
                <a:gridCol w="1473200"/>
                <a:gridCol w="1392238"/>
              </a:tblGrid>
              <a:tr h="1360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4 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Закрытая Электронная Библиотечная система для вузов системы МВД (ЭБС МВД)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предположительно “Московский университет МВД им В.Я.Кикотя”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более 8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ожидается решение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hape 379"/>
          <p:cNvSpPr txBox="1">
            <a:spLocks noGrp="1"/>
          </p:cNvSpPr>
          <p:nvPr>
            <p:ph type="title"/>
          </p:nvPr>
        </p:nvSpPr>
        <p:spPr>
          <a:xfrm>
            <a:off x="627063" y="917575"/>
            <a:ext cx="8229600" cy="5397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Clr>
                <a:srgbClr val="000000"/>
              </a:buClr>
              <a:buSzTx/>
              <a:buFontTx/>
              <a:buNone/>
            </a:pPr>
            <a:r>
              <a:rPr lang="ru-RU" sz="3000" b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/>
            </a:r>
            <a:br>
              <a:rPr lang="ru-RU" sz="3000" b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ru-RU" sz="3000" b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/>
            </a:r>
            <a:br>
              <a:rPr lang="ru-RU" sz="3000" b="0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ru-RU" sz="3000" smtClean="0">
                <a:solidFill>
                  <a:srgbClr val="38761D"/>
                </a:solidFill>
                <a:latin typeface="Arial" charset="0"/>
                <a:cs typeface="Arial" charset="0"/>
                <a:sym typeface="Arial" charset="0"/>
              </a:rPr>
              <a:t>Контакты для оперативной связи</a:t>
            </a:r>
          </a:p>
        </p:txBody>
      </p:sp>
      <p:sp>
        <p:nvSpPr>
          <p:cNvPr id="89090" name="Shape 380"/>
          <p:cNvSpPr txBox="1">
            <a:spLocks noGrp="1"/>
          </p:cNvSpPr>
          <p:nvPr>
            <p:ph type="body" idx="1"/>
          </p:nvPr>
        </p:nvSpPr>
        <p:spPr>
          <a:xfrm>
            <a:off x="808038" y="1506538"/>
            <a:ext cx="7732712" cy="475138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ru-RU" sz="3600" smtClean="0">
                <a:solidFill>
                  <a:srgbClr val="FF6B3E"/>
                </a:solidFill>
                <a:latin typeface="Arial" charset="0"/>
                <a:cs typeface="Arial" charset="0"/>
              </a:rPr>
              <a:t>8-800-555-22-35</a:t>
            </a:r>
            <a:r>
              <a:rPr lang="ru-RU" sz="3600" smtClean="0">
                <a:latin typeface="Arial" charset="0"/>
                <a:cs typeface="Arial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ru-RU" sz="3600" smtClean="0">
                <a:latin typeface="Arial" charset="0"/>
                <a:cs typeface="Arial" charset="0"/>
              </a:rPr>
              <a:t>звонок из любого региона РФ бесплатный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endParaRPr lang="ru-RU" sz="3600" smtClean="0"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ru-RU" sz="24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3"/>
              </a:rPr>
              <a:t>sale@iprmedia.ru</a:t>
            </a:r>
            <a:r>
              <a:rPr lang="ru-RU" sz="2400" smtClean="0">
                <a:latin typeface="Arial" charset="0"/>
                <a:cs typeface="Arial" charset="0"/>
              </a:rPr>
              <a:t> - отдел по работе с партнерами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ru-RU" sz="24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4"/>
              </a:rPr>
              <a:t>mail@iprbookshop.ru</a:t>
            </a:r>
            <a:r>
              <a:rPr lang="ru-RU" sz="2400" smtClean="0">
                <a:latin typeface="Arial" charset="0"/>
                <a:cs typeface="Arial" charset="0"/>
              </a:rPr>
              <a:t> - отдел по работе с правообладателями</a:t>
            </a:r>
          </a:p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ru-RU" sz="2400" smtClean="0">
                <a:solidFill>
                  <a:srgbClr val="0000FF"/>
                </a:solidFill>
                <a:latin typeface="Arial" charset="0"/>
                <a:cs typeface="Arial" charset="0"/>
              </a:rPr>
              <a:t>www.iprbookshop.ru</a:t>
            </a:r>
          </a:p>
        </p:txBody>
      </p:sp>
      <p:sp>
        <p:nvSpPr>
          <p:cNvPr id="89091" name="Shape 381"/>
          <p:cNvSpPr txBox="1">
            <a:spLocks noChangeArrowheads="1"/>
          </p:cNvSpPr>
          <p:nvPr/>
        </p:nvSpPr>
        <p:spPr bwMode="auto">
          <a:xfrm>
            <a:off x="50800" y="6418263"/>
            <a:ext cx="477838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r>
              <a:rPr lang="ru-RU" sz="1200"/>
              <a:t> 23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/>
        </p:nvSpPr>
        <p:spPr>
          <a:xfrm>
            <a:off x="550863" y="866775"/>
            <a:ext cx="7923212" cy="5124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/>
          <a:p>
            <a:pPr algn="ctr">
              <a:lnSpc>
                <a:spcPct val="115000"/>
              </a:lnSpc>
              <a:buClr>
                <a:srgbClr val="000000"/>
              </a:buClr>
              <a:buSzPct val="85000"/>
              <a:buFont typeface="Arial" charset="0"/>
              <a:buNone/>
            </a:pPr>
            <a:r>
              <a:rPr lang="ru-RU" sz="1200" b="1" u="sng">
                <a:solidFill>
                  <a:srgbClr val="38761D"/>
                </a:solidFill>
              </a:rPr>
              <a:t>Пояснения  по письму МО РФ</a:t>
            </a:r>
          </a:p>
          <a:p>
            <a:pPr algn="ctr">
              <a:lnSpc>
                <a:spcPct val="115000"/>
              </a:lnSpc>
              <a:buClr>
                <a:srgbClr val="000000"/>
              </a:buClr>
              <a:buSzPct val="85000"/>
              <a:buFont typeface="Arial" charset="0"/>
              <a:buNone/>
            </a:pPr>
            <a:r>
              <a:rPr lang="ru-RU" sz="1200" b="1" u="sng">
                <a:solidFill>
                  <a:srgbClr val="38761D"/>
                </a:solidFill>
              </a:rPr>
              <a:t>от 20 августа 2014 г. № АК-2612/05 </a:t>
            </a:r>
          </a:p>
          <a:p>
            <a:pPr algn="ctr">
              <a:lnSpc>
                <a:spcPct val="115000"/>
              </a:lnSpc>
              <a:buClr>
                <a:srgbClr val="000000"/>
              </a:buClr>
              <a:buSzPct val="85000"/>
              <a:buFont typeface="Arial" charset="0"/>
              <a:buNone/>
            </a:pPr>
            <a:r>
              <a:rPr lang="ru-RU" sz="1200" b="1" u="sng">
                <a:solidFill>
                  <a:srgbClr val="38761D"/>
                </a:solidFill>
              </a:rPr>
              <a:t>“О федеральных государственных образовательных стандартах”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100"/>
              </a:spcAft>
            </a:pPr>
            <a:endParaRPr lang="ru-RU" sz="1100">
              <a:solidFill>
                <a:srgbClr val="252525"/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ru-RU"/>
              <a:t> </a:t>
            </a:r>
          </a:p>
          <a:p>
            <a:pPr algn="just">
              <a:lnSpc>
                <a:spcPct val="115000"/>
              </a:lnSpc>
            </a:pPr>
            <a:r>
              <a:rPr lang="ru-RU"/>
              <a:t> </a:t>
            </a:r>
          </a:p>
          <a:p>
            <a:endParaRPr lang="ru-RU"/>
          </a:p>
        </p:txBody>
      </p:sp>
      <p:pic>
        <p:nvPicPr>
          <p:cNvPr id="29698" name="Shape 6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025" y="1817688"/>
            <a:ext cx="7605713" cy="419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hape 67"/>
          <p:cNvSpPr txBox="1">
            <a:spLocks noChangeArrowheads="1"/>
          </p:cNvSpPr>
          <p:nvPr/>
        </p:nvSpPr>
        <p:spPr bwMode="auto">
          <a:xfrm>
            <a:off x="954088" y="1881188"/>
            <a:ext cx="6973887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ctr"/>
            <a:r>
              <a:rPr lang="ru-RU" sz="2400" b="1">
                <a:solidFill>
                  <a:srgbClr val="38761D"/>
                </a:solidFill>
              </a:rPr>
              <a:t>Плюсы и минусы использования  печатных версий изданий и электронных аналогов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" name="Shape 72"/>
          <p:cNvGraphicFramePr>
            <a:graphicFrameLocks noGrp="1"/>
          </p:cNvGraphicFramePr>
          <p:nvPr/>
        </p:nvGraphicFramePr>
        <p:xfrm>
          <a:off x="120650" y="112713"/>
          <a:ext cx="8902700" cy="6623021"/>
        </p:xfrm>
        <a:graphic>
          <a:graphicData uri="http://schemas.openxmlformats.org/drawingml/2006/table">
            <a:tbl>
              <a:tblPr/>
              <a:tblGrid>
                <a:gridCol w="4591050"/>
                <a:gridCol w="4311650"/>
              </a:tblGrid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8761D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Использование изданий ЭБС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FF6B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6B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6B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61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8761D"/>
                          </a:solidFill>
                          <a:effectLst/>
                          <a:latin typeface="Arial" charset="0"/>
                          <a:cs typeface="Arial" charset="0"/>
                          <a:sym typeface="Arial" charset="0"/>
                        </a:rPr>
                        <a:t>Использование книжных изданий 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FF6B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6B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6B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</a:tr>
              <a:tr h="18891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52525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книгобеспеченность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электронного 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издания в ЭБС = 1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(онлайн доступ для  100  % обучающихся)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85000"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выполнение норматива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85000"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не менее 50 экземпляров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85000"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каждого из изданий основной литературы</a:t>
                      </a: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, перечисленной в РПД и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не менее 25 экземпляров дополнительной литературы на 100 обучающихся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05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отсутствие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барьеров для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использования изданий 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- доступ к изданиям в любое удобное время и на любом устройстве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 книжные издания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 менее популярны среди студентов, чем электронные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Verdana" pitchFamily="34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использование бумажной книги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более привычнее 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 для отдельных читателей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38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существенная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экономия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денежных средств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(эффективное расходование)*, постоянная актуализация изданий 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высокие затраты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на закупку и более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 редкие обновления фондов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Verdana" pitchFamily="34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наличие материального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 носителя и сохранения в фондах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67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требуется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пролонгация договора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на предоставление доступа к ЭБС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  <a:sym typeface="Verdana" pitchFamily="34" charset="0"/>
                        </a:rPr>
                        <a:t>разовые закупки</a:t>
                      </a:r>
                    </a:p>
                  </a:txBody>
                  <a:tcPr marL="91425" marR="91425" marT="91425" marB="91425" horzOverflow="overflow">
                    <a:lnL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4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816" name="Shape 7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2825" y="992188"/>
            <a:ext cx="4349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7" name="Shape 7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3475" y="933450"/>
            <a:ext cx="436563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8" name="Shape 75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3475" y="2933700"/>
            <a:ext cx="436563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9" name="Shape 7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2825" y="2963863"/>
            <a:ext cx="4349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0" name="Shape 77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2825" y="4610100"/>
            <a:ext cx="4349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1" name="Shape 78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175" y="5803900"/>
            <a:ext cx="436563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2" name="Shape 79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2688" y="4579938"/>
            <a:ext cx="43497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3" name="Shape 8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2688" y="5203825"/>
            <a:ext cx="4349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4" name="Shape 8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2688" y="3595688"/>
            <a:ext cx="4349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5" name="Shape 8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2688" y="5957888"/>
            <a:ext cx="4349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hape 87"/>
          <p:cNvSpPr txBox="1">
            <a:spLocks noChangeArrowheads="1"/>
          </p:cNvSpPr>
          <p:nvPr/>
        </p:nvSpPr>
        <p:spPr bwMode="auto">
          <a:xfrm>
            <a:off x="1347788" y="2282825"/>
            <a:ext cx="6973887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ctr"/>
            <a:r>
              <a:rPr lang="ru-RU" sz="2400" b="1">
                <a:solidFill>
                  <a:srgbClr val="38761D"/>
                </a:solidFill>
              </a:rPr>
              <a:t>Электронная информационная образовательная среда вуза — ЭИОС. Интеграция с ЭБС</a:t>
            </a:r>
          </a:p>
          <a:p>
            <a:pPr algn="ctr"/>
            <a:r>
              <a:rPr lang="ru-RU" sz="2400" b="1">
                <a:solidFill>
                  <a:srgbClr val="38761D"/>
                </a:solidFill>
              </a:rPr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hape 92"/>
          <p:cNvSpPr txBox="1">
            <a:spLocks noChangeArrowheads="1"/>
          </p:cNvSpPr>
          <p:nvPr/>
        </p:nvSpPr>
        <p:spPr bwMode="auto">
          <a:xfrm>
            <a:off x="195263" y="6438900"/>
            <a:ext cx="4333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endParaRPr lang="ru-RU"/>
          </a:p>
        </p:txBody>
      </p:sp>
      <p:pic>
        <p:nvPicPr>
          <p:cNvPr id="37891" name="Shape 93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2413" y="985838"/>
            <a:ext cx="8748712" cy="47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Shape 94"/>
          <p:cNvSpPr>
            <a:spLocks noChangeArrowheads="1"/>
          </p:cNvSpPr>
          <p:nvPr/>
        </p:nvSpPr>
        <p:spPr bwMode="auto">
          <a:xfrm>
            <a:off x="7275513" y="4667250"/>
            <a:ext cx="76200" cy="279400"/>
          </a:xfrm>
          <a:prstGeom prst="downArrow">
            <a:avLst>
              <a:gd name="adj1" fmla="val 50000"/>
              <a:gd name="adj2" fmla="val 50009"/>
            </a:avLst>
          </a:prstGeom>
          <a:solidFill>
            <a:schemeClr val="tx2"/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hape 99"/>
          <p:cNvSpPr txBox="1">
            <a:spLocks noChangeArrowheads="1"/>
          </p:cNvSpPr>
          <p:nvPr/>
        </p:nvSpPr>
        <p:spPr bwMode="auto">
          <a:xfrm>
            <a:off x="195263" y="6438900"/>
            <a:ext cx="4333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endParaRPr lang="ru-RU"/>
          </a:p>
        </p:txBody>
      </p:sp>
      <p:pic>
        <p:nvPicPr>
          <p:cNvPr id="39939" name="Shape 10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" y="1155700"/>
            <a:ext cx="8253412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Shape 101"/>
          <p:cNvSpPr txBox="1">
            <a:spLocks noChangeArrowheads="1"/>
          </p:cNvSpPr>
          <p:nvPr/>
        </p:nvSpPr>
        <p:spPr bwMode="auto">
          <a:xfrm>
            <a:off x="2913063" y="161925"/>
            <a:ext cx="44323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ctr">
              <a:buClr>
                <a:srgbClr val="000000"/>
              </a:buClr>
              <a:buSzPct val="61000"/>
              <a:buFont typeface="Arial" charset="0"/>
              <a:buNone/>
            </a:pPr>
            <a:r>
              <a:rPr lang="ru-RU" sz="1800" b="1">
                <a:solidFill>
                  <a:srgbClr val="38761D"/>
                </a:solidFill>
              </a:rPr>
              <a:t>Реализация интеграции </a:t>
            </a:r>
          </a:p>
          <a:p>
            <a:pPr algn="ctr">
              <a:buClr>
                <a:srgbClr val="000000"/>
              </a:buClr>
              <a:buSzPct val="61000"/>
              <a:buFont typeface="Arial" charset="0"/>
              <a:buNone/>
            </a:pPr>
            <a:r>
              <a:rPr lang="ru-RU" sz="1800" b="1">
                <a:solidFill>
                  <a:srgbClr val="38761D"/>
                </a:solidFill>
              </a:rPr>
              <a:t>ЭБС IPRbooks с ЭИОС              </a:t>
            </a:r>
          </a:p>
          <a:p>
            <a:pPr algn="ctr">
              <a:buClr>
                <a:srgbClr val="000000"/>
              </a:buClr>
              <a:buSzPct val="61000"/>
              <a:buFont typeface="Arial" charset="0"/>
              <a:buNone/>
            </a:pPr>
            <a:r>
              <a:rPr lang="ru-RU" sz="1800" b="1">
                <a:solidFill>
                  <a:srgbClr val="38761D"/>
                </a:solidFill>
              </a:rPr>
              <a:t>(АСУ УЗ Universys WS 5)</a:t>
            </a:r>
          </a:p>
          <a:p>
            <a:endParaRPr lang="ru-RU" sz="1800"/>
          </a:p>
        </p:txBody>
      </p:sp>
      <p:pic>
        <p:nvPicPr>
          <p:cNvPr id="39941" name="Shape 10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" y="3670300"/>
            <a:ext cx="1804988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Shape 103"/>
          <p:cNvSpPr txBox="1">
            <a:spLocks noChangeArrowheads="1"/>
          </p:cNvSpPr>
          <p:nvPr/>
        </p:nvSpPr>
        <p:spPr bwMode="auto">
          <a:xfrm>
            <a:off x="3363913" y="3670300"/>
            <a:ext cx="4879975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endParaRPr lang="ru-RU"/>
          </a:p>
        </p:txBody>
      </p:sp>
      <p:sp>
        <p:nvSpPr>
          <p:cNvPr id="104" name="Shape 104"/>
          <p:cNvSpPr/>
          <p:nvPr/>
        </p:nvSpPr>
        <p:spPr>
          <a:xfrm>
            <a:off x="352425" y="4291013"/>
            <a:ext cx="5830888" cy="1973262"/>
          </a:xfrm>
          <a:prstGeom prst="wave">
            <a:avLst>
              <a:gd name="adj1" fmla="val 12500"/>
              <a:gd name="adj2" fmla="val 0"/>
            </a:avLst>
          </a:prstGeom>
          <a:solidFill>
            <a:srgbClr val="CFE2F3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/>
          <a:lstStyle/>
          <a:p>
            <a:pPr marL="914400"/>
            <a:r>
              <a:rPr lang="ru-RU" b="1">
                <a:solidFill>
                  <a:srgbClr val="FF0000"/>
                </a:solidFill>
              </a:rPr>
              <a:t>Решаемые задачи вузом:</a:t>
            </a:r>
            <a:r>
              <a:rPr lang="ru-RU">
                <a:solidFill>
                  <a:srgbClr val="FF0000"/>
                </a:solidFill>
              </a:rPr>
              <a:t> </a:t>
            </a:r>
            <a:r>
              <a:rPr lang="ru-RU"/>
              <a:t>                                                                             </a:t>
            </a:r>
            <a:r>
              <a:rPr lang="ru-RU" sz="1000"/>
              <a:t>- обеспечение требований ФГОС ВО и удобство работы</a:t>
            </a:r>
          </a:p>
          <a:p>
            <a:pPr marL="914400">
              <a:buSzPct val="100000"/>
              <a:buFontTx/>
              <a:buChar char="-"/>
            </a:pPr>
            <a:r>
              <a:rPr lang="ru-RU" sz="1000"/>
              <a:t>автоматического информирование обучающихся и ППС о доступе к ЭБС</a:t>
            </a:r>
          </a:p>
          <a:p>
            <a:pPr marL="914400">
              <a:buSzPct val="100000"/>
              <a:buFontTx/>
              <a:buChar char="-"/>
            </a:pPr>
            <a:r>
              <a:rPr lang="ru-RU" sz="1000"/>
              <a:t>переход из ЭИОС в ЭБС осуществляется без дополнительной регистрации (отсутствие барьеров для использования ЭБС)</a:t>
            </a:r>
          </a:p>
          <a:p>
            <a:pPr marL="914400">
              <a:buSzPct val="100000"/>
              <a:buFontTx/>
              <a:buChar char="-"/>
            </a:pPr>
            <a:r>
              <a:rPr lang="ru-RU" sz="1000"/>
              <a:t>каталог в ЭИОС синхронизируется с ЭБС и преподаватели и студенты всегда в курсе обновлений.</a:t>
            </a:r>
          </a:p>
          <a:p>
            <a:pPr marL="914400"/>
            <a:endParaRPr lang="ru-RU" sz="1000"/>
          </a:p>
        </p:txBody>
      </p:sp>
      <p:pic>
        <p:nvPicPr>
          <p:cNvPr id="39944" name="Shape 105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3325" y="2844800"/>
            <a:ext cx="2814638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1448</Words>
  <Application>Microsoft Office PowerPoint</Application>
  <PresentationFormat>Экран (4:3)</PresentationFormat>
  <Paragraphs>280</Paragraphs>
  <Slides>33</Slides>
  <Notes>33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33</vt:i4>
      </vt:variant>
    </vt:vector>
  </HeadingPairs>
  <TitlesOfParts>
    <vt:vector size="36" baseType="lpstr">
      <vt:lpstr>Custom Theme</vt:lpstr>
      <vt:lpstr>Custom Theme</vt:lpstr>
      <vt:lpstr>Custom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  Контакты для оперативной связи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НЮ</dc:creator>
  <cp:lastModifiedBy>user</cp:lastModifiedBy>
  <cp:revision>5</cp:revision>
  <dcterms:modified xsi:type="dcterms:W3CDTF">2015-10-07T07:38:42Z</dcterms:modified>
</cp:coreProperties>
</file>