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19" r:id="rId2"/>
    <p:sldId id="501" r:id="rId3"/>
    <p:sldId id="504" r:id="rId4"/>
    <p:sldId id="505" r:id="rId5"/>
    <p:sldId id="506" r:id="rId6"/>
    <p:sldId id="507" r:id="rId7"/>
    <p:sldId id="520" r:id="rId8"/>
    <p:sldId id="535" r:id="rId9"/>
    <p:sldId id="521" r:id="rId10"/>
    <p:sldId id="562" r:id="rId11"/>
    <p:sldId id="563" r:id="rId12"/>
    <p:sldId id="564" r:id="rId13"/>
    <p:sldId id="565" r:id="rId14"/>
    <p:sldId id="566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3" r:id="rId26"/>
    <p:sldId id="534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303" r:id="rId35"/>
    <p:sldId id="304" r:id="rId36"/>
    <p:sldId id="342" r:id="rId37"/>
    <p:sldId id="499" r:id="rId38"/>
    <p:sldId id="492" r:id="rId39"/>
    <p:sldId id="544" r:id="rId40"/>
    <p:sldId id="546" r:id="rId41"/>
    <p:sldId id="547" r:id="rId42"/>
    <p:sldId id="548" r:id="rId43"/>
    <p:sldId id="549" r:id="rId44"/>
    <p:sldId id="550" r:id="rId45"/>
    <p:sldId id="551" r:id="rId46"/>
    <p:sldId id="552" r:id="rId47"/>
    <p:sldId id="553" r:id="rId48"/>
    <p:sldId id="554" r:id="rId49"/>
    <p:sldId id="555" r:id="rId50"/>
    <p:sldId id="556" r:id="rId51"/>
    <p:sldId id="558" r:id="rId52"/>
    <p:sldId id="559" r:id="rId53"/>
    <p:sldId id="561" r:id="rId54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40A"/>
    <a:srgbClr val="422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31888-6B33-4B6D-AD50-614DEE77FF8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C77B4B-2DDC-4AA5-B35B-F3841FDAD313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/>
            <a:t>Личный кабинет</a:t>
          </a:r>
        </a:p>
      </dgm:t>
    </dgm:pt>
    <dgm:pt modelId="{5D28F021-E1DC-4679-BABC-E9DF06092681}" type="parTrans" cxnId="{85F8D09D-C1B7-4D75-9F18-C3B05CE1CAA8}">
      <dgm:prSet/>
      <dgm:spPr/>
      <dgm:t>
        <a:bodyPr/>
        <a:lstStyle/>
        <a:p>
          <a:endParaRPr lang="ru-RU"/>
        </a:p>
      </dgm:t>
    </dgm:pt>
    <dgm:pt modelId="{2AAF7708-411E-45ED-A481-CCB746486DBB}" type="sibTrans" cxnId="{85F8D09D-C1B7-4D75-9F18-C3B05CE1CAA8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E4E82F0C-7641-43A4-BC74-60F246D675E3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/>
            <a:t>Тесты</a:t>
          </a:r>
        </a:p>
      </dgm:t>
    </dgm:pt>
    <dgm:pt modelId="{5630A8DC-BD49-434F-A586-D3BC47BFEC22}" type="parTrans" cxnId="{19DC5D15-3CAA-4A78-A5D3-6F4002451BB9}">
      <dgm:prSet/>
      <dgm:spPr/>
      <dgm:t>
        <a:bodyPr/>
        <a:lstStyle/>
        <a:p>
          <a:endParaRPr lang="ru-RU"/>
        </a:p>
      </dgm:t>
    </dgm:pt>
    <dgm:pt modelId="{69CAF86C-D3E4-48AC-96E5-8432E3C2D2AC}" type="sibTrans" cxnId="{19DC5D15-3CAA-4A78-A5D3-6F4002451BB9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CC669415-B699-4DA8-BF61-25A9515AFE18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/>
            <a:t>Результаты студентов</a:t>
          </a:r>
        </a:p>
      </dgm:t>
    </dgm:pt>
    <dgm:pt modelId="{4EDA9D13-CE08-45CD-83D2-8C91F79FCE85}" type="parTrans" cxnId="{7629FCDC-2358-4F0B-88CB-0EDC2C511541}">
      <dgm:prSet/>
      <dgm:spPr/>
      <dgm:t>
        <a:bodyPr/>
        <a:lstStyle/>
        <a:p>
          <a:endParaRPr lang="ru-RU"/>
        </a:p>
      </dgm:t>
    </dgm:pt>
    <dgm:pt modelId="{D6CAA101-DE31-4C4E-976E-91D98C579CB2}" type="sibTrans" cxnId="{7629FCDC-2358-4F0B-88CB-0EDC2C511541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 dirty="0"/>
        </a:p>
      </dgm:t>
    </dgm:pt>
    <dgm:pt modelId="{CD7237F9-A78A-4501-AD5A-03435B25EF5A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/>
            <a:t>Группировка по тестам</a:t>
          </a:r>
        </a:p>
      </dgm:t>
    </dgm:pt>
    <dgm:pt modelId="{21A7AA34-5F32-4803-9A39-F5346B5565E1}" type="parTrans" cxnId="{567279AF-0E74-4943-8B85-C4AB95E129D2}">
      <dgm:prSet/>
      <dgm:spPr/>
      <dgm:t>
        <a:bodyPr/>
        <a:lstStyle/>
        <a:p>
          <a:endParaRPr lang="ru-RU"/>
        </a:p>
      </dgm:t>
    </dgm:pt>
    <dgm:pt modelId="{5885CF1D-4E87-4FA6-B9DC-63933371154B}" type="sibTrans" cxnId="{567279AF-0E74-4943-8B85-C4AB95E129D2}">
      <dgm:prSet/>
      <dgm:spPr/>
      <dgm:t>
        <a:bodyPr/>
        <a:lstStyle/>
        <a:p>
          <a:endParaRPr lang="ru-RU"/>
        </a:p>
      </dgm:t>
    </dgm:pt>
    <dgm:pt modelId="{18379E79-4F44-4F81-AE1B-B69F39924468}">
      <dgm:prSet phldrT="[Текст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ru-RU" dirty="0"/>
            <a:t>Юрайт</a:t>
          </a:r>
        </a:p>
      </dgm:t>
    </dgm:pt>
    <dgm:pt modelId="{286F09D3-3123-4971-94F5-455EB12C2688}" type="parTrans" cxnId="{A3543C5B-65A6-477A-8272-0CD4C5EC889F}">
      <dgm:prSet/>
      <dgm:spPr/>
      <dgm:t>
        <a:bodyPr/>
        <a:lstStyle/>
        <a:p>
          <a:endParaRPr lang="ru-RU"/>
        </a:p>
      </dgm:t>
    </dgm:pt>
    <dgm:pt modelId="{8623A22E-F84B-43F2-A9D5-8B32BE15A589}" type="sibTrans" cxnId="{A3543C5B-65A6-477A-8272-0CD4C5EC889F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ru-RU"/>
        </a:p>
      </dgm:t>
    </dgm:pt>
    <dgm:pt modelId="{C5245A7F-5DF2-4BB1-9199-91760D2A89C2}" type="pres">
      <dgm:prSet presAssocID="{05A31888-6B33-4B6D-AD50-614DEE77FF8A}" presName="Name0" presStyleCnt="0">
        <dgm:presLayoutVars>
          <dgm:dir/>
          <dgm:resizeHandles val="exact"/>
        </dgm:presLayoutVars>
      </dgm:prSet>
      <dgm:spPr/>
    </dgm:pt>
    <dgm:pt modelId="{603339F9-FFD6-4D68-90AA-91D9C6302F0E}" type="pres">
      <dgm:prSet presAssocID="{18379E79-4F44-4F81-AE1B-B69F3992446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C59D4-6D9E-4547-BDD4-2266BA56C6DC}" type="pres">
      <dgm:prSet presAssocID="{8623A22E-F84B-43F2-A9D5-8B32BE15A589}" presName="sibTrans" presStyleLbl="sibTrans2D1" presStyleIdx="0" presStyleCnt="4"/>
      <dgm:spPr/>
      <dgm:t>
        <a:bodyPr/>
        <a:lstStyle/>
        <a:p>
          <a:endParaRPr lang="ru-RU"/>
        </a:p>
      </dgm:t>
    </dgm:pt>
    <dgm:pt modelId="{0326E7EF-8888-4B0B-A436-5067507AC629}" type="pres">
      <dgm:prSet presAssocID="{8623A22E-F84B-43F2-A9D5-8B32BE15A58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6C3A57A-658D-48C8-BD2F-06A2997D0BB8}" type="pres">
      <dgm:prSet presAssocID="{E8C77B4B-2DDC-4AA5-B35B-F3841FDAD31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F8622-CDA2-48C6-A6A5-F5DCB6BE8511}" type="pres">
      <dgm:prSet presAssocID="{2AAF7708-411E-45ED-A481-CCB746486DBB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00DC0B8-4FEF-413F-B435-5C10C8192CD8}" type="pres">
      <dgm:prSet presAssocID="{2AAF7708-411E-45ED-A481-CCB746486DBB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CF987D6-8261-4288-8C9B-1B283E5FD10F}" type="pres">
      <dgm:prSet presAssocID="{E4E82F0C-7641-43A4-BC74-60F246D675E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B68B9-653D-49EA-B3B0-73B88BD17C80}" type="pres">
      <dgm:prSet presAssocID="{69CAF86C-D3E4-48AC-96E5-8432E3C2D2A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A3AB520-61DE-4384-A7EE-BFFDDF047DD7}" type="pres">
      <dgm:prSet presAssocID="{69CAF86C-D3E4-48AC-96E5-8432E3C2D2A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05AB37C9-E3CD-4C50-A9D8-CABBD0F5B938}" type="pres">
      <dgm:prSet presAssocID="{CC669415-B699-4DA8-BF61-25A9515AFE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32546-4474-49DC-8462-D0964670EE84}" type="pres">
      <dgm:prSet presAssocID="{D6CAA101-DE31-4C4E-976E-91D98C579CB2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6D9B819-A36D-4115-A0CB-6297D8377335}" type="pres">
      <dgm:prSet presAssocID="{D6CAA101-DE31-4C4E-976E-91D98C579CB2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65A294F-3816-4507-B373-61B0B0E45032}" type="pres">
      <dgm:prSet presAssocID="{CD7237F9-A78A-4501-AD5A-03435B25EF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01120-146E-483E-8AAB-E97E25963BFE}" type="presOf" srcId="{2AAF7708-411E-45ED-A481-CCB746486DBB}" destId="{000DC0B8-4FEF-413F-B435-5C10C8192CD8}" srcOrd="1" destOrd="0" presId="urn:microsoft.com/office/officeart/2005/8/layout/process1"/>
    <dgm:cxn modelId="{567279AF-0E74-4943-8B85-C4AB95E129D2}" srcId="{05A31888-6B33-4B6D-AD50-614DEE77FF8A}" destId="{CD7237F9-A78A-4501-AD5A-03435B25EF5A}" srcOrd="4" destOrd="0" parTransId="{21A7AA34-5F32-4803-9A39-F5346B5565E1}" sibTransId="{5885CF1D-4E87-4FA6-B9DC-63933371154B}"/>
    <dgm:cxn modelId="{8A2CC1F3-2617-48C3-B563-B1CEEB1BD0CA}" type="presOf" srcId="{D6CAA101-DE31-4C4E-976E-91D98C579CB2}" destId="{F9332546-4474-49DC-8462-D0964670EE84}" srcOrd="0" destOrd="0" presId="urn:microsoft.com/office/officeart/2005/8/layout/process1"/>
    <dgm:cxn modelId="{7430201E-98C9-49CB-9871-DE65706B9625}" type="presOf" srcId="{8623A22E-F84B-43F2-A9D5-8B32BE15A589}" destId="{F9EC59D4-6D9E-4547-BDD4-2266BA56C6DC}" srcOrd="0" destOrd="0" presId="urn:microsoft.com/office/officeart/2005/8/layout/process1"/>
    <dgm:cxn modelId="{7629FCDC-2358-4F0B-88CB-0EDC2C511541}" srcId="{05A31888-6B33-4B6D-AD50-614DEE77FF8A}" destId="{CC669415-B699-4DA8-BF61-25A9515AFE18}" srcOrd="3" destOrd="0" parTransId="{4EDA9D13-CE08-45CD-83D2-8C91F79FCE85}" sibTransId="{D6CAA101-DE31-4C4E-976E-91D98C579CB2}"/>
    <dgm:cxn modelId="{85F8D09D-C1B7-4D75-9F18-C3B05CE1CAA8}" srcId="{05A31888-6B33-4B6D-AD50-614DEE77FF8A}" destId="{E8C77B4B-2DDC-4AA5-B35B-F3841FDAD313}" srcOrd="1" destOrd="0" parTransId="{5D28F021-E1DC-4679-BABC-E9DF06092681}" sibTransId="{2AAF7708-411E-45ED-A481-CCB746486DBB}"/>
    <dgm:cxn modelId="{869C2310-8B57-414E-8099-3AA8F631E838}" type="presOf" srcId="{CD7237F9-A78A-4501-AD5A-03435B25EF5A}" destId="{E65A294F-3816-4507-B373-61B0B0E45032}" srcOrd="0" destOrd="0" presId="urn:microsoft.com/office/officeart/2005/8/layout/process1"/>
    <dgm:cxn modelId="{E7DE6E7F-FD6E-4D56-8DC9-1762D8B0ECA3}" type="presOf" srcId="{69CAF86C-D3E4-48AC-96E5-8432E3C2D2AC}" destId="{F99B68B9-653D-49EA-B3B0-73B88BD17C80}" srcOrd="0" destOrd="0" presId="urn:microsoft.com/office/officeart/2005/8/layout/process1"/>
    <dgm:cxn modelId="{0DF616DA-0F97-44C1-90E2-BC84B0F6F1E1}" type="presOf" srcId="{69CAF86C-D3E4-48AC-96E5-8432E3C2D2AC}" destId="{3A3AB520-61DE-4384-A7EE-BFFDDF047DD7}" srcOrd="1" destOrd="0" presId="urn:microsoft.com/office/officeart/2005/8/layout/process1"/>
    <dgm:cxn modelId="{F4350637-2564-4FE7-A9A5-7B0AE51C6ADC}" type="presOf" srcId="{8623A22E-F84B-43F2-A9D5-8B32BE15A589}" destId="{0326E7EF-8888-4B0B-A436-5067507AC629}" srcOrd="1" destOrd="0" presId="urn:microsoft.com/office/officeart/2005/8/layout/process1"/>
    <dgm:cxn modelId="{30BCD176-711B-44EB-A0CB-C66304CC9885}" type="presOf" srcId="{2AAF7708-411E-45ED-A481-CCB746486DBB}" destId="{6CAF8622-CDA2-48C6-A6A5-F5DCB6BE8511}" srcOrd="0" destOrd="0" presId="urn:microsoft.com/office/officeart/2005/8/layout/process1"/>
    <dgm:cxn modelId="{92D0F170-BEC2-47A9-8B16-789703A291A2}" type="presOf" srcId="{E4E82F0C-7641-43A4-BC74-60F246D675E3}" destId="{9CF987D6-8261-4288-8C9B-1B283E5FD10F}" srcOrd="0" destOrd="0" presId="urn:microsoft.com/office/officeart/2005/8/layout/process1"/>
    <dgm:cxn modelId="{8B5BEBAA-1509-4A6F-A56F-2E3C840C9D5F}" type="presOf" srcId="{18379E79-4F44-4F81-AE1B-B69F39924468}" destId="{603339F9-FFD6-4D68-90AA-91D9C6302F0E}" srcOrd="0" destOrd="0" presId="urn:microsoft.com/office/officeart/2005/8/layout/process1"/>
    <dgm:cxn modelId="{42917D8F-AD65-4C4E-AB9D-2CD0F3C4C801}" type="presOf" srcId="{E8C77B4B-2DDC-4AA5-B35B-F3841FDAD313}" destId="{76C3A57A-658D-48C8-BD2F-06A2997D0BB8}" srcOrd="0" destOrd="0" presId="urn:microsoft.com/office/officeart/2005/8/layout/process1"/>
    <dgm:cxn modelId="{A3543C5B-65A6-477A-8272-0CD4C5EC889F}" srcId="{05A31888-6B33-4B6D-AD50-614DEE77FF8A}" destId="{18379E79-4F44-4F81-AE1B-B69F39924468}" srcOrd="0" destOrd="0" parTransId="{286F09D3-3123-4971-94F5-455EB12C2688}" sibTransId="{8623A22E-F84B-43F2-A9D5-8B32BE15A589}"/>
    <dgm:cxn modelId="{24D91564-28CD-41BD-B0E1-0533ADCDCDA6}" type="presOf" srcId="{CC669415-B699-4DA8-BF61-25A9515AFE18}" destId="{05AB37C9-E3CD-4C50-A9D8-CABBD0F5B938}" srcOrd="0" destOrd="0" presId="urn:microsoft.com/office/officeart/2005/8/layout/process1"/>
    <dgm:cxn modelId="{19DC5D15-3CAA-4A78-A5D3-6F4002451BB9}" srcId="{05A31888-6B33-4B6D-AD50-614DEE77FF8A}" destId="{E4E82F0C-7641-43A4-BC74-60F246D675E3}" srcOrd="2" destOrd="0" parTransId="{5630A8DC-BD49-434F-A586-D3BC47BFEC22}" sibTransId="{69CAF86C-D3E4-48AC-96E5-8432E3C2D2AC}"/>
    <dgm:cxn modelId="{7F2AEEF8-0E61-4621-A415-0F208070DDC6}" type="presOf" srcId="{05A31888-6B33-4B6D-AD50-614DEE77FF8A}" destId="{C5245A7F-5DF2-4BB1-9199-91760D2A89C2}" srcOrd="0" destOrd="0" presId="urn:microsoft.com/office/officeart/2005/8/layout/process1"/>
    <dgm:cxn modelId="{8B2878CA-A5B0-4777-B9F3-1AB46AEB8723}" type="presOf" srcId="{D6CAA101-DE31-4C4E-976E-91D98C579CB2}" destId="{F6D9B819-A36D-4115-A0CB-6297D8377335}" srcOrd="1" destOrd="0" presId="urn:microsoft.com/office/officeart/2005/8/layout/process1"/>
    <dgm:cxn modelId="{30267489-2A5F-45AD-A07D-71DD35439185}" type="presParOf" srcId="{C5245A7F-5DF2-4BB1-9199-91760D2A89C2}" destId="{603339F9-FFD6-4D68-90AA-91D9C6302F0E}" srcOrd="0" destOrd="0" presId="urn:microsoft.com/office/officeart/2005/8/layout/process1"/>
    <dgm:cxn modelId="{A1057B15-BB56-4FAA-8531-F7923E7905E4}" type="presParOf" srcId="{C5245A7F-5DF2-4BB1-9199-91760D2A89C2}" destId="{F9EC59D4-6D9E-4547-BDD4-2266BA56C6DC}" srcOrd="1" destOrd="0" presId="urn:microsoft.com/office/officeart/2005/8/layout/process1"/>
    <dgm:cxn modelId="{AFA11BCF-880E-41D0-BBE7-3ECBC9B6539F}" type="presParOf" srcId="{F9EC59D4-6D9E-4547-BDD4-2266BA56C6DC}" destId="{0326E7EF-8888-4B0B-A436-5067507AC629}" srcOrd="0" destOrd="0" presId="urn:microsoft.com/office/officeart/2005/8/layout/process1"/>
    <dgm:cxn modelId="{A27103DA-BC70-48A9-BB74-53F0ECF2C2E8}" type="presParOf" srcId="{C5245A7F-5DF2-4BB1-9199-91760D2A89C2}" destId="{76C3A57A-658D-48C8-BD2F-06A2997D0BB8}" srcOrd="2" destOrd="0" presId="urn:microsoft.com/office/officeart/2005/8/layout/process1"/>
    <dgm:cxn modelId="{F4F734F0-B364-40A2-815B-F3D7F70D25DE}" type="presParOf" srcId="{C5245A7F-5DF2-4BB1-9199-91760D2A89C2}" destId="{6CAF8622-CDA2-48C6-A6A5-F5DCB6BE8511}" srcOrd="3" destOrd="0" presId="urn:microsoft.com/office/officeart/2005/8/layout/process1"/>
    <dgm:cxn modelId="{1AB95CA5-6EDC-418C-B066-607BE506B8DD}" type="presParOf" srcId="{6CAF8622-CDA2-48C6-A6A5-F5DCB6BE8511}" destId="{000DC0B8-4FEF-413F-B435-5C10C8192CD8}" srcOrd="0" destOrd="0" presId="urn:microsoft.com/office/officeart/2005/8/layout/process1"/>
    <dgm:cxn modelId="{DD3ECF01-78B9-422A-BA6F-4239B114B554}" type="presParOf" srcId="{C5245A7F-5DF2-4BB1-9199-91760D2A89C2}" destId="{9CF987D6-8261-4288-8C9B-1B283E5FD10F}" srcOrd="4" destOrd="0" presId="urn:microsoft.com/office/officeart/2005/8/layout/process1"/>
    <dgm:cxn modelId="{A12C69EE-56C4-4459-8EB2-4A12D6D8B8A7}" type="presParOf" srcId="{C5245A7F-5DF2-4BB1-9199-91760D2A89C2}" destId="{F99B68B9-653D-49EA-B3B0-73B88BD17C80}" srcOrd="5" destOrd="0" presId="urn:microsoft.com/office/officeart/2005/8/layout/process1"/>
    <dgm:cxn modelId="{7AA559B8-71D9-405B-8273-0074F430F095}" type="presParOf" srcId="{F99B68B9-653D-49EA-B3B0-73B88BD17C80}" destId="{3A3AB520-61DE-4384-A7EE-BFFDDF047DD7}" srcOrd="0" destOrd="0" presId="urn:microsoft.com/office/officeart/2005/8/layout/process1"/>
    <dgm:cxn modelId="{968128AD-AD2B-4CC9-B0B3-751B280B1CC5}" type="presParOf" srcId="{C5245A7F-5DF2-4BB1-9199-91760D2A89C2}" destId="{05AB37C9-E3CD-4C50-A9D8-CABBD0F5B938}" srcOrd="6" destOrd="0" presId="urn:microsoft.com/office/officeart/2005/8/layout/process1"/>
    <dgm:cxn modelId="{57517182-8EEB-4614-9F30-9C959249904E}" type="presParOf" srcId="{C5245A7F-5DF2-4BB1-9199-91760D2A89C2}" destId="{F9332546-4474-49DC-8462-D0964670EE84}" srcOrd="7" destOrd="0" presId="urn:microsoft.com/office/officeart/2005/8/layout/process1"/>
    <dgm:cxn modelId="{CFBF55AD-38E6-403C-963D-2D4EB63F774A}" type="presParOf" srcId="{F9332546-4474-49DC-8462-D0964670EE84}" destId="{F6D9B819-A36D-4115-A0CB-6297D8377335}" srcOrd="0" destOrd="0" presId="urn:microsoft.com/office/officeart/2005/8/layout/process1"/>
    <dgm:cxn modelId="{DDFC131B-FB14-424F-BCA9-83B2B911A09C}" type="presParOf" srcId="{C5245A7F-5DF2-4BB1-9199-91760D2A89C2}" destId="{E65A294F-3816-4507-B373-61B0B0E450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339F9-FFD6-4D68-90AA-91D9C6302F0E}">
      <dsp:nvSpPr>
        <dsp:cNvPr id="0" name=""/>
        <dsp:cNvSpPr/>
      </dsp:nvSpPr>
      <dsp:spPr>
        <a:xfrm>
          <a:off x="3122" y="0"/>
          <a:ext cx="967864" cy="55984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Юрайт</a:t>
          </a:r>
        </a:p>
      </dsp:txBody>
      <dsp:txXfrm>
        <a:off x="19519" y="16397"/>
        <a:ext cx="935070" cy="527047"/>
      </dsp:txXfrm>
    </dsp:sp>
    <dsp:sp modelId="{F9EC59D4-6D9E-4547-BDD4-2266BA56C6DC}">
      <dsp:nvSpPr>
        <dsp:cNvPr id="0" name=""/>
        <dsp:cNvSpPr/>
      </dsp:nvSpPr>
      <dsp:spPr>
        <a:xfrm>
          <a:off x="1067773" y="159905"/>
          <a:ext cx="205187" cy="24003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067773" y="207911"/>
        <a:ext cx="143631" cy="144018"/>
      </dsp:txXfrm>
    </dsp:sp>
    <dsp:sp modelId="{76C3A57A-658D-48C8-BD2F-06A2997D0BB8}">
      <dsp:nvSpPr>
        <dsp:cNvPr id="0" name=""/>
        <dsp:cNvSpPr/>
      </dsp:nvSpPr>
      <dsp:spPr>
        <a:xfrm>
          <a:off x="1358132" y="0"/>
          <a:ext cx="967864" cy="55984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Личный кабинет</a:t>
          </a:r>
        </a:p>
      </dsp:txBody>
      <dsp:txXfrm>
        <a:off x="1374529" y="16397"/>
        <a:ext cx="935070" cy="527047"/>
      </dsp:txXfrm>
    </dsp:sp>
    <dsp:sp modelId="{6CAF8622-CDA2-48C6-A6A5-F5DCB6BE8511}">
      <dsp:nvSpPr>
        <dsp:cNvPr id="0" name=""/>
        <dsp:cNvSpPr/>
      </dsp:nvSpPr>
      <dsp:spPr>
        <a:xfrm>
          <a:off x="2422784" y="159905"/>
          <a:ext cx="205187" cy="24003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422784" y="207911"/>
        <a:ext cx="143631" cy="144018"/>
      </dsp:txXfrm>
    </dsp:sp>
    <dsp:sp modelId="{9CF987D6-8261-4288-8C9B-1B283E5FD10F}">
      <dsp:nvSpPr>
        <dsp:cNvPr id="0" name=""/>
        <dsp:cNvSpPr/>
      </dsp:nvSpPr>
      <dsp:spPr>
        <a:xfrm>
          <a:off x="2713143" y="0"/>
          <a:ext cx="967864" cy="55984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Тесты</a:t>
          </a:r>
        </a:p>
      </dsp:txBody>
      <dsp:txXfrm>
        <a:off x="2729540" y="16397"/>
        <a:ext cx="935070" cy="527047"/>
      </dsp:txXfrm>
    </dsp:sp>
    <dsp:sp modelId="{F99B68B9-653D-49EA-B3B0-73B88BD17C80}">
      <dsp:nvSpPr>
        <dsp:cNvPr id="0" name=""/>
        <dsp:cNvSpPr/>
      </dsp:nvSpPr>
      <dsp:spPr>
        <a:xfrm>
          <a:off x="3777794" y="159905"/>
          <a:ext cx="205187" cy="24003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777794" y="207911"/>
        <a:ext cx="143631" cy="144018"/>
      </dsp:txXfrm>
    </dsp:sp>
    <dsp:sp modelId="{05AB37C9-E3CD-4C50-A9D8-CABBD0F5B938}">
      <dsp:nvSpPr>
        <dsp:cNvPr id="0" name=""/>
        <dsp:cNvSpPr/>
      </dsp:nvSpPr>
      <dsp:spPr>
        <a:xfrm>
          <a:off x="4068154" y="0"/>
          <a:ext cx="967864" cy="55984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Результаты студентов</a:t>
          </a:r>
        </a:p>
      </dsp:txBody>
      <dsp:txXfrm>
        <a:off x="4084551" y="16397"/>
        <a:ext cx="935070" cy="527047"/>
      </dsp:txXfrm>
    </dsp:sp>
    <dsp:sp modelId="{F9332546-4474-49DC-8462-D0964670EE84}">
      <dsp:nvSpPr>
        <dsp:cNvPr id="0" name=""/>
        <dsp:cNvSpPr/>
      </dsp:nvSpPr>
      <dsp:spPr>
        <a:xfrm>
          <a:off x="5132805" y="159905"/>
          <a:ext cx="205187" cy="240030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5132805" y="207911"/>
        <a:ext cx="143631" cy="144018"/>
      </dsp:txXfrm>
    </dsp:sp>
    <dsp:sp modelId="{E65A294F-3816-4507-B373-61B0B0E45032}">
      <dsp:nvSpPr>
        <dsp:cNvPr id="0" name=""/>
        <dsp:cNvSpPr/>
      </dsp:nvSpPr>
      <dsp:spPr>
        <a:xfrm>
          <a:off x="5423165" y="0"/>
          <a:ext cx="967864" cy="55984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Группировка по тестам</a:t>
          </a:r>
        </a:p>
      </dsp:txBody>
      <dsp:txXfrm>
        <a:off x="5439562" y="16397"/>
        <a:ext cx="935070" cy="5270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23131C9-70B3-40EF-B81A-D1A920BC416B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05FC4864-3F78-41BD-A6BA-AE476FBE29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627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61029E3A-7C11-483D-A69E-56C8979ED72A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61C6231F-6473-419A-A431-63755951CC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6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Инструменты образования для преподавателя</a:t>
            </a: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20647C1-C115-4884-AD34-AF0F83AE7EEE}" type="slidenum">
              <a:rPr lang="ru-RU" altLang="ru-RU" smtClean="0">
                <a:latin typeface="Calibri" panose="020F0502020204030204" pitchFamily="34" charset="0"/>
              </a:rPr>
              <a:pPr/>
              <a:t>11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38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8FF5EB9-3A19-4183-A679-9CD35C8C0BC6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1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Индивидуальная книжная полка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FF187-C149-4886-B08F-ED7621F20DA8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81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615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5965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spcFirstLastPara="1" wrap="square" lIns="94750" tIns="47375" rIns="94750" bIns="47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3533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D1C9C-32AF-46C4-8EE9-948631EB40AE}" type="datetimeFigureOut">
              <a:rPr lang="ru-RU" smtClean="0"/>
              <a:pPr/>
              <a:t>10/02/20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8139A-A913-4E20-923F-8813923D4F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milarweb.com/website/rusneb.ru" TargetMode="External"/><Relationship Id="rId2" Type="http://schemas.openxmlformats.org/officeDocument/2006/relationships/hyperlink" Target="http://www.similarweb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-online.ru/rpd-servic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zabunb.ru/news/library/detail.php?ID=461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urait.ru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https://fumo-spo.ru/" TargetMode="External"/><Relationship Id="rId4" Type="http://schemas.openxmlformats.org/officeDocument/2006/relationships/image" Target="../media/image79.png"/><Relationship Id="rId9" Type="http://schemas.openxmlformats.org/officeDocument/2006/relationships/hyperlink" Target="https://www.crpo-mpu.com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umo-spo.ru/index.php?p=news&amp;show=27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po-mpu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eh_8leImnSQ" TargetMode="External"/><Relationship Id="rId5" Type="http://schemas.openxmlformats.org/officeDocument/2006/relationships/hyperlink" Target="https://urait.ru/" TargetMode="External"/><Relationship Id="rId4" Type="http://schemas.openxmlformats.org/officeDocument/2006/relationships/hyperlink" Target="http://www.fumo-spo.ru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vuz@urait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hyperlink" Target="http://urait.ru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vuz@urait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://urait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:\Users\sergeyd\Pictures\laptop-1483974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084763"/>
            <a:ext cx="9144000" cy="177323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5084763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+mn-cs"/>
              </a:rPr>
              <a:t>ОБРАЗОВАТЕЛЬНАЯ ПЛАТФОРМА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  <a:cs typeface="+mn-cs"/>
              </a:rPr>
              <a:t>Новые возможности для эффективного обучения</a:t>
            </a:r>
          </a:p>
        </p:txBody>
      </p:sp>
      <p:pic>
        <p:nvPicPr>
          <p:cNvPr id="3077" name="Picture 2" descr="X:\Ико Юрайт\Исполнительная служба\Кудинов\save\Презентации\заготовки\image3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5724525" y="2708275"/>
            <a:ext cx="971550" cy="1331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7812088" y="188913"/>
            <a:ext cx="1152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1923110"/>
            <a:ext cx="3096344" cy="19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661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373688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Ассортимент издательства Юрайт </a:t>
            </a:r>
          </a:p>
        </p:txBody>
      </p:sp>
      <p:pic>
        <p:nvPicPr>
          <p:cNvPr id="410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25"/>
          <p:cNvGrpSpPr/>
          <p:nvPr/>
        </p:nvGrpSpPr>
        <p:grpSpPr>
          <a:xfrm>
            <a:off x="395536" y="692696"/>
            <a:ext cx="1298225" cy="1240222"/>
            <a:chOff x="3104126" y="-108866"/>
            <a:chExt cx="1960663" cy="187306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Овал 26"/>
            <p:cNvSpPr/>
            <p:nvPr/>
          </p:nvSpPr>
          <p:spPr>
            <a:xfrm>
              <a:off x="3104126" y="-108866"/>
              <a:ext cx="1960663" cy="1873063"/>
            </a:xfrm>
            <a:prstGeom prst="ellipse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Овал 4"/>
            <p:cNvSpPr/>
            <p:nvPr/>
          </p:nvSpPr>
          <p:spPr>
            <a:xfrm>
              <a:off x="3391259" y="165438"/>
              <a:ext cx="1386397" cy="132445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320" tIns="20320" rIns="20320" bIns="20320" spcCol="1270" anchor="ctr"/>
            <a:lstStyle/>
            <a:p>
              <a:pPr algn="ctr" defTabSz="711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ru-RU" sz="1600" b="1" dirty="0"/>
                <a:t>КОНТЕНТ </a:t>
              </a:r>
              <a:br>
                <a:rPr lang="ru-RU" sz="1600" b="1" dirty="0"/>
              </a:br>
              <a:r>
                <a:rPr lang="ru-RU" sz="1200" b="1" dirty="0"/>
                <a:t>(учебники)</a:t>
              </a:r>
            </a:p>
          </p:txBody>
        </p:sp>
      </p:grpSp>
      <p:pic>
        <p:nvPicPr>
          <p:cNvPr id="4102" name="Picture 2" descr="Облож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110966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 descr="Облож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8913"/>
            <a:ext cx="110966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30"/>
          <p:cNvSpPr txBox="1">
            <a:spLocks noChangeArrowheads="1"/>
          </p:cNvSpPr>
          <p:nvPr/>
        </p:nvSpPr>
        <p:spPr bwMode="auto">
          <a:xfrm>
            <a:off x="4427538" y="836613"/>
            <a:ext cx="3384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&gt; 60</a:t>
            </a:r>
            <a:r>
              <a:rPr lang="ru-RU" altLang="ru-RU" sz="1800"/>
              <a:t>00 учебников и практикумов для ВО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105" name="Picture 8" descr="Облож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76425"/>
            <a:ext cx="1181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2" descr="Облож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89138"/>
            <a:ext cx="11509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Box 33"/>
          <p:cNvSpPr txBox="1">
            <a:spLocks noChangeArrowheads="1"/>
          </p:cNvSpPr>
          <p:nvPr/>
        </p:nvSpPr>
        <p:spPr bwMode="auto">
          <a:xfrm>
            <a:off x="4427538" y="2205038"/>
            <a:ext cx="3457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&gt; 3000</a:t>
            </a:r>
            <a:r>
              <a:rPr lang="ru-RU" altLang="ru-RU" sz="1800"/>
              <a:t> учебников и практикумов для СПО</a:t>
            </a:r>
          </a:p>
        </p:txBody>
      </p:sp>
      <p:pic>
        <p:nvPicPr>
          <p:cNvPr id="4108" name="Picture 4" descr="Облож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638550"/>
            <a:ext cx="1109663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0" descr="Обложк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709988"/>
            <a:ext cx="110966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6" descr="Облож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644900"/>
            <a:ext cx="12239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TextBox 37"/>
          <p:cNvSpPr txBox="1">
            <a:spLocks noChangeArrowheads="1"/>
          </p:cNvSpPr>
          <p:nvPr/>
        </p:nvSpPr>
        <p:spPr bwMode="auto">
          <a:xfrm>
            <a:off x="4500563" y="3802063"/>
            <a:ext cx="30956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&gt; </a:t>
            </a:r>
            <a:r>
              <a:rPr lang="ru-RU" altLang="ru-RU" sz="1800"/>
              <a:t>900 изданий в </a:t>
            </a:r>
            <a:r>
              <a:rPr lang="ru-RU" altLang="ru-RU" sz="1800" b="1">
                <a:solidFill>
                  <a:srgbClr val="FF0000"/>
                </a:solidFill>
              </a:rPr>
              <a:t>бесплатном</a:t>
            </a:r>
            <a:r>
              <a:rPr lang="ru-RU" altLang="ru-RU" sz="1800" b="1"/>
              <a:t> </a:t>
            </a:r>
            <a:r>
              <a:rPr lang="ru-RU" altLang="ru-RU" sz="1800"/>
              <a:t>разделе </a:t>
            </a:r>
            <a:br>
              <a:rPr lang="ru-RU" altLang="ru-RU" sz="1800"/>
            </a:br>
            <a:r>
              <a:rPr lang="ru-RU" altLang="ru-RU" sz="1800"/>
              <a:t>ЛЕГЕНДАРНЫЕ КНИГИ</a:t>
            </a:r>
          </a:p>
        </p:txBody>
      </p:sp>
      <p:sp>
        <p:nvSpPr>
          <p:cNvPr id="4112" name="TextBox 38"/>
          <p:cNvSpPr txBox="1">
            <a:spLocks noChangeArrowheads="1"/>
          </p:cNvSpPr>
          <p:nvPr/>
        </p:nvSpPr>
        <p:spPr bwMode="auto">
          <a:xfrm>
            <a:off x="107950" y="6011863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Более 200 учебников по уникальным дисциплинам вышло летом</a:t>
            </a:r>
          </a:p>
        </p:txBody>
      </p:sp>
    </p:spTree>
    <p:extLst>
      <p:ext uri="{BB962C8B-B14F-4D97-AF65-F5344CB8AC3E}">
        <p14:creationId xmlns:p14="http://schemas.microsoft.com/office/powerpoint/2010/main" val="18613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44370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323850" y="5119688"/>
            <a:ext cx="874871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Книгообеспеченность более 7</a:t>
            </a:r>
            <a:r>
              <a:rPr lang="en-US" altLang="ru-RU" sz="2000" b="1"/>
              <a:t>0</a:t>
            </a:r>
            <a:r>
              <a:rPr lang="ru-RU" altLang="ru-RU" sz="2000" b="1"/>
              <a:t>00 дисциплин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	Доступ из стен учебного заведения и из любой точки мира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			</a:t>
            </a:r>
            <a:r>
              <a:rPr lang="ru-RU" altLang="ru-RU" sz="2000" b="1">
                <a:solidFill>
                  <a:srgbClr val="FF0000"/>
                </a:solidFill>
              </a:rPr>
              <a:t>Офлайн-чтение в мобильном приложении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5124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D:\04_Reclama\#_ПРЕЗЕНТАЦИИ\Настя - ВУЗЫ\!!!Интеграция книг в фонды библиотек и др. - 28.08.2013\Папка Интеграция книг Изд. Юрайт в фонды и др. - 04.09.2013\Links\!Zastav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4" b="8339"/>
          <a:stretch>
            <a:fillRect/>
          </a:stretch>
        </p:blipFill>
        <p:spPr bwMode="auto">
          <a:xfrm>
            <a:off x="0" y="-20638"/>
            <a:ext cx="9144000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4613275"/>
            <a:ext cx="91440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Электронная библиотека </a:t>
            </a:r>
            <a:r>
              <a:rPr lang="en-US" sz="2400" b="1" dirty="0">
                <a:latin typeface="+mj-lt"/>
                <a:cs typeface="Arial" pitchFamily="34" charset="0"/>
              </a:rPr>
              <a:t>www.biblio-online.ru 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  <p:pic>
        <p:nvPicPr>
          <p:cNvPr id="512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r="2281" b="4819"/>
          <a:stretch>
            <a:fillRect/>
          </a:stretch>
        </p:blipFill>
        <p:spPr bwMode="auto">
          <a:xfrm>
            <a:off x="1403350" y="469900"/>
            <a:ext cx="6443663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X:\Ико Юрайт\Исполнительная служба\Кудинов\save\Презентации\заготовки\Screenshot_20180904-13584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43000"/>
            <a:ext cx="1584325" cy="2816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6" descr="X:\Ико Юрайт\Исполнительная служба\Кудинов\save\Презентации\заготовки\Screenshot_20180904-1404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2143125"/>
            <a:ext cx="1371600" cy="2438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929188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3</a:t>
            </a:r>
            <a:r>
              <a:rPr lang="en-US" sz="2000" b="1" dirty="0">
                <a:solidFill>
                  <a:schemeClr val="tx1"/>
                </a:solidFill>
              </a:rPr>
              <a:t>20+</a:t>
            </a:r>
            <a:r>
              <a:rPr lang="ru-RU" sz="2000" b="1" dirty="0">
                <a:solidFill>
                  <a:schemeClr val="tx1"/>
                </a:solidFill>
              </a:rPr>
              <a:t> университетов России подключены: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от Краснодара до Мурманска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от Калининграда до Южно-Сахалинска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4100+ лучших авторов - представителей ведущих научных школ страны</a:t>
            </a:r>
          </a:p>
        </p:txBody>
      </p:sp>
      <p:pic>
        <p:nvPicPr>
          <p:cNvPr id="7172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14375"/>
            <a:ext cx="91440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Юрайт в цифрах</a:t>
            </a:r>
          </a:p>
        </p:txBody>
      </p:sp>
    </p:spTree>
    <p:extLst>
      <p:ext uri="{BB962C8B-B14F-4D97-AF65-F5344CB8AC3E}">
        <p14:creationId xmlns:p14="http://schemas.microsoft.com/office/powerpoint/2010/main" val="710263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4437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0" y="4427538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Статистика посещений ЭБС</a:t>
            </a:r>
          </a:p>
        </p:txBody>
      </p:sp>
      <p:sp>
        <p:nvSpPr>
          <p:cNvPr id="6148" name="TextBox 25"/>
          <p:cNvSpPr txBox="1">
            <a:spLocks noChangeArrowheads="1"/>
          </p:cNvSpPr>
          <p:nvPr/>
        </p:nvSpPr>
        <p:spPr bwMode="auto">
          <a:xfrm>
            <a:off x="179388" y="4868863"/>
            <a:ext cx="8964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b="1" dirty="0">
                <a:latin typeface="+mj-lt"/>
                <a:hlinkClick r:id="rId2"/>
              </a:rPr>
              <a:t>www.similarweb.com</a:t>
            </a:r>
            <a:r>
              <a:rPr lang="en-US" b="1" dirty="0">
                <a:latin typeface="+mj-lt"/>
              </a:rPr>
              <a:t> </a:t>
            </a:r>
          </a:p>
          <a:p>
            <a:pPr marL="342900" indent="-342900">
              <a:defRPr/>
            </a:pPr>
            <a:r>
              <a:rPr lang="ru-RU" b="1" dirty="0">
                <a:latin typeface="+mj-lt"/>
              </a:rPr>
              <a:t>Данные за октябрь 2019 – декабрь 2019</a:t>
            </a:r>
          </a:p>
          <a:p>
            <a:pPr marL="342900" indent="-342900">
              <a:defRPr/>
            </a:pPr>
            <a:endParaRPr lang="ru-RU" b="1" dirty="0">
              <a:latin typeface="+mj-lt"/>
            </a:endParaRPr>
          </a:p>
          <a:p>
            <a:pPr marL="342900" indent="-342900">
              <a:defRPr/>
            </a:pPr>
            <a:r>
              <a:rPr lang="ru-RU" sz="2800" b="1" dirty="0">
                <a:latin typeface="+mj-lt"/>
              </a:rPr>
              <a:t>Спасибо нашим читателям!</a:t>
            </a:r>
          </a:p>
          <a:p>
            <a:pPr marL="342900" indent="-342900">
              <a:defRPr/>
            </a:pPr>
            <a:r>
              <a:rPr lang="ru-RU" sz="1600" u="sng" dirty="0">
                <a:latin typeface="+mj-lt"/>
                <a:hlinkClick r:id="rId3"/>
              </a:rPr>
              <a:t>https://www.similarweb.com/website/</a:t>
            </a:r>
            <a:r>
              <a:rPr lang="en-US" sz="1600" u="sng" dirty="0">
                <a:latin typeface="+mj-lt"/>
                <a:hlinkClick r:id="rId3"/>
              </a:rPr>
              <a:t>biblio-online</a:t>
            </a:r>
            <a:r>
              <a:rPr lang="ru-RU" sz="1600" u="sng" dirty="0">
                <a:latin typeface="+mj-lt"/>
                <a:hlinkClick r:id="rId3"/>
              </a:rPr>
              <a:t>.</a:t>
            </a:r>
            <a:r>
              <a:rPr lang="ru-RU" sz="1600" u="sng" dirty="0" err="1">
                <a:latin typeface="+mj-lt"/>
                <a:hlinkClick r:id="rId3"/>
              </a:rPr>
              <a:t>ru</a:t>
            </a:r>
            <a:endParaRPr lang="ru-RU" sz="1600" b="1" dirty="0">
              <a:latin typeface="+mj-lt"/>
            </a:endParaRPr>
          </a:p>
        </p:txBody>
      </p:sp>
      <p:pic>
        <p:nvPicPr>
          <p:cNvPr id="8197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45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evrasgi.ru/wp-content/uploads/2019/06/Magistratura_v_rossii_skolko_dlitsya__zachem_nuzhna_i_chto_eto_takoe_1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000625"/>
            <a:ext cx="9144000" cy="13239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№</a:t>
            </a:r>
            <a:r>
              <a:rPr lang="en-US" sz="2000" b="1" dirty="0">
                <a:latin typeface="+mn-lt"/>
                <a:cs typeface="+mn-cs"/>
              </a:rPr>
              <a:t>1 </a:t>
            </a:r>
            <a:r>
              <a:rPr lang="ru-RU" sz="2000" b="1" dirty="0">
                <a:latin typeface="+mn-lt"/>
                <a:cs typeface="+mn-cs"/>
              </a:rPr>
              <a:t>среди ЭБС России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по посещаемости и длительности просмотра (</a:t>
            </a:r>
            <a:r>
              <a:rPr lang="ru-RU" sz="2000" b="1" i="1" dirty="0">
                <a:latin typeface="+mn-lt"/>
                <a:cs typeface="+mn-cs"/>
              </a:rPr>
              <a:t>данные </a:t>
            </a:r>
            <a:r>
              <a:rPr lang="en-US" sz="2000" b="1" i="1" dirty="0">
                <a:latin typeface="+mn-lt"/>
                <a:cs typeface="+mn-cs"/>
              </a:rPr>
              <a:t>similarweb.com</a:t>
            </a:r>
            <a:r>
              <a:rPr lang="ru-RU" sz="2000" b="1" i="1" dirty="0">
                <a:latin typeface="+mn-lt"/>
                <a:cs typeface="+mn-cs"/>
              </a:rPr>
              <a:t>, </a:t>
            </a:r>
            <a:r>
              <a:rPr lang="ru-RU" sz="2000" b="1" dirty="0">
                <a:latin typeface="+mn-lt"/>
              </a:rPr>
              <a:t>октябрь 2019 – декабрь 2019)</a:t>
            </a:r>
            <a:endParaRPr lang="ru-RU" sz="2000" b="1" dirty="0">
              <a:latin typeface="+mn-lt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91440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Юрайт в цифрах</a:t>
            </a:r>
          </a:p>
        </p:txBody>
      </p:sp>
      <p:pic>
        <p:nvPicPr>
          <p:cNvPr id="9221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3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-35247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033636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(Свой курс)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786907"/>
            <a:ext cx="8315325" cy="163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35696" y="2769551"/>
            <a:ext cx="568863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Поиск по каталогу</a:t>
            </a: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5072639" y="1877838"/>
            <a:ext cx="158897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4121736" y="2439103"/>
            <a:ext cx="46644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1973947" y="2473382"/>
            <a:ext cx="46644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6642017" y="2497324"/>
            <a:ext cx="46644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6490579">
            <a:off x="5773468" y="1845109"/>
            <a:ext cx="1625434" cy="1495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1" b="53191"/>
          <a:stretch/>
        </p:blipFill>
        <p:spPr>
          <a:xfrm>
            <a:off x="414337" y="3550156"/>
            <a:ext cx="8315325" cy="16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315" y="6202118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преподавателей (Свой курс. ИКПП)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6042"/>
            <a:ext cx="4752528" cy="28386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2" y="3457207"/>
            <a:ext cx="4752528" cy="238085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76" y="1636991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(Свой курс)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7684" y="446584"/>
            <a:ext cx="568863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Легендарные книги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6967" t="4974" r="5938"/>
          <a:stretch/>
        </p:blipFill>
        <p:spPr>
          <a:xfrm>
            <a:off x="71800" y="1051554"/>
            <a:ext cx="1800201" cy="27515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137" y="3103516"/>
            <a:ext cx="1809750" cy="2714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87" y="1135411"/>
            <a:ext cx="1895475" cy="2695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13" y="3220628"/>
            <a:ext cx="1857375" cy="27527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3936" r="4474"/>
          <a:stretch/>
        </p:blipFill>
        <p:spPr>
          <a:xfrm>
            <a:off x="7308304" y="1106835"/>
            <a:ext cx="1728192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3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29592" y="6200551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преподавателей (Гибкий курс)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29840"/>
            <a:ext cx="8568952" cy="44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2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t"/>
          <a:lstStyle/>
          <a:p>
            <a:pPr>
              <a:buAutoNum type="arabicPeriod"/>
            </a:pPr>
            <a:endParaRPr lang="ru-RU" sz="2400" b="1" dirty="0" smtClean="0"/>
          </a:p>
          <a:p>
            <a:pPr>
              <a:buAutoNum type="arabicPeriod"/>
            </a:pPr>
            <a:endParaRPr lang="ru-RU" sz="2400" b="1" dirty="0"/>
          </a:p>
          <a:p>
            <a:pPr>
              <a:buAutoNum type="arabicPeriod"/>
            </a:pPr>
            <a:endParaRPr lang="ru-RU" sz="2400" b="1" dirty="0" smtClean="0"/>
          </a:p>
          <a:p>
            <a:pPr>
              <a:buAutoNum type="arabicPeriod"/>
            </a:pPr>
            <a:endParaRPr lang="ru-RU" sz="2400" b="1" dirty="0"/>
          </a:p>
          <a:p>
            <a:pPr>
              <a:buAutoNum type="arabicPeriod"/>
            </a:pPr>
            <a:endParaRPr lang="ru-RU" sz="2400" b="1" dirty="0" smtClean="0"/>
          </a:p>
          <a:p>
            <a:pPr>
              <a:buAutoNum type="arabicPeriod"/>
            </a:pPr>
            <a:endParaRPr lang="ru-RU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Обзорные </a:t>
            </a:r>
            <a:r>
              <a:rPr lang="ru-RU" sz="2200" b="1" dirty="0">
                <a:solidFill>
                  <a:schemeClr val="tx1"/>
                </a:solidFill>
                <a:latin typeface="+mj-lt"/>
              </a:rPr>
              <a:t>курсы</a:t>
            </a:r>
            <a:endParaRPr lang="en-US" sz="22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Междисциплинарные курсы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Редкие и модульные спецкурсы </a:t>
            </a:r>
            <a:endParaRPr lang="en-US" sz="2200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Гибкая рабочая программа по спец </a:t>
            </a: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дисциплине</a:t>
            </a:r>
          </a:p>
          <a:p>
            <a:pPr>
              <a:buAutoNum type="arabicPeriod"/>
            </a:pPr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Индивидуальный подход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Умная фильтрация информации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Перенос учебного процесса в цифровой формат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tx1"/>
                </a:solidFill>
                <a:latin typeface="+mj-lt"/>
              </a:rPr>
              <a:t>Комфортная и оперативная коммуникация «Преподаватель – Студент – Библиотекарь»</a:t>
            </a:r>
            <a:r>
              <a:rPr lang="en-US" sz="2200" b="1" dirty="0">
                <a:solidFill>
                  <a:schemeClr val="tx1"/>
                </a:solidFill>
                <a:latin typeface="+mj-lt"/>
              </a:rPr>
              <a:t> </a:t>
            </a:r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endParaRPr lang="ru-RU" sz="2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(Гибкий курс)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5722"/>
            <a:ext cx="5561824" cy="19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9398"/>
            <a:ext cx="9144000" cy="5805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464"/>
            <a:ext cx="9144000" cy="4824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779605"/>
            <a:ext cx="9144000" cy="9718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j-lt"/>
              </a:rPr>
              <a:t>Новая эпоха: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j-lt"/>
              </a:rPr>
              <a:t>ЦИФРОВАЯ ТРАНСФОРМАЦИЯ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49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418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t"/>
          <a:lstStyle/>
          <a:p>
            <a:pPr algn="r"/>
            <a:endParaRPr lang="ru-RU" sz="20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  <a:latin typeface="+mj-lt"/>
              </a:rPr>
              <a:t>Видео: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+mj-lt"/>
              </a:rPr>
              <a:t>Достоверные источники </a:t>
            </a:r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ru-RU" altLang="ru-RU" dirty="0" err="1">
                <a:solidFill>
                  <a:schemeClr val="tx1"/>
                </a:solidFill>
                <a:latin typeface="+mj-lt"/>
              </a:rPr>
              <a:t>Arzamas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, Наука 2.0, CERN, </a:t>
            </a:r>
            <a:endParaRPr lang="ru-RU" altLang="ru-RU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altLang="ru-RU" dirty="0" err="1" smtClean="0">
                <a:solidFill>
                  <a:schemeClr val="tx1"/>
                </a:solidFill>
                <a:latin typeface="+mj-lt"/>
              </a:rPr>
              <a:t>РосАтом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altLang="ru-RU" dirty="0" err="1">
                <a:solidFill>
                  <a:schemeClr val="tx1"/>
                </a:solidFill>
                <a:latin typeface="+mj-lt"/>
              </a:rPr>
              <a:t>GreenpeaceRussia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, МИД, РИА Новости, </a:t>
            </a:r>
            <a:endParaRPr lang="ru-RU" altLang="ru-RU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altLang="ru-RU" dirty="0" smtClean="0">
                <a:solidFill>
                  <a:schemeClr val="tx1"/>
                </a:solidFill>
                <a:latin typeface="+mj-lt"/>
              </a:rPr>
              <a:t>Киноконцерн 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«Мосфильм»,  </a:t>
            </a:r>
            <a:endParaRPr lang="ru-RU" altLang="ru-RU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altLang="ru-RU" dirty="0" smtClean="0">
                <a:solidFill>
                  <a:schemeClr val="tx1"/>
                </a:solidFill>
                <a:latin typeface="+mj-lt"/>
              </a:rPr>
              <a:t>Следственный 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комитет РФ, </a:t>
            </a:r>
            <a:endParaRPr lang="ru-RU" altLang="ru-RU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altLang="ru-RU" dirty="0" err="1" smtClean="0">
                <a:solidFill>
                  <a:schemeClr val="tx1"/>
                </a:solidFill>
                <a:latin typeface="+mj-lt"/>
              </a:rPr>
              <a:t>RussiaToday</a:t>
            </a:r>
            <a:r>
              <a:rPr lang="en-US" altLang="ru-RU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 РБК, Счетная палата РФ, </a:t>
            </a:r>
            <a:endParaRPr lang="ru-RU" altLang="ru-RU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altLang="ru-RU" dirty="0" smtClean="0">
                <a:solidFill>
                  <a:schemeClr val="tx1"/>
                </a:solidFill>
                <a:latin typeface="+mj-lt"/>
              </a:rPr>
              <a:t>ГМИИ им. А.С. Пушкина, </a:t>
            </a:r>
            <a:r>
              <a:rPr lang="ru-RU" altLang="ru-RU" dirty="0" err="1" smtClean="0">
                <a:solidFill>
                  <a:schemeClr val="tx1"/>
                </a:solidFill>
                <a:latin typeface="+mj-lt"/>
              </a:rPr>
              <a:t>SciOne</a:t>
            </a:r>
            <a:r>
              <a:rPr lang="ru-RU" altLang="ru-RU" dirty="0" smtClean="0">
                <a:solidFill>
                  <a:schemeClr val="tx1"/>
                </a:solidFill>
                <a:latin typeface="+mj-lt"/>
              </a:rPr>
              <a:t>, </a:t>
            </a:r>
          </a:p>
          <a:p>
            <a:pPr algn="r"/>
            <a:r>
              <a:rPr lang="ru-RU" altLang="ru-RU" dirty="0" smtClean="0">
                <a:solidFill>
                  <a:schemeClr val="tx1"/>
                </a:solidFill>
                <a:latin typeface="+mj-lt"/>
              </a:rPr>
              <a:t>МИФИ, Минобороны</a:t>
            </a:r>
            <a:r>
              <a:rPr lang="ru-RU" altLang="ru-RU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chemeClr val="tx1"/>
                </a:solidFill>
                <a:latin typeface="+mj-lt"/>
              </a:rPr>
              <a:t>Задания к </a:t>
            </a:r>
            <a:r>
              <a:rPr lang="ru-RU" altLang="ru-RU" b="1" dirty="0" smtClean="0">
                <a:solidFill>
                  <a:schemeClr val="tx1"/>
                </a:solidFill>
                <a:latin typeface="+mj-lt"/>
              </a:rPr>
              <a:t>роликам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tx1"/>
              </a:solidFill>
              <a:latin typeface="+mj-lt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chemeClr val="tx1"/>
              </a:solidFill>
              <a:latin typeface="+mj-lt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b="1" dirty="0">
                <a:solidFill>
                  <a:schemeClr val="tx1"/>
                </a:solidFill>
                <a:latin typeface="+mj-lt"/>
              </a:rPr>
              <a:t>Тесты как Формирующее оценивание </a:t>
            </a:r>
            <a:endParaRPr 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+mj-lt"/>
              </a:rPr>
              <a:t>ПОМОГАЮТ:</a:t>
            </a:r>
            <a:endParaRPr lang="ru-RU" b="1" dirty="0">
              <a:solidFill>
                <a:schemeClr val="tx1"/>
              </a:solidFill>
              <a:latin typeface="+mj-lt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j-lt"/>
              </a:rPr>
              <a:t>понять, что студент знает (умеет, владеет)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j-lt"/>
              </a:rPr>
              <a:t>обнаруживать, что студент не знают (не умеют, не владеют);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j-lt"/>
              </a:rPr>
              <a:t>понять, как можно улучшить результаты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j-lt"/>
              </a:rPr>
              <a:t>учиться на ошибках;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+mj-lt"/>
              </a:rPr>
              <a:t>почувствовать ответственность за свое обучение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ru-RU" altLang="ru-RU" b="1" dirty="0" smtClean="0">
              <a:solidFill>
                <a:schemeClr val="tx1"/>
              </a:solidFill>
              <a:latin typeface="+mj-lt"/>
            </a:endParaRPr>
          </a:p>
          <a:p>
            <a:pPr algn="r"/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9015" y="6388827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преподавателей (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Медиаматериалы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441" b="1"/>
          <a:stretch/>
        </p:blipFill>
        <p:spPr>
          <a:xfrm>
            <a:off x="180812" y="129510"/>
            <a:ext cx="3678249" cy="4811658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9773789">
            <a:off x="3759887" y="1903864"/>
            <a:ext cx="158897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2020403">
            <a:off x="3736329" y="3545360"/>
            <a:ext cx="1588975" cy="1419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9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</a:rPr>
              <a:t>Инструменты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преподавателей (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Тестирование)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6" y="1671793"/>
            <a:ext cx="8666348" cy="3542622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671436196"/>
              </p:ext>
            </p:extLst>
          </p:nvPr>
        </p:nvGraphicFramePr>
        <p:xfrm>
          <a:off x="1346200" y="852935"/>
          <a:ext cx="6394152" cy="559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4870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453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965" y="5883394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Инструменты для преподавателей (</a:t>
            </a:r>
            <a:r>
              <a:rPr lang="ru-RU" sz="2400" b="1" dirty="0">
                <a:latin typeface="+mj-lt"/>
                <a:cs typeface="Arial" pitchFamily="34" charset="0"/>
              </a:rPr>
              <a:t>Учебники с умными тестами)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0" y="6418411"/>
            <a:ext cx="9072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alibri" panose="020F0502020204030204" pitchFamily="34" charset="0"/>
              </a:rPr>
              <a:t>Разные виды и формы вопросов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3" y="653254"/>
            <a:ext cx="3960812" cy="490696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27776" y="847065"/>
            <a:ext cx="4176713" cy="49688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6325" y="444650"/>
            <a:ext cx="5491162" cy="2371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0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02625" y="101374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176739"/>
            <a:ext cx="9144000" cy="4462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chemeClr val="bg1"/>
                </a:solidFill>
                <a:latin typeface="+mj-lt"/>
              </a:rPr>
              <a:t>Инструменты для преподавателей </a:t>
            </a:r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Групповая работа со студентами)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" y="260350"/>
            <a:ext cx="8004175" cy="54006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0" name="Стрелка вправо 9"/>
          <p:cNvSpPr/>
          <p:nvPr/>
        </p:nvSpPr>
        <p:spPr>
          <a:xfrm rot="627665">
            <a:off x="341313" y="5097463"/>
            <a:ext cx="962025" cy="2857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76250"/>
            <a:ext cx="4105275" cy="23717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89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08675"/>
            <a:ext cx="9144000" cy="4462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 smtClean="0">
                <a:solidFill>
                  <a:schemeClr val="bg1"/>
                </a:solidFill>
                <a:latin typeface="+mj-lt"/>
              </a:rPr>
              <a:t>Инструменты для преподавателей (</a:t>
            </a:r>
            <a:r>
              <a:rPr lang="ru-RU" sz="2300" b="1" dirty="0" smtClean="0">
                <a:latin typeface="+mj-lt"/>
                <a:cs typeface="Arial" pitchFamily="34" charset="0"/>
              </a:rPr>
              <a:t>Групповая работа со студентами)</a:t>
            </a:r>
            <a:endParaRPr lang="ru-RU" sz="2300" b="1" dirty="0">
              <a:latin typeface="+mj-lt"/>
              <a:cs typeface="Arial" pitchFamily="34" charset="0"/>
            </a:endParaRPr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450"/>
            <a:ext cx="4322763" cy="23050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1268413"/>
            <a:ext cx="5465762" cy="454818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07950" y="6372225"/>
            <a:ext cx="864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alibri" panose="020F0502020204030204" pitchFamily="34" charset="0"/>
              </a:rPr>
              <a:t>Результаты приходят на почту и в Личный кабинет преподавателя</a:t>
            </a:r>
          </a:p>
        </p:txBody>
      </p:sp>
    </p:spTree>
    <p:extLst>
      <p:ext uri="{BB962C8B-B14F-4D97-AF65-F5344CB8AC3E}">
        <p14:creationId xmlns:p14="http://schemas.microsoft.com/office/powerpoint/2010/main" val="111136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15" y="5935386"/>
            <a:ext cx="9144000" cy="44627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chemeClr val="bg1"/>
                </a:solidFill>
                <a:latin typeface="+mj-lt"/>
              </a:rPr>
              <a:t>Инструменты для преподавателей (</a:t>
            </a:r>
            <a:r>
              <a:rPr lang="ru-RU" sz="2300" b="1" dirty="0">
                <a:latin typeface="+mj-lt"/>
                <a:cs typeface="Arial" pitchFamily="34" charset="0"/>
              </a:rPr>
              <a:t>Групповая работа со студентами)</a:t>
            </a:r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07950" y="6372225"/>
            <a:ext cx="8640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latin typeface="Calibri" panose="020F0502020204030204" pitchFamily="34" charset="0"/>
              </a:rPr>
              <a:t>Результаты приходят на почту и в Личный кабинет преподавателя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549275"/>
            <a:ext cx="8532813" cy="47513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7916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381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0149" y="6381328"/>
            <a:ext cx="9072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+mj-lt"/>
              </a:rPr>
              <a:t>По </a:t>
            </a:r>
            <a:r>
              <a:rPr lang="ru-RU" altLang="ru-RU" b="1" dirty="0" smtClean="0">
                <a:latin typeface="+mj-lt"/>
              </a:rPr>
              <a:t>результатам </a:t>
            </a:r>
            <a:r>
              <a:rPr lang="ru-RU" altLang="ru-RU" b="1" dirty="0">
                <a:latin typeface="+mj-lt"/>
              </a:rPr>
              <a:t>теста система рекомендует конкретные страницы книги для изучения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8002" r="12988" b="3799"/>
          <a:stretch>
            <a:fillRect/>
          </a:stretch>
        </p:blipFill>
        <p:spPr bwMode="auto">
          <a:xfrm>
            <a:off x="22225" y="1114425"/>
            <a:ext cx="7286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8513" y="7938"/>
            <a:ext cx="4394200" cy="22320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 rot="18790754">
            <a:off x="5523706" y="2305845"/>
            <a:ext cx="962025" cy="2841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0" y="6000769"/>
            <a:ext cx="91440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преподавателей (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Обратная связь с учебными материалами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84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315" y="5979585"/>
            <a:ext cx="91440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</a:t>
            </a:r>
            <a:r>
              <a:rPr lang="ru-RU" b="1" dirty="0">
                <a:latin typeface="+mj-lt"/>
              </a:rPr>
              <a:t>ШАБЛОНЫ РАБОЧИХ ПРОГРАММ ДИСЦИПЛИН)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25438" y="6340475"/>
            <a:ext cx="8202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alibri" panose="020F0502020204030204" pitchFamily="34" charset="0"/>
              </a:rPr>
              <a:t>Строятся на основе структуры учебника</a:t>
            </a:r>
          </a:p>
        </p:txBody>
      </p:sp>
      <p:pic>
        <p:nvPicPr>
          <p:cNvPr id="13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5888"/>
            <a:ext cx="4795837" cy="56610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981075"/>
            <a:ext cx="4429125" cy="386556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6" name="Стрелка вправо 15"/>
          <p:cNvSpPr/>
          <p:nvPr/>
        </p:nvSpPr>
        <p:spPr>
          <a:xfrm rot="11914343">
            <a:off x="3440113" y="3575050"/>
            <a:ext cx="962025" cy="28416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92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1"/>
            <a:ext cx="9144000" cy="5877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75" y="5275263"/>
            <a:ext cx="909002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РПД.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Траектория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 содержание обучения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)</a:t>
            </a:r>
          </a:p>
        </p:txBody>
      </p:sp>
      <p:pic>
        <p:nvPicPr>
          <p:cNvPr id="14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07950" y="5516563"/>
            <a:ext cx="9036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b="1" dirty="0" err="1" smtClean="0">
                <a:latin typeface="Calibri" panose="020F0502020204030204" pitchFamily="34" charset="0"/>
              </a:rPr>
              <a:t>Темплан</a:t>
            </a:r>
            <a:r>
              <a:rPr lang="ru-RU" altLang="ru-RU" b="1" dirty="0" smtClean="0">
                <a:latin typeface="Calibri" panose="020F0502020204030204" pitchFamily="34" charset="0"/>
              </a:rPr>
              <a:t> </a:t>
            </a:r>
            <a:r>
              <a:rPr lang="ru-RU" altLang="ru-RU" b="1" dirty="0">
                <a:latin typeface="Calibri" panose="020F0502020204030204" pitchFamily="34" charset="0"/>
              </a:rPr>
              <a:t>дисциплины с гиперссылками для студентов </a:t>
            </a:r>
          </a:p>
          <a:p>
            <a:pPr eaLnBrk="1" hangingPunct="1"/>
            <a:r>
              <a:rPr lang="ru-RU" altLang="ru-RU" b="1" dirty="0">
                <a:latin typeface="Calibri" panose="020F0502020204030204" pitchFamily="34" charset="0"/>
              </a:rPr>
              <a:t>	С описанием дополнительных </a:t>
            </a:r>
            <a:r>
              <a:rPr lang="ru-RU" altLang="ru-RU" b="1" dirty="0" err="1">
                <a:latin typeface="Calibri" panose="020F0502020204030204" pitchFamily="34" charset="0"/>
              </a:rPr>
              <a:t>медиаматериалов</a:t>
            </a:r>
            <a:r>
              <a:rPr lang="ru-RU" altLang="ru-RU" b="1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altLang="ru-RU" b="1" dirty="0">
                <a:latin typeface="Calibri" panose="020F0502020204030204" pitchFamily="34" charset="0"/>
                <a:hlinkClick r:id="rId3"/>
              </a:rPr>
              <a:t>https://biblio-online.ru/rpd-service</a:t>
            </a:r>
            <a:r>
              <a:rPr lang="ru-RU" altLang="ru-RU" b="1" dirty="0">
                <a:latin typeface="Calibri" panose="020F0502020204030204" pitchFamily="34" charset="0"/>
              </a:rPr>
              <a:t>  </a:t>
            </a:r>
            <a:r>
              <a:rPr lang="ru-RU" altLang="ru-RU" b="1" dirty="0" smtClean="0">
                <a:latin typeface="Calibri" panose="020F0502020204030204" pitchFamily="34" charset="0"/>
              </a:rPr>
              <a:t>                                                          Экономия </a:t>
            </a:r>
            <a:r>
              <a:rPr lang="ru-RU" altLang="ru-RU" b="1" dirty="0">
                <a:latin typeface="Calibri" panose="020F0502020204030204" pitchFamily="34" charset="0"/>
              </a:rPr>
              <a:t>времени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42875"/>
            <a:ext cx="6929438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56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21353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для преподавателей (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РПД, списки литературы)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74316" y="6290361"/>
            <a:ext cx="8202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Calibri" panose="020F0502020204030204" pitchFamily="34" charset="0"/>
              </a:rPr>
              <a:t>Списки литературы. Всегда актуальные, всегда есть в фонде</a:t>
            </a:r>
          </a:p>
        </p:txBody>
      </p:sp>
      <p:pic>
        <p:nvPicPr>
          <p:cNvPr id="11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15888"/>
            <a:ext cx="6810375" cy="511333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634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2123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1) Управление фондами</a:t>
            </a:r>
            <a:endParaRPr lang="ru-RU" sz="2400" b="1" dirty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 smtClean="0">
                <a:solidFill>
                  <a:schemeClr val="tx1"/>
                </a:solidFill>
                <a:latin typeface="+mj-lt"/>
              </a:rPr>
              <a:t>Цифровизация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 фондов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Создание новых цифровых сред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11322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Современная библиотека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91980" y="861542"/>
            <a:ext cx="360040" cy="69636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66" y="1933112"/>
            <a:ext cx="5996905" cy="39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7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(Заявка)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-3464" y="2612867"/>
            <a:ext cx="364688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100" b="1" dirty="0"/>
              <a:t>Покупка физическим лицом</a:t>
            </a:r>
            <a:endParaRPr lang="ru-RU" sz="1800" b="1" dirty="0"/>
          </a:p>
          <a:p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53" y="620688"/>
            <a:ext cx="5328592" cy="3559174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 rot="5400000">
            <a:off x="6959097" y="4117472"/>
            <a:ext cx="956882" cy="1144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бъект 1"/>
          <p:cNvSpPr txBox="1">
            <a:spLocks/>
          </p:cNvSpPr>
          <p:nvPr/>
        </p:nvSpPr>
        <p:spPr>
          <a:xfrm>
            <a:off x="6196173" y="4679373"/>
            <a:ext cx="307788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100" b="1" u="sng" dirty="0"/>
              <a:t>Заявка в библиотеку</a:t>
            </a:r>
            <a:endParaRPr lang="ru-RU" sz="1800" u="sng" dirty="0"/>
          </a:p>
          <a:p>
            <a:endParaRPr lang="ru-RU" sz="1800" b="1" u="sng" dirty="0"/>
          </a:p>
          <a:p>
            <a:endParaRPr lang="ru-RU" sz="1800" b="1" u="sng" dirty="0"/>
          </a:p>
        </p:txBody>
      </p:sp>
      <p:pic>
        <p:nvPicPr>
          <p:cNvPr id="14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3" cstate="print"/>
          <a:srcRect l="19247"/>
          <a:stretch>
            <a:fillRect/>
          </a:stretch>
        </p:blipFill>
        <p:spPr bwMode="auto">
          <a:xfrm>
            <a:off x="8304155" y="186110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4220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(Повышение квалификации)</a:t>
            </a:r>
          </a:p>
        </p:txBody>
      </p:sp>
      <p:pic>
        <p:nvPicPr>
          <p:cNvPr id="13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0E01255-B5EA-7A42-8AFF-1F4E6B86C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319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04155" y="186110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ъект 1">
            <a:extLst>
              <a:ext uri="{FF2B5EF4-FFF2-40B4-BE49-F238E27FC236}">
                <a16:creationId xmlns:a16="http://schemas.microsoft.com/office/drawing/2014/main" xmlns="" id="{DAF8AA92-A434-7643-90CF-ADBB09CAF557}"/>
              </a:ext>
            </a:extLst>
          </p:cNvPr>
          <p:cNvSpPr txBox="1">
            <a:spLocks/>
          </p:cNvSpPr>
          <p:nvPr/>
        </p:nvSpPr>
        <p:spPr>
          <a:xfrm>
            <a:off x="2771800" y="1279883"/>
            <a:ext cx="6552729" cy="268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ru-RU" sz="2100" b="1" dirty="0"/>
              <a:t>Школы преподавателя </a:t>
            </a:r>
            <a:r>
              <a:rPr lang="ru-RU" sz="2100" b="1" dirty="0">
                <a:solidFill>
                  <a:schemeClr val="bg1">
                    <a:lumMod val="50000"/>
                  </a:schemeClr>
                </a:solidFill>
              </a:rPr>
              <a:t>(72 часа, согласно требованиям ФГОСТ)</a:t>
            </a:r>
            <a:endParaRPr lang="en-US" sz="21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        *on-line</a:t>
            </a:r>
            <a:endParaRPr lang="ru-RU" sz="2000" b="1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1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1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2100" b="1" dirty="0"/>
              <a:t>Курсы повышения квалификации</a:t>
            </a:r>
            <a:r>
              <a:rPr lang="ru-RU" sz="21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b="1" i="1" dirty="0">
                <a:solidFill>
                  <a:srgbClr val="FF0000"/>
                </a:solidFill>
              </a:rPr>
              <a:t>      </a:t>
            </a:r>
            <a:r>
              <a:rPr lang="en-US" sz="2000" b="1" i="1" dirty="0">
                <a:solidFill>
                  <a:srgbClr val="FF0000"/>
                </a:solidFill>
              </a:rPr>
              <a:t>*on-line</a:t>
            </a:r>
            <a:endParaRPr lang="ru-RU" sz="2000" b="1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1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2100" b="1" dirty="0"/>
              <a:t>Регулярные бесплатные </a:t>
            </a:r>
            <a:r>
              <a:rPr lang="ru-RU" sz="2100" b="1" dirty="0" err="1"/>
              <a:t>вебинары</a:t>
            </a:r>
            <a:endParaRPr lang="en-US" sz="2100" b="1" dirty="0"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b="1" i="1" dirty="0">
                <a:solidFill>
                  <a:srgbClr val="FF0000"/>
                </a:solidFill>
              </a:rPr>
              <a:t>        *on-line</a:t>
            </a:r>
            <a:endParaRPr lang="ru-RU" sz="2000" b="1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1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1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ru-RU" sz="4000" b="1" dirty="0"/>
              <a:t>Выездные методические семинары</a:t>
            </a:r>
          </a:p>
          <a:p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1B8C5B3-77B8-8948-A335-3F71D8BA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7" y="457492"/>
            <a:ext cx="2267743" cy="4325144"/>
          </a:xfrm>
          <a:prstGeom prst="rect">
            <a:avLst/>
          </a:prstGeom>
        </p:spPr>
      </p:pic>
      <p:sp>
        <p:nvSpPr>
          <p:cNvPr id="13" name="Объект 1">
            <a:extLst>
              <a:ext uri="{FF2B5EF4-FFF2-40B4-BE49-F238E27FC236}">
                <a16:creationId xmlns:a16="http://schemas.microsoft.com/office/drawing/2014/main" xmlns="" id="{D76E3D8D-DFF8-FD42-9C75-F6F800171E54}"/>
              </a:ext>
            </a:extLst>
          </p:cNvPr>
          <p:cNvSpPr txBox="1">
            <a:spLocks/>
          </p:cNvSpPr>
          <p:nvPr/>
        </p:nvSpPr>
        <p:spPr>
          <a:xfrm>
            <a:off x="2512480" y="5229200"/>
            <a:ext cx="6639661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400" b="1" i="1" dirty="0">
                <a:solidFill>
                  <a:srgbClr val="FF0000"/>
                </a:solidFill>
              </a:rPr>
              <a:t>Лицензия № 039822 от 27.12.2018 </a:t>
            </a:r>
            <a:r>
              <a:rPr lang="ru-RU" sz="1400" b="1" i="1" dirty="0">
                <a:solidFill>
                  <a:schemeClr val="bg1">
                    <a:lumMod val="50000"/>
                  </a:schemeClr>
                </a:solidFill>
              </a:rPr>
              <a:t>на право оказывать образовательные услуги по реализации программ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399159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преподавателей (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52C2097-B7A2-FE4C-B909-DE2F27F98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6"/>
            <a:ext cx="9144000" cy="6006335"/>
          </a:xfrm>
          <a:prstGeom prst="rect">
            <a:avLst/>
          </a:prstGeom>
        </p:spPr>
      </p:pic>
      <p:pic>
        <p:nvPicPr>
          <p:cNvPr id="11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3" cstate="print"/>
          <a:srcRect l="19247"/>
          <a:stretch>
            <a:fillRect/>
          </a:stretch>
        </p:blipFill>
        <p:spPr bwMode="auto">
          <a:xfrm>
            <a:off x="8304155" y="186110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8440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5805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16563"/>
            <a:ext cx="9144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Инструменты для библиотеки (Поиск по каталогу для составления заявок)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8676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232074" y="6347560"/>
            <a:ext cx="8713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latin typeface="Calibri" pitchFamily="34" charset="0"/>
              </a:rPr>
              <a:t>Каталог литературы по специальностям и профессиям</a:t>
            </a:r>
            <a:endParaRPr lang="en-US" altLang="ru-RU" sz="2000" b="1" dirty="0">
              <a:latin typeface="Calibri" pitchFamily="34" charset="0"/>
            </a:endParaRPr>
          </a:p>
        </p:txBody>
      </p:sp>
      <p:pic>
        <p:nvPicPr>
          <p:cNvPr id="28678" name="Рисунок 1"/>
          <p:cNvPicPr>
            <a:picLocks noChangeAspect="1"/>
          </p:cNvPicPr>
          <p:nvPr/>
        </p:nvPicPr>
        <p:blipFill>
          <a:blip r:embed="rId3" cstate="print"/>
          <a:srcRect l="-2" t="7330" r="388" b="4471"/>
          <a:stretch>
            <a:fillRect/>
          </a:stretch>
        </p:blipFill>
        <p:spPr bwMode="auto">
          <a:xfrm>
            <a:off x="0" y="549275"/>
            <a:ext cx="9109075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 rot="9304980">
            <a:off x="1924050" y="1960563"/>
            <a:ext cx="935038" cy="2873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596208">
            <a:off x="4953000" y="2343150"/>
            <a:ext cx="935038" cy="2873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338" y="3290129"/>
            <a:ext cx="2510706" cy="203117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327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6738401" cy="542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5178425"/>
            <a:ext cx="91440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Инструменты для библиотек (Заявки)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29700" name="TextBox 10"/>
          <p:cNvSpPr txBox="1">
            <a:spLocks noChangeArrowheads="1"/>
          </p:cNvSpPr>
          <p:nvPr/>
        </p:nvSpPr>
        <p:spPr bwMode="auto">
          <a:xfrm>
            <a:off x="325438" y="5688013"/>
            <a:ext cx="8202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latin typeface="Calibri" pitchFamily="34" charset="0"/>
              </a:rPr>
              <a:t>Заявку на подходящие книги отправить сразу в библиотеку легко. </a:t>
            </a:r>
          </a:p>
          <a:p>
            <a:pPr algn="ctr" eaLnBrk="1" hangingPunct="1"/>
            <a:r>
              <a:rPr lang="ru-RU" altLang="ru-RU" sz="2000" b="1" dirty="0" smtClean="0">
                <a:latin typeface="Calibri" pitchFamily="34" charset="0"/>
              </a:rPr>
              <a:t>Кликните кнопку «Добавить в заявку»</a:t>
            </a:r>
            <a:endParaRPr lang="ru-RU" altLang="ru-RU" sz="2000" b="1" dirty="0">
              <a:latin typeface="Calibri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6058"/>
            <a:ext cx="4429124" cy="230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4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4868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610552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5618163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+mj-lt"/>
                <a:cs typeface="Arial" panose="020B0604020202020204" pitchFamily="34" charset="0"/>
              </a:rPr>
              <a:t>Инструменты для библиотеки (Опросы)</a:t>
            </a:r>
            <a:endParaRPr lang="ru-RU" sz="2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796" name="TextBox 25"/>
          <p:cNvSpPr txBox="1">
            <a:spLocks noChangeArrowheads="1"/>
          </p:cNvSpPr>
          <p:nvPr/>
        </p:nvSpPr>
        <p:spPr bwMode="auto">
          <a:xfrm>
            <a:off x="160635" y="6172878"/>
            <a:ext cx="8964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+mj-lt"/>
                <a:cs typeface="Arial" panose="020B0604020202020204" pitchFamily="34" charset="0"/>
              </a:rPr>
              <a:t>Как собрать мнения преподавателей?</a:t>
            </a:r>
            <a:r>
              <a:rPr lang="ru-RU" altLang="ru-RU" b="1" dirty="0" smtClean="0">
                <a:latin typeface="+mj-lt"/>
              </a:rPr>
              <a:t> </a:t>
            </a:r>
          </a:p>
          <a:p>
            <a:pPr algn="ctr"/>
            <a:r>
              <a:rPr lang="ru-RU" altLang="ru-RU" b="1" dirty="0" smtClean="0">
                <a:latin typeface="+mj-lt"/>
              </a:rPr>
              <a:t>Издательство проводит опросы, чтобы вуз смог принять решение о подключении</a:t>
            </a:r>
          </a:p>
        </p:txBody>
      </p:sp>
      <p:pic>
        <p:nvPicPr>
          <p:cNvPr id="33797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3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928670"/>
            <a:ext cx="36671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Развернутая стрелка 8"/>
          <p:cNvSpPr/>
          <p:nvPr/>
        </p:nvSpPr>
        <p:spPr>
          <a:xfrm rot="6260966">
            <a:off x="5986373" y="3309398"/>
            <a:ext cx="1683890" cy="2076194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700808"/>
            <a:ext cx="360040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933056"/>
            <a:ext cx="936104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077072"/>
            <a:ext cx="259228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8913"/>
            <a:ext cx="648072" cy="3597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9000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6237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569" y="6119825"/>
            <a:ext cx="9144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Arial" pitchFamily="34" charset="0"/>
              </a:rPr>
              <a:t>Инструменты для библиотеки (Контрольная панель Администратора ЭБС)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  <p:pic>
        <p:nvPicPr>
          <p:cNvPr id="7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4247"/>
            <a:ext cx="6912768" cy="5957929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0212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055181"/>
            <a:ext cx="91440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Инструменты для библиотеки (КАК </a:t>
            </a:r>
            <a:r>
              <a:rPr lang="ru-RU" sz="2000" b="1" dirty="0">
                <a:latin typeface="+mj-lt"/>
              </a:rPr>
              <a:t>ПОПОЛНИТЬ БЮДЖЕТ БИБЛИОТЕКИ</a:t>
            </a:r>
            <a:r>
              <a:rPr lang="ru-RU" sz="2000" b="1" dirty="0" smtClean="0">
                <a:latin typeface="+mj-lt"/>
                <a:cs typeface="Arial" pitchFamily="34" charset="0"/>
              </a:rPr>
              <a:t>?)</a:t>
            </a:r>
            <a:endParaRPr lang="ru-RU" sz="2000" b="1" dirty="0">
              <a:latin typeface="+mj-lt"/>
              <a:cs typeface="Arial" pitchFamily="34" charset="0"/>
            </a:endParaRPr>
          </a:p>
        </p:txBody>
      </p:sp>
      <p:pic>
        <p:nvPicPr>
          <p:cNvPr id="1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3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6444044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>
                <a:hlinkClick r:id="rId4"/>
              </a:rPr>
              <a:t>http://zabunb.ru/news/library/detail.php?ID=4611</a:t>
            </a:r>
            <a:r>
              <a:rPr lang="ru-RU" b="1" dirty="0"/>
              <a:t> 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8851624" cy="575540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071810"/>
            <a:ext cx="17335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29322" y="214291"/>
            <a:ext cx="3014660" cy="178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62373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569" y="6119825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Arial" pitchFamily="34" charset="0"/>
              </a:rPr>
              <a:t>Инструменты для библиотеки (Курс «Современная библиотека» 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  <p:pic>
        <p:nvPicPr>
          <p:cNvPr id="7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Курс «Современная библиотека»</a:t>
            </a:r>
            <a:endParaRPr lang="ru-RU" sz="3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9887" y="3386127"/>
            <a:ext cx="20193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2844" y="5072074"/>
            <a:ext cx="721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Станьте  квалифицированным </a:t>
            </a:r>
          </a:p>
          <a:p>
            <a:r>
              <a:rPr lang="ru-RU" sz="2400" b="1" dirty="0" smtClean="0"/>
              <a:t>администратором</a:t>
            </a:r>
            <a:endParaRPr lang="ru-RU" sz="24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6935" y="1026201"/>
            <a:ext cx="2609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00240"/>
            <a:ext cx="63150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12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2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2) Трансформация пространства библиотеки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tx1"/>
              </a:solidFill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u="sng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215064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Современная библиотека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2" y="546437"/>
            <a:ext cx="3121152" cy="2139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4" y="2995793"/>
            <a:ext cx="4261772" cy="3186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48" y="3809445"/>
            <a:ext cx="3121152" cy="2005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56" y="587384"/>
            <a:ext cx="3761810" cy="28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8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868863"/>
            <a:ext cx="9144000" cy="2016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</a:rPr>
              <a:t>Образовательная платформа </a:t>
            </a:r>
            <a:r>
              <a:rPr lang="ru-RU" sz="2400" b="1" dirty="0" smtClean="0">
                <a:latin typeface="+mj-lt"/>
              </a:rPr>
              <a:t>ЮРАЙТ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+mj-lt"/>
                <a:hlinkClick r:id="rId2"/>
              </a:rPr>
              <a:t>www.urait.ru</a:t>
            </a:r>
            <a:r>
              <a:rPr lang="en-US" sz="2400" b="1" dirty="0" smtClean="0">
                <a:latin typeface="+mj-lt"/>
              </a:rPr>
              <a:t> </a:t>
            </a:r>
            <a:endParaRPr lang="ru-RU" sz="2400" b="1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</a:rPr>
              <a:t>для профессионального образования</a:t>
            </a:r>
            <a:r>
              <a:rPr lang="en-US" sz="2400" b="1" dirty="0">
                <a:latin typeface="+mj-lt"/>
              </a:rPr>
              <a:t> </a:t>
            </a:r>
            <a:endParaRPr lang="ru-RU" sz="2400" b="1" dirty="0">
              <a:latin typeface="+mj-lt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0"/>
            <a:ext cx="915352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3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-56700" y="0"/>
            <a:ext cx="92007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747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2928313" y="2694275"/>
            <a:ext cx="3391200" cy="24027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lt1"/>
                </a:solidFill>
                <a:ea typeface="Open Sans"/>
                <a:cs typeface="Open Sans"/>
                <a:sym typeface="Open Sans"/>
              </a:rPr>
              <a:t>Список литературы обязательной к закупке</a:t>
            </a:r>
            <a:endParaRPr b="1" i="0" u="none" strike="noStrike" cap="none" dirty="0">
              <a:solidFill>
                <a:schemeClr val="lt1"/>
              </a:solidFill>
              <a:ea typeface="Open Sans"/>
              <a:cs typeface="Open Sans"/>
              <a:sym typeface="Open Sans"/>
            </a:endParaRPr>
          </a:p>
        </p:txBody>
      </p:sp>
      <p:pic>
        <p:nvPicPr>
          <p:cNvPr id="99" name="Google Shape;99;p14" descr="X:\ОБМЕН\Кудинов\от Вадима\фото для презентации\LOGO_vector_alpha.png"/>
          <p:cNvPicPr preferRelativeResize="0"/>
          <p:nvPr/>
        </p:nvPicPr>
        <p:blipFill rotWithShape="1">
          <a:blip r:embed="rId3" cstate="print">
            <a:alphaModFix/>
          </a:blip>
          <a:srcRect l="19247"/>
          <a:stretch/>
        </p:blipFill>
        <p:spPr>
          <a:xfrm>
            <a:off x="8360812" y="188640"/>
            <a:ext cx="603676" cy="1248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273950" y="313475"/>
            <a:ext cx="1993794" cy="10845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lt1"/>
                </a:solidFill>
              </a:rPr>
              <a:t>Министерство </a:t>
            </a:r>
            <a:r>
              <a:rPr lang="ru-RU" b="1" dirty="0">
                <a:solidFill>
                  <a:schemeClr val="lt1"/>
                </a:solidFill>
              </a:rPr>
              <a:t>образования и науки РФ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314350" y="727375"/>
            <a:ext cx="1936500" cy="283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4600350" y="358950"/>
            <a:ext cx="3277800" cy="10389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lt1"/>
                </a:solidFill>
              </a:rPr>
              <a:t>Федеральный институт развития образования (ФИРО)</a:t>
            </a:r>
            <a:endParaRPr sz="1800" b="1" dirty="0">
              <a:solidFill>
                <a:schemeClr val="lt1"/>
              </a:solidFill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0" y="1629492"/>
            <a:ext cx="2578800" cy="2957358"/>
          </a:xfrm>
          <a:prstGeom prst="horizontalScroll">
            <a:avLst>
              <a:gd name="adj" fmla="val 125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1"/>
              </a:solidFill>
              <a:highlight>
                <a:srgbClr val="F6F6F6"/>
              </a:highlight>
              <a:latin typeface="+mj-lt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1" dirty="0" err="1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Минобрнауки</a:t>
            </a:r>
            <a:r>
              <a:rPr lang="ru-RU" sz="1400" b="1" dirty="0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 РФ разделено на два ведомства Указом Президента РФ от 15 мая 2018 года № 215  «О структуре федеральных органов исполнительной власти».</a:t>
            </a:r>
            <a:endParaRPr sz="1400" b="1" dirty="0">
              <a:solidFill>
                <a:schemeClr val="bg1"/>
              </a:solidFill>
              <a:latin typeface="+mj-lt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7387025" y="1475675"/>
            <a:ext cx="292800" cy="111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3121975" y="3373175"/>
            <a:ext cx="3003900" cy="1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>
            <a:off x="4860075" y="1503825"/>
            <a:ext cx="292800" cy="1084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6584075" y="2694275"/>
            <a:ext cx="2238600" cy="12942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F6F6F6"/>
                </a:solidFill>
              </a:rPr>
              <a:t>Гриф ФИРО</a:t>
            </a:r>
            <a:endParaRPr b="1" dirty="0">
              <a:solidFill>
                <a:srgbClr val="F6F6F6"/>
              </a:solidFill>
            </a:endParaRPr>
          </a:p>
        </p:txBody>
      </p:sp>
      <p:sp>
        <p:nvSpPr>
          <p:cNvPr id="108" name="Google Shape;108;p14"/>
          <p:cNvSpPr/>
          <p:nvPr/>
        </p:nvSpPr>
        <p:spPr>
          <a:xfrm>
            <a:off x="-56675" y="5129325"/>
            <a:ext cx="9200700" cy="17238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-45934" y="5360842"/>
            <a:ext cx="9200700" cy="1501200"/>
          </a:xfrm>
          <a:prstGeom prst="rect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lt1"/>
                </a:solidFill>
              </a:rPr>
              <a:t>ФИРО вошло в состав </a:t>
            </a:r>
            <a:r>
              <a:rPr lang="ru-RU" sz="2000" b="1" dirty="0" smtClean="0">
                <a:solidFill>
                  <a:schemeClr val="lt1"/>
                </a:solidFill>
              </a:rPr>
              <a:t>РАНХИГС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lt1"/>
                </a:solidFill>
              </a:rPr>
              <a:t>Н</a:t>
            </a:r>
            <a:r>
              <a:rPr lang="ru-RU" sz="2000" b="1" dirty="0" smtClean="0">
                <a:solidFill>
                  <a:schemeClr val="lt1"/>
                </a:solidFill>
              </a:rPr>
              <a:t>ормативный </a:t>
            </a:r>
            <a:r>
              <a:rPr lang="ru-RU" sz="2000" b="1" dirty="0">
                <a:solidFill>
                  <a:schemeClr val="lt1"/>
                </a:solidFill>
              </a:rPr>
              <a:t>документ, регламентирующий закупку по любым рекомендованным </a:t>
            </a:r>
            <a:r>
              <a:rPr lang="ru-RU" sz="2000" b="1" dirty="0" smtClean="0">
                <a:solidFill>
                  <a:schemeClr val="lt1"/>
                </a:solidFill>
              </a:rPr>
              <a:t>спискам, отменен </a:t>
            </a:r>
            <a:endParaRPr lang="ru-RU" sz="2000" b="1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lt1"/>
                </a:solidFill>
              </a:rPr>
              <a:t>Гриф </a:t>
            </a:r>
            <a:r>
              <a:rPr lang="ru-RU" sz="2000" b="1" dirty="0">
                <a:solidFill>
                  <a:schemeClr val="lt1"/>
                </a:solidFill>
              </a:rPr>
              <a:t>для СПО не </a:t>
            </a:r>
            <a:r>
              <a:rPr lang="ru-RU" sz="2000" b="1" dirty="0" smtClean="0">
                <a:solidFill>
                  <a:schemeClr val="lt1"/>
                </a:solidFill>
              </a:rPr>
              <a:t>обязателен</a:t>
            </a:r>
            <a:endParaRPr sz="2000" b="1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95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661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516563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Новый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портал ФИРО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458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8"/>
          <p:cNvSpPr txBox="1">
            <a:spLocks noChangeArrowheads="1"/>
          </p:cNvSpPr>
          <p:nvPr/>
        </p:nvSpPr>
        <p:spPr bwMode="auto">
          <a:xfrm>
            <a:off x="255588" y="6124575"/>
            <a:ext cx="8708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000" b="1" dirty="0" smtClean="0">
                <a:latin typeface="Calibri" pitchFamily="34" charset="0"/>
              </a:rPr>
              <a:t>Основное направление-это научная деятельность и разработка учебных процессов на ближайшие 5-10 лет </a:t>
            </a:r>
            <a:endParaRPr lang="ru-RU" altLang="ru-RU" sz="20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42875"/>
            <a:ext cx="5214938" cy="52260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5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/>
        </p:nvSpPr>
        <p:spPr>
          <a:xfrm>
            <a:off x="2594243" y="6048290"/>
            <a:ext cx="3777957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>
              <a:solidFill>
                <a:srgbClr val="474747"/>
              </a:solidFill>
              <a:highlight>
                <a:srgbClr val="F6F6F6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747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5" descr="X:\ОБМЕН\Кудинов\от Вадима\фото для презентации\LOGO_vector_alpha.png"/>
          <p:cNvPicPr preferRelativeResize="0"/>
          <p:nvPr/>
        </p:nvPicPr>
        <p:blipFill rotWithShape="1">
          <a:blip r:embed="rId3" cstate="print">
            <a:alphaModFix/>
          </a:blip>
          <a:srcRect l="19247"/>
          <a:stretch/>
        </p:blipFill>
        <p:spPr>
          <a:xfrm>
            <a:off x="8360812" y="188640"/>
            <a:ext cx="603676" cy="124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/>
          <p:nvPr/>
        </p:nvSpPr>
        <p:spPr>
          <a:xfrm>
            <a:off x="0" y="132250"/>
            <a:ext cx="3098400" cy="2470800"/>
          </a:xfrm>
          <a:prstGeom prst="ellipse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600" b="1" dirty="0" err="1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Минобрнауки</a:t>
            </a:r>
            <a:r>
              <a:rPr lang="ru-RU" sz="1600" b="1" dirty="0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 РФ разделено на два ведомства Указом Президента РФ от 15 мая 2018 года № 215  «О структуре федеральных органов исполнительной власти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  <a:ea typeface="Verdana"/>
                <a:cs typeface="Verdana"/>
                <a:sym typeface="Verdana"/>
              </a:rPr>
              <a:t>»</a:t>
            </a:r>
            <a:endParaRPr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4572000" y="188650"/>
            <a:ext cx="2547799" cy="210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/>
          <p:nvPr/>
        </p:nvSpPr>
        <p:spPr>
          <a:xfrm>
            <a:off x="66250" y="2990500"/>
            <a:ext cx="4307400" cy="1632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33537" y="3100224"/>
            <a:ext cx="2964863" cy="13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4657100" y="2990500"/>
            <a:ext cx="4307400" cy="1632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2816175" y="3457450"/>
            <a:ext cx="1341000" cy="699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2816175" y="3603863"/>
            <a:ext cx="134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ВУЗы и т.д.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4860032" y="3284983"/>
            <a:ext cx="2301443" cy="1058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/>
          <p:nvPr/>
        </p:nvSpPr>
        <p:spPr>
          <a:xfrm>
            <a:off x="7340975" y="3381225"/>
            <a:ext cx="1510200" cy="736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7340975" y="3499300"/>
            <a:ext cx="1671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Школы, СУЗы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5"/>
          <p:cNvSpPr/>
          <p:nvPr/>
        </p:nvSpPr>
        <p:spPr>
          <a:xfrm rot="2976210">
            <a:off x="3757173" y="1797872"/>
            <a:ext cx="245805" cy="13454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/>
          <p:nvPr/>
        </p:nvSpPr>
        <p:spPr>
          <a:xfrm>
            <a:off x="5733900" y="2367025"/>
            <a:ext cx="236100" cy="552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4704325" y="5208725"/>
            <a:ext cx="2058475" cy="839565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7016350" y="5208725"/>
            <a:ext cx="1948150" cy="839565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1" name="Google Shape;131;p15"/>
          <p:cNvSpPr/>
          <p:nvPr/>
        </p:nvSpPr>
        <p:spPr>
          <a:xfrm>
            <a:off x="5577713" y="4712963"/>
            <a:ext cx="311700" cy="406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>
            <a:off x="7704388" y="4712950"/>
            <a:ext cx="311700" cy="406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66250" y="4860850"/>
            <a:ext cx="4307400" cy="1549200"/>
          </a:xfrm>
          <a:prstGeom prst="ellipse">
            <a:avLst/>
          </a:prstGeom>
          <a:solidFill>
            <a:srgbClr val="E36C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</a:rPr>
              <a:t>ЦРПО:</a:t>
            </a:r>
            <a:r>
              <a:rPr lang="ru-RU" sz="1600" b="1" dirty="0"/>
              <a:t> </a:t>
            </a:r>
            <a:r>
              <a:rPr lang="ru-RU" sz="1600" b="1" u="sng" dirty="0">
                <a:solidFill>
                  <a:schemeClr val="hlink"/>
                </a:solidFill>
                <a:hlinkClick r:id="rId9"/>
              </a:rPr>
              <a:t>https://www.crpo-mpu.com</a:t>
            </a:r>
            <a:endParaRPr sz="1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bg1"/>
                </a:solidFill>
              </a:rPr>
              <a:t>ФУМО:</a:t>
            </a:r>
            <a:endParaRPr sz="1600" b="1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 </a:t>
            </a:r>
            <a:r>
              <a:rPr lang="ru-RU" sz="1600" b="1" u="sng" dirty="0">
                <a:solidFill>
                  <a:schemeClr val="hlink"/>
                </a:solidFill>
                <a:hlinkClick r:id="rId10"/>
              </a:rPr>
              <a:t>https://fumo-spo.ru</a:t>
            </a:r>
            <a:endParaRPr sz="1600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4122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085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88512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Книгообеспеченность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СПО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28700" y="1503485"/>
            <a:ext cx="7376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Два основных документа:</a:t>
            </a:r>
          </a:p>
          <a:p>
            <a:endParaRPr lang="ru-RU" sz="1800" b="1" dirty="0" smtClean="0"/>
          </a:p>
          <a:p>
            <a:r>
              <a:rPr lang="ru-RU" sz="1800" b="1" dirty="0" smtClean="0"/>
              <a:t>-Федеральный государственный образовательный стандарт        </a:t>
            </a:r>
          </a:p>
          <a:p>
            <a:r>
              <a:rPr lang="ru-RU" sz="1800" b="1" dirty="0" smtClean="0"/>
              <a:t>( </a:t>
            </a:r>
            <a:r>
              <a:rPr lang="ru-RU" sz="1800" b="1" dirty="0" err="1" smtClean="0"/>
              <a:t>актуализированый</a:t>
            </a:r>
            <a:r>
              <a:rPr lang="ru-RU" sz="1800" b="1" dirty="0" smtClean="0"/>
              <a:t> ФГОС)</a:t>
            </a:r>
          </a:p>
          <a:p>
            <a:endParaRPr lang="ru-RU" sz="1800" b="1" dirty="0" smtClean="0"/>
          </a:p>
          <a:p>
            <a:r>
              <a:rPr lang="ru-RU" sz="1800" b="1" dirty="0" smtClean="0"/>
              <a:t>- Примерная основная образовательная программа (ПООП)</a:t>
            </a:r>
          </a:p>
          <a:p>
            <a:endParaRPr lang="ru-RU" sz="18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42900" y="5424854"/>
            <a:ext cx="820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 </a:t>
            </a:r>
            <a:r>
              <a:rPr lang="ru-RU" sz="2000" b="1" dirty="0" err="1" smtClean="0"/>
              <a:t>ФГОСах</a:t>
            </a:r>
            <a:r>
              <a:rPr lang="ru-RU" sz="2000" b="1" dirty="0" smtClean="0"/>
              <a:t> прописана </a:t>
            </a:r>
            <a:r>
              <a:rPr lang="ru-RU" sz="2000" b="1" dirty="0" err="1" smtClean="0"/>
              <a:t>устареваемость</a:t>
            </a:r>
            <a:r>
              <a:rPr lang="ru-RU" sz="2000" b="1" dirty="0" smtClean="0"/>
              <a:t> литературы, 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	в ПООП – рекомендованные ФУМО учебники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2860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6" descr="X:\ОБМЕН\Кудинов\от Вадима\фото для презентации\LOGO_vector_alpha.png"/>
          <p:cNvPicPr preferRelativeResize="0"/>
          <p:nvPr/>
        </p:nvPicPr>
        <p:blipFill rotWithShape="1">
          <a:blip r:embed="rId3" cstate="print">
            <a:alphaModFix/>
          </a:blip>
          <a:srcRect l="19247"/>
          <a:stretch/>
        </p:blipFill>
        <p:spPr>
          <a:xfrm>
            <a:off x="8360812" y="188640"/>
            <a:ext cx="603676" cy="1248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0" name="Google Shape;140;p16"/>
          <p:cNvGraphicFramePr/>
          <p:nvPr>
            <p:extLst>
              <p:ext uri="{D42A27DB-BD31-4B8C-83A1-F6EECF244321}">
                <p14:modId xmlns:p14="http://schemas.microsoft.com/office/powerpoint/2010/main" val="1701970023"/>
              </p:ext>
            </p:extLst>
          </p:nvPr>
        </p:nvGraphicFramePr>
        <p:xfrm>
          <a:off x="398582" y="776232"/>
          <a:ext cx="8306400" cy="59342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6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9786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Профессии и специальности СПО</a:t>
                      </a: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121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ТОП 50 профессий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Новые </a:t>
                      </a:r>
                      <a:r>
                        <a:rPr lang="ru-RU" sz="1800" b="1" dirty="0" err="1">
                          <a:solidFill>
                            <a:schemeClr val="lt1"/>
                          </a:solidFill>
                          <a:latin typeface="+mj-lt"/>
                        </a:rPr>
                        <a:t>ФГОСы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 </a:t>
                      </a: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Около </a:t>
                      </a: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+mj-lt"/>
                        </a:rPr>
                        <a:t>100 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ФГОС актуализированы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в настоящий момент</a:t>
                      </a: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Остальные профессии и специальности </a:t>
                      </a: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+mj-lt"/>
                        </a:rPr>
                        <a:t>(около 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400)</a:t>
                      </a: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315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Приняты </a:t>
                      </a:r>
                      <a:r>
                        <a:rPr lang="ru-RU" sz="1800" b="1" dirty="0" err="1">
                          <a:solidFill>
                            <a:schemeClr val="lt1"/>
                          </a:solidFill>
                          <a:latin typeface="+mj-lt"/>
                        </a:rPr>
                        <a:t>ПООПы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.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Будут обновляться </a:t>
                      </a:r>
                      <a:r>
                        <a:rPr lang="ru-RU" sz="1800" b="1" dirty="0" smtClean="0">
                          <a:solidFill>
                            <a:schemeClr val="lt1"/>
                          </a:solidFill>
                          <a:latin typeface="+mj-lt"/>
                        </a:rPr>
                        <a:t>ежегодно</a:t>
                      </a:r>
                      <a:endParaRPr lang="ru-RU"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chemeClr val="lt1"/>
                          </a:solidFill>
                          <a:latin typeface="+mj-lt"/>
                        </a:rPr>
                        <a:t>Устареваемость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 литературы</a:t>
                      </a: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 – 5 лет!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Новые 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ПООП</a:t>
                      </a: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 п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риняты</a:t>
                      </a: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 или </a:t>
                      </a:r>
                      <a:r>
                        <a:rPr lang="ru-RU" sz="1800" b="1" baseline="0" dirty="0" smtClean="0">
                          <a:solidFill>
                            <a:schemeClr val="lt1"/>
                          </a:solidFill>
                          <a:latin typeface="+mj-lt"/>
                        </a:rPr>
                        <a:t>находятся в разработке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lt1"/>
                          </a:solidFill>
                          <a:latin typeface="+mj-lt"/>
                        </a:rPr>
                        <a:t>(и будут приняты в ближайшее время)</a:t>
                      </a:r>
                      <a:endParaRPr lang="ru-RU"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 err="1">
                          <a:solidFill>
                            <a:schemeClr val="lt1"/>
                          </a:solidFill>
                          <a:latin typeface="+mj-lt"/>
                        </a:rPr>
                        <a:t>Устареваемости</a:t>
                      </a: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 нет!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lt1"/>
                          </a:solidFill>
                          <a:latin typeface="+mj-lt"/>
                        </a:rPr>
                        <a:t>Новые ФГОС и ПООП</a:t>
                      </a: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 будут разрабатываться до 2023 </a:t>
                      </a:r>
                      <a:r>
                        <a:rPr lang="ru-RU" sz="1800" b="1" baseline="0" dirty="0" smtClean="0">
                          <a:solidFill>
                            <a:schemeClr val="lt1"/>
                          </a:solidFill>
                          <a:latin typeface="+mj-lt"/>
                        </a:rPr>
                        <a:t>года</a:t>
                      </a:r>
                      <a:endParaRPr lang="ru-RU" sz="1800" b="1" baseline="0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sz="1800" b="1" baseline="0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baseline="0" dirty="0" err="1">
                          <a:solidFill>
                            <a:schemeClr val="lt1"/>
                          </a:solidFill>
                          <a:latin typeface="+mj-lt"/>
                        </a:rPr>
                        <a:t>Устареваемость</a:t>
                      </a: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 литературы – 5 лет!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078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Учебники - из рекомендованных в ПООП</a:t>
                      </a:r>
                      <a:endParaRPr lang="ru-RU"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Учебники - из рекомендованных в ПООП</a:t>
                      </a:r>
                      <a:endParaRPr lang="ru-RU"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1" baseline="0" dirty="0">
                          <a:solidFill>
                            <a:schemeClr val="lt1"/>
                          </a:solidFill>
                          <a:latin typeface="+mj-lt"/>
                        </a:rPr>
                        <a:t>Учебники – на выбор учебного заведения!</a:t>
                      </a:r>
                      <a:endParaRPr lang="ru-RU"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lt1"/>
                        </a:solidFill>
                        <a:latin typeface="+mj-l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6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713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6021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03683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Где взять информацию? Запрос в Министерство Просвещения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6633"/>
            <a:ext cx="4433452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5532703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Книгообеспеченность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СПО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908720"/>
            <a:ext cx="3242870" cy="441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9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085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797152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Книгообеспеченность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СПО</a:t>
            </a:r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44841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Новые ФГОС, принятые в </a:t>
            </a:r>
            <a:r>
              <a:rPr lang="ru-RU" sz="2000" b="1" dirty="0" smtClean="0"/>
              <a:t>2018г</a:t>
            </a:r>
            <a:endParaRPr lang="ru-RU" sz="2000" b="1" dirty="0"/>
          </a:p>
          <a:p>
            <a:endParaRPr lang="ru-RU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4666" y="332656"/>
            <a:ext cx="6086475" cy="42291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733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9144000" cy="5328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DDF1DF8-B8C3-42C4-945B-A28F13CABA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180" y="372151"/>
            <a:ext cx="8707388" cy="435369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5029536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Книгообеспеченность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СПО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315" y="5688617"/>
            <a:ext cx="820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Если новые ФГОС еще не приняты, </a:t>
            </a:r>
          </a:p>
          <a:p>
            <a:r>
              <a:rPr lang="ru-RU" sz="2000" b="1" dirty="0" smtClean="0"/>
              <a:t>	</a:t>
            </a:r>
          </a:p>
          <a:p>
            <a:r>
              <a:rPr lang="ru-RU" sz="2000" b="1" dirty="0" smtClean="0"/>
              <a:t>	ориентируем на ФЗ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92381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516563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Портал Федеральных УМО</a:t>
            </a:r>
          </a:p>
        </p:txBody>
      </p:sp>
      <p:pic>
        <p:nvPicPr>
          <p:cNvPr id="20483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8"/>
          <p:cNvSpPr txBox="1">
            <a:spLocks noChangeArrowheads="1"/>
          </p:cNvSpPr>
          <p:nvPr/>
        </p:nvSpPr>
        <p:spPr bwMode="auto">
          <a:xfrm>
            <a:off x="255588" y="6124575"/>
            <a:ext cx="7164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ru-RU" sz="2000" b="1">
                <a:latin typeface="Calibri" pitchFamily="34" charset="0"/>
                <a:hlinkClick r:id="rId3"/>
              </a:rPr>
              <a:t>https://fumo-spo.ru/index.php?p=news&amp;show=271</a:t>
            </a:r>
            <a:r>
              <a:rPr lang="en-US" altLang="ru-RU" sz="2000" b="1">
                <a:latin typeface="Calibri" pitchFamily="34" charset="0"/>
              </a:rPr>
              <a:t>   </a:t>
            </a:r>
            <a:endParaRPr lang="ru-RU" altLang="ru-RU" sz="2000" b="1"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47879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313" y="1500188"/>
            <a:ext cx="6446837" cy="394493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037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1"/>
            <a:ext cx="9144000" cy="6061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3) 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овышении 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информационной и </a:t>
            </a:r>
            <a:r>
              <a:rPr lang="ru-RU" sz="2400" b="1" dirty="0" err="1" smtClean="0">
                <a:solidFill>
                  <a:schemeClr val="tx1"/>
                </a:solidFill>
                <a:latin typeface="+mj-lt"/>
              </a:rPr>
              <a:t>медиаграмотности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своих читателей </a:t>
            </a:r>
          </a:p>
          <a:p>
            <a:pPr algn="ctr">
              <a:defRPr/>
            </a:pPr>
            <a:endParaRPr lang="ru-RU" sz="2400" b="1" u="sng" dirty="0">
              <a:solidFill>
                <a:schemeClr val="tx1"/>
              </a:solidFill>
              <a:latin typeface="+mj-lt"/>
            </a:endParaRPr>
          </a:p>
          <a:p>
            <a:pPr algn="ctr">
              <a:defRPr/>
            </a:pPr>
            <a:endParaRPr lang="ru-RU" sz="2400" b="1" u="sng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5078" y="6061175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Современная библиотека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489164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05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034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47EA408-4186-4F02-A1C1-3600F939AE63}"/>
              </a:ext>
            </a:extLst>
          </p:cNvPr>
          <p:cNvSpPr txBox="1"/>
          <p:nvPr/>
        </p:nvSpPr>
        <p:spPr>
          <a:xfrm>
            <a:off x="827584" y="18864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Новые ФГОС и ПООП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9521ED6-940D-40F3-8479-6AC82385E738}"/>
              </a:ext>
            </a:extLst>
          </p:cNvPr>
          <p:cNvSpPr txBox="1"/>
          <p:nvPr/>
        </p:nvSpPr>
        <p:spPr>
          <a:xfrm>
            <a:off x="1331640" y="1511916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/>
              <a:t>Вариативность </a:t>
            </a:r>
            <a:r>
              <a:rPr lang="ru-RU" sz="2000" b="1" dirty="0" smtClean="0">
                <a:cs typeface="Calibri" panose="020F0502020204030204" pitchFamily="34" charset="0"/>
              </a:rPr>
              <a:t>[</a:t>
            </a:r>
            <a:r>
              <a:rPr lang="ru-RU" sz="2000" b="1" dirty="0" smtClean="0"/>
              <a:t>ассортимент </a:t>
            </a:r>
            <a:r>
              <a:rPr lang="ru-RU" sz="2000" b="1" dirty="0"/>
              <a:t>представленной литературы</a:t>
            </a:r>
            <a:r>
              <a:rPr lang="ru-RU" sz="2000" b="1" dirty="0" smtClean="0">
                <a:cs typeface="Calibri" panose="020F0502020204030204" pitchFamily="34" charset="0"/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/>
              <a:t>Самостоятельная работа </a:t>
            </a:r>
            <a:r>
              <a:rPr lang="ru-RU" sz="2000" b="1" dirty="0" smtClean="0"/>
              <a:t>[кейсы и задания </a:t>
            </a:r>
            <a:r>
              <a:rPr lang="ru-RU" sz="2000" b="1" dirty="0"/>
              <a:t>в видео, тесты для самопроверки</a:t>
            </a:r>
            <a:r>
              <a:rPr lang="ru-RU" sz="2000" b="1" dirty="0" smtClean="0"/>
              <a:t>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err="1"/>
              <a:t>Практикоориентированность</a:t>
            </a:r>
            <a:r>
              <a:rPr lang="ru-RU" sz="2000" b="1" dirty="0"/>
              <a:t> [требования рынка труда</a:t>
            </a:r>
            <a:r>
              <a:rPr lang="ru-RU" sz="2000" b="1" dirty="0" smtClean="0"/>
              <a:t>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/>
              <a:t>Доступ к учебному материалу 24/7 для всех </a:t>
            </a:r>
            <a:r>
              <a:rPr lang="ru-RU" sz="2000" b="1" dirty="0" smtClean="0"/>
              <a:t>студентов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20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dirty="0" smtClean="0"/>
              <a:t>Повышение квалификации педагога (Летняя и Зимняя школа преподавателя +РПД  </a:t>
            </a:r>
            <a:r>
              <a:rPr lang="ru-RU" sz="2000" b="1" dirty="0"/>
              <a:t>+ </a:t>
            </a:r>
            <a:r>
              <a:rPr lang="ru-RU" sz="2000" b="1" dirty="0" smtClean="0"/>
              <a:t>ИКПП+ Гибкий курс)</a:t>
            </a:r>
            <a:endParaRPr lang="ru-RU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A172E9-A775-4D9D-BBF0-37DDE6D5EF01}"/>
              </a:ext>
            </a:extLst>
          </p:cNvPr>
          <p:cNvSpPr txBox="1"/>
          <p:nvPr/>
        </p:nvSpPr>
        <p:spPr>
          <a:xfrm>
            <a:off x="755810" y="5258308"/>
            <a:ext cx="250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8679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5572125"/>
            <a:ext cx="91440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Требования Обновленных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ФГОСов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3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6199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A172E9-A775-4D9D-BBF0-37DDE6D5EF01}"/>
              </a:ext>
            </a:extLst>
          </p:cNvPr>
          <p:cNvSpPr txBox="1"/>
          <p:nvPr/>
        </p:nvSpPr>
        <p:spPr>
          <a:xfrm>
            <a:off x="755810" y="5258308"/>
            <a:ext cx="250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8679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8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0812" y="188640"/>
            <a:ext cx="603676" cy="12483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5219835"/>
            <a:ext cx="91440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Издательство Юрайт для СПО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FCAF31-C3D7-4DED-B5CE-5AB51ED0EE08}"/>
              </a:ext>
            </a:extLst>
          </p:cNvPr>
          <p:cNvSpPr txBox="1"/>
          <p:nvPr/>
        </p:nvSpPr>
        <p:spPr>
          <a:xfrm>
            <a:off x="899592" y="313476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Если у вас есть вопросы, куда писать?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E14926-687B-47D7-B2A6-8CBB971B1E0C}"/>
              </a:ext>
            </a:extLst>
          </p:cNvPr>
          <p:cNvSpPr txBox="1"/>
          <p:nvPr/>
        </p:nvSpPr>
        <p:spPr>
          <a:xfrm>
            <a:off x="1115616" y="1124744"/>
            <a:ext cx="74656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/>
              <a:t>ЦРПО (Центр развития проф.образования) </a:t>
            </a:r>
            <a:r>
              <a:rPr lang="en-US" sz="2000" b="1" dirty="0">
                <a:hlinkClick r:id="rId3"/>
              </a:rPr>
              <a:t>https://www.crpo-mpu.com</a:t>
            </a:r>
            <a:r>
              <a:rPr lang="ru-RU" sz="2000" b="1" dirty="0"/>
              <a:t> </a:t>
            </a:r>
          </a:p>
          <a:p>
            <a:pPr marL="342900" indent="-342900">
              <a:buAutoNum type="arabicPeriod"/>
            </a:pPr>
            <a:endParaRPr lang="ru-RU" sz="2000" b="1" dirty="0"/>
          </a:p>
          <a:p>
            <a:pPr marL="342900" indent="-342900">
              <a:buFontTx/>
              <a:buAutoNum type="arabicPeriod"/>
            </a:pPr>
            <a:r>
              <a:rPr lang="ru-RU" sz="2000" b="1" dirty="0"/>
              <a:t>Сайт ФУМО (</a:t>
            </a:r>
            <a:r>
              <a:rPr lang="en-US" sz="2000" b="1" dirty="0">
                <a:hlinkClick r:id="rId4"/>
              </a:rPr>
              <a:t>http://www.fumo-spo.ru</a:t>
            </a:r>
            <a:r>
              <a:rPr lang="en-US" sz="2000" b="1" dirty="0"/>
              <a:t>)</a:t>
            </a:r>
            <a:endParaRPr lang="ru-RU" sz="2000" b="1" dirty="0"/>
          </a:p>
          <a:p>
            <a:pPr marL="342900" indent="-342900">
              <a:buFontTx/>
              <a:buAutoNum type="arabicPeriod"/>
            </a:pPr>
            <a:endParaRPr lang="en-US" sz="2000" b="1" dirty="0"/>
          </a:p>
          <a:p>
            <a:pPr marL="342900" indent="-342900">
              <a:buFont typeface="Arial"/>
              <a:buAutoNum type="arabicPeriod"/>
            </a:pPr>
            <a:r>
              <a:rPr lang="ru-RU" sz="2000" b="1" dirty="0"/>
              <a:t>Юрайт </a:t>
            </a:r>
            <a:r>
              <a:rPr lang="en-US" sz="2000" b="1" dirty="0">
                <a:hlinkClick r:id="rId5"/>
              </a:rPr>
              <a:t>https://</a:t>
            </a:r>
            <a:r>
              <a:rPr lang="en-US" sz="2000" b="1" dirty="0" smtClean="0">
                <a:hlinkClick r:id="rId5"/>
              </a:rPr>
              <a:t>urait.ru/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pPr marL="342900" indent="-342900">
              <a:buAutoNum type="arabicPeriod"/>
            </a:pP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 </a:t>
            </a:r>
            <a:r>
              <a:rPr lang="ru-RU" sz="2000" b="1" dirty="0"/>
              <a:t>Запись совместного </a:t>
            </a:r>
            <a:r>
              <a:rPr lang="ru-RU" sz="2000" b="1" dirty="0" err="1"/>
              <a:t>вебинара</a:t>
            </a:r>
            <a:r>
              <a:rPr lang="ru-RU" sz="2000" b="1" dirty="0"/>
              <a:t> с ЦРПО, посвященного разработке рабочих программ.  </a:t>
            </a:r>
            <a:r>
              <a:rPr lang="en-US" sz="2000" b="1" dirty="0">
                <a:hlinkClick r:id="rId6"/>
              </a:rPr>
              <a:t>https://youtu.be/eh_8leImnSQ</a:t>
            </a:r>
            <a:r>
              <a:rPr lang="ru-RU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914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000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A172E9-A775-4D9D-BBF0-37DDE6D5EF01}"/>
              </a:ext>
            </a:extLst>
          </p:cNvPr>
          <p:cNvSpPr txBox="1"/>
          <p:nvPr/>
        </p:nvSpPr>
        <p:spPr>
          <a:xfrm>
            <a:off x="755810" y="5258308"/>
            <a:ext cx="250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8679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0" y="6000769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Этапы взаимодействия для преподавателя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07504" y="64896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Задать вопросы на </a:t>
            </a:r>
            <a:r>
              <a:rPr lang="en-US" b="1" dirty="0" smtClean="0">
                <a:hlinkClick r:id="rId3"/>
              </a:rPr>
              <a:t>vuz@urait.ru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85729"/>
            <a:ext cx="9144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</a:t>
            </a:r>
            <a:r>
              <a:rPr lang="ru-RU" sz="1400" b="1" dirty="0" smtClean="0"/>
              <a:t>. Зарегистрируйтесь на сайте </a:t>
            </a:r>
            <a:r>
              <a:rPr lang="en-US" sz="1400" dirty="0" smtClean="0">
                <a:hlinkClick r:id="rId4"/>
              </a:rPr>
              <a:t>http://urait.ru/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(бесплатно)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2</a:t>
            </a:r>
            <a:r>
              <a:rPr lang="ru-RU" sz="1400" b="1" dirty="0" smtClean="0"/>
              <a:t>.  Укажите интересующие дисциплины.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3. Отправьте заявку на ИКПП своему библиотекарю.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4. Создайте свой курс. Дополните его материалами, имеющимися в каталоге.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5.  Получите Удостоверение о повышении квалификации на Зимней или Летней школе преподавателя.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6. Передайте заявку со списком литературы своему библиотекарю.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2786058"/>
            <a:ext cx="401051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5163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56946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AA172E9-A775-4D9D-BBF0-37DDE6D5EF01}"/>
              </a:ext>
            </a:extLst>
          </p:cNvPr>
          <p:cNvSpPr txBox="1"/>
          <p:nvPr/>
        </p:nvSpPr>
        <p:spPr>
          <a:xfrm>
            <a:off x="755810" y="5258308"/>
            <a:ext cx="250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 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8679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ru-RU" dirty="0" smtClean="0"/>
          </a:p>
        </p:txBody>
      </p:sp>
      <p:pic>
        <p:nvPicPr>
          <p:cNvPr id="10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5694626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Этапы взаимодействия для библиотекаря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0794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Задать вопросы на </a:t>
            </a:r>
            <a:r>
              <a:rPr lang="en-US" b="1" dirty="0" smtClean="0">
                <a:hlinkClick r:id="rId3"/>
              </a:rPr>
              <a:t>vuz@urait.ru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85729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400" b="1" dirty="0" smtClean="0"/>
              <a:t>         1. Зарегистрируйтесь на сайте </a:t>
            </a:r>
            <a:r>
              <a:rPr lang="en-US" sz="1400" dirty="0" smtClean="0">
                <a:hlinkClick r:id="rId4"/>
              </a:rPr>
              <a:t>http://urait.ru/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FF0000"/>
                </a:solidFill>
              </a:rPr>
              <a:t>(бесплатно)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2</a:t>
            </a:r>
            <a:r>
              <a:rPr lang="ru-RU" sz="1400" b="1" dirty="0" smtClean="0"/>
              <a:t>.  Запросите права администратора на </a:t>
            </a:r>
            <a:r>
              <a:rPr lang="en-US" sz="1400" b="1" dirty="0" smtClean="0">
                <a:hlinkClick r:id="rId3"/>
              </a:rPr>
              <a:t>vuz@urait.ru</a:t>
            </a:r>
            <a:r>
              <a:rPr lang="en-US" sz="1400" b="1" dirty="0" smtClean="0"/>
              <a:t>  </a:t>
            </a:r>
            <a:r>
              <a:rPr lang="ru-RU" sz="1400" b="1" dirty="0" smtClean="0"/>
              <a:t>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3. В личном кабинете проверьте заявки своих преподавателей на ИКПП.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4. Подключите раздел «Легендарные книги». 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5.  Подключите сервис «Сертификаты».</a:t>
            </a:r>
            <a:br>
              <a:rPr lang="ru-RU" sz="1400" b="1" dirty="0" smtClean="0"/>
            </a:b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6. Отправьте заявку в издательство.</a:t>
            </a: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dirty="0" smtClean="0"/>
              <a:t>7. Пройдите курс «Современная библиотека».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145625"/>
            <a:ext cx="4248472" cy="32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315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400" b="1" dirty="0" smtClean="0">
              <a:solidFill>
                <a:schemeClr val="tx1"/>
              </a:solidFill>
              <a:latin typeface="+mj-lt"/>
            </a:endParaRPr>
          </a:p>
          <a:p>
            <a:endParaRPr lang="ru-RU" sz="2400" b="1" dirty="0" smtClean="0">
              <a:solidFill>
                <a:schemeClr val="tx1"/>
              </a:solidFill>
              <a:latin typeface="+mj-lt"/>
            </a:endParaRPr>
          </a:p>
          <a:p>
            <a:endParaRPr lang="ru-RU" sz="24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Сегодня важны личностные качества и 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soft skills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каждого</a:t>
            </a:r>
            <a:endParaRPr lang="en-US" sz="2400" b="1" dirty="0" smtClean="0">
              <a:solidFill>
                <a:schemeClr val="tx1"/>
              </a:solidFill>
              <a:latin typeface="+mj-lt"/>
            </a:endParaRPr>
          </a:p>
          <a:p>
            <a:endParaRPr lang="en-US" sz="2400" b="1" dirty="0" smtClean="0">
              <a:solidFill>
                <a:schemeClr val="tx1"/>
              </a:solidFill>
              <a:latin typeface="+mj-lt"/>
            </a:endParaRPr>
          </a:p>
          <a:p>
            <a:endParaRPr lang="ru-RU" sz="24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</a:rPr>
              <a:t>Неизбежна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индивидуализация обучения</a:t>
            </a: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29592" y="6200551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Современный преподаватель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16" y="904875"/>
            <a:ext cx="3609975" cy="3857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4005064"/>
            <a:ext cx="4392488" cy="16337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Двух одинаковых студентов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существует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75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200" b="1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Нельзя </a:t>
            </a:r>
            <a:r>
              <a:rPr lang="ru-RU" sz="2200" b="1" dirty="0">
                <a:solidFill>
                  <a:schemeClr val="tx1"/>
                </a:solidFill>
                <a:latin typeface="+mj-lt"/>
              </a:rPr>
              <a:t>подготовить и читать один и тот же универсальный курс для всех студентов много </a:t>
            </a: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лет</a:t>
            </a:r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r>
              <a:rPr lang="ru-RU" sz="2200" b="1" dirty="0">
                <a:solidFill>
                  <a:schemeClr val="tx1"/>
                </a:solidFill>
                <a:latin typeface="+mj-lt"/>
              </a:rPr>
              <a:t>Курс должен подходить конкретной аудитории, ее уровню, ее </a:t>
            </a:r>
            <a:r>
              <a:rPr lang="ru-RU" sz="2200" b="1" dirty="0" smtClean="0">
                <a:solidFill>
                  <a:schemeClr val="tx1"/>
                </a:solidFill>
                <a:latin typeface="+mj-lt"/>
              </a:rPr>
              <a:t>интересам</a:t>
            </a:r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endParaRPr lang="ru-RU" sz="2200" b="1" dirty="0">
              <a:solidFill>
                <a:schemeClr val="tx1"/>
              </a:solidFill>
              <a:latin typeface="+mj-lt"/>
            </a:endParaRPr>
          </a:p>
          <a:p>
            <a:r>
              <a:rPr lang="ru-RU" sz="2200" b="1" dirty="0" smtClean="0">
                <a:latin typeface="+mj-lt"/>
              </a:rPr>
              <a:t>.</a:t>
            </a:r>
            <a:endParaRPr lang="en-US" sz="2200" b="1" dirty="0">
              <a:latin typeface="+mj-lt"/>
            </a:endParaRPr>
          </a:p>
          <a:p>
            <a:endParaRPr lang="ru-RU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2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29592" y="6200551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Современный преподаватель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545" y="4575875"/>
            <a:ext cx="3869839" cy="13818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itchFamily="34" charset="0"/>
              </a:rPr>
              <a:t>Гибкость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 Light" pitchFamily="34" charset="0"/>
              </a:rPr>
              <a:t>необходима</a:t>
            </a:r>
          </a:p>
        </p:txBody>
      </p:sp>
      <p:pic>
        <p:nvPicPr>
          <p:cNvPr id="9" name="Picture 4" descr="https://www.e1.ru/news/images/resize_640/new1/452/035/images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7499" y="656555"/>
            <a:ext cx="3950725" cy="451256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28755" y="2963510"/>
            <a:ext cx="2778720" cy="12961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Адаптация под студентов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0978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43000" y="1916832"/>
            <a:ext cx="3429000" cy="1383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4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460432" y="260648"/>
            <a:ext cx="452757" cy="9362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315" y="-14515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anchor="t"/>
          <a:lstStyle/>
          <a:p>
            <a:endParaRPr lang="ru-RU" sz="2400" b="1" dirty="0" smtClean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endParaRPr lang="ru-RU" sz="2400" b="1" dirty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Различным студентам – различные форматы: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как адаптация приводит к повышению эффективности</a:t>
            </a: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  <a:p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  <a:p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Смешение техник подачи информации: визуальное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, аудиальное,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кинестетическое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, логическое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восприятия </a:t>
            </a:r>
            <a:endParaRPr lang="ru-RU" sz="2400" b="1" dirty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14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833" y="3372782"/>
            <a:ext cx="2612247" cy="2574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s://www.ejin.ru/wp-content/uploads/2019/08/1172849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504" y="353576"/>
            <a:ext cx="2731684" cy="273168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-29592" y="6200551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Современный преподаватель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62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315" y="0"/>
            <a:ext cx="9144000" cy="6200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t"/>
          <a:lstStyle/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Идеальный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курс </a:t>
            </a:r>
            <a:endParaRPr lang="ru-RU" sz="2400" b="1" dirty="0" smtClean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комбинирует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все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элементы исходя </a:t>
            </a:r>
            <a:endParaRPr lang="ru-RU" sz="2400" b="1" dirty="0" smtClean="0">
              <a:solidFill>
                <a:schemeClr val="tx1"/>
              </a:solidFill>
              <a:latin typeface="+mj-lt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из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методических 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задач</a:t>
            </a: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+mj-lt"/>
                <a:cs typeface="Segoe UI Light" pitchFamily="34" charset="0"/>
              </a:rPr>
              <a:t>Важно </a:t>
            </a:r>
            <a:r>
              <a:rPr lang="ru-RU" sz="2400" b="1" dirty="0">
                <a:solidFill>
                  <a:schemeClr val="tx1"/>
                </a:solidFill>
                <a:latin typeface="+mj-lt"/>
                <a:cs typeface="Segoe UI Light" pitchFamily="34" charset="0"/>
              </a:rPr>
              <a:t>не просто скомбинировать элементы, но и перемешивать их ради постоянной вовлеченности аудитории в учебный процесс</a:t>
            </a:r>
          </a:p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 smtClean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  <a:p>
            <a:endParaRPr lang="ru-RU" sz="2400" b="1" i="1" dirty="0">
              <a:solidFill>
                <a:schemeClr val="bg1">
                  <a:lumMod val="50000"/>
                </a:schemeClr>
              </a:solidFill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" name="Picture 2" descr="X:\ОБМЕН\Кудинов\от Вадима\фото для презентации\LOGO_vector_alpha.png"/>
          <p:cNvPicPr>
            <a:picLocks noChangeAspect="1" noChangeArrowheads="1"/>
          </p:cNvPicPr>
          <p:nvPr/>
        </p:nvPicPr>
        <p:blipFill>
          <a:blip r:embed="rId2" cstate="print"/>
          <a:srcRect l="19247"/>
          <a:stretch>
            <a:fillRect/>
          </a:stretch>
        </p:blipFill>
        <p:spPr bwMode="auto">
          <a:xfrm>
            <a:off x="8361363" y="188913"/>
            <a:ext cx="6032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29592" y="6200551"/>
            <a:ext cx="914400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преподаватель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http://galamosaic.ru/upload/medialibrary/400/mozaichnoe_panno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216" y="874489"/>
            <a:ext cx="462190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4130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8551</TotalTime>
  <Words>1191</Words>
  <Application>Microsoft Office PowerPoint</Application>
  <PresentationFormat>Экран (4:3)</PresentationFormat>
  <Paragraphs>323</Paragraphs>
  <Slides>53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Calibri</vt:lpstr>
      <vt:lpstr>Open Sans</vt:lpstr>
      <vt:lpstr>Segoe UI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Курс «Современная библиотека»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Kudinov</dc:creator>
  <cp:lastModifiedBy>Анна А. Ширяева</cp:lastModifiedBy>
  <cp:revision>595</cp:revision>
  <dcterms:created xsi:type="dcterms:W3CDTF">2018-06-13T11:39:30Z</dcterms:created>
  <dcterms:modified xsi:type="dcterms:W3CDTF">2020-02-10T14:01:44Z</dcterms:modified>
</cp:coreProperties>
</file>