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0" r:id="rId5"/>
    <p:sldId id="259" r:id="rId6"/>
    <p:sldId id="257" r:id="rId7"/>
    <p:sldId id="264" r:id="rId8"/>
    <p:sldId id="261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60143-C2E1-437C-B13B-86647C99E5B4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88C71-83A1-4571-B345-4037109D9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D7BD5-F107-4885-84D4-791041904961}" type="datetimeFigureOut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A8DD5-B886-48F7-836E-6DAA9845BB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3C6C-D772-4944-A6CE-49AA146F2B34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A9DE-7FBE-490F-83C2-5BC144264A8B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5F7E-5FAF-4B39-9D51-2E9C58890786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128A6-F63B-47E9-A62E-F73D707ADEDD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70041-CF90-4A94-8457-202CC4B93521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712C-E934-4658-9636-DFEB43B03A32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41E75-C776-4AF5-B035-7DF8D4E31C4A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A1B1-325D-4648-8834-FD465EBC30CA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83460-4369-4D5F-A671-26F2C49A3FEE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F10CA-033E-490B-91D3-55DFF36449E3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B22C-05B4-4A61-B5DA-50CA0B852BB6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04E5A-32DD-4E2C-8EA3-7EA5BB807951}" type="datetime1">
              <a:rPr lang="ru-RU" smtClean="0"/>
              <a:pPr/>
              <a:t>05.11.2018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4D313-EEB0-42B2-A7FC-A61FA049D3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bogomolov@sfedu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Возможности IT-технологий для решения задач взаимодействия библиотеки и университета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071942"/>
            <a:ext cx="4143404" cy="178595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Александр Богомолов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ЗНБ имени Ю.А. Жданова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Южный федеральный университет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1206"/>
            <a:ext cx="8229600" cy="8461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Изменение информационного ландшафта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89159"/>
            <a:ext cx="8229600" cy="426879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появление ЭБС</a:t>
            </a:r>
          </a:p>
          <a:p>
            <a:r>
              <a:rPr lang="ru-RU" sz="2400" dirty="0" smtClean="0"/>
              <a:t>снижение доли печатных ресурсов в комплектовании учебного процесса</a:t>
            </a:r>
          </a:p>
          <a:p>
            <a:r>
              <a:rPr lang="ru-RU" sz="2400" dirty="0" smtClean="0"/>
              <a:t>рост числа платформ для обмена информацией</a:t>
            </a:r>
          </a:p>
          <a:p>
            <a:r>
              <a:rPr lang="ru-RU" sz="2400" dirty="0" smtClean="0"/>
              <a:t>появление сервисов сбора и хранения студенческих работ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071538" y="142876"/>
            <a:ext cx="741521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Возможности IT-технологий для решения задач взаимодействия библиотеки и университета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11206"/>
            <a:ext cx="8229600" cy="91759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Изменение роли библиотеки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Сохранение традиционных функций – уменьшение роли библиотеки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Освоение новых функций – сохранение и повышение роли библиотеки</a:t>
            </a:r>
          </a:p>
          <a:p>
            <a:pPr>
              <a:buNone/>
            </a:pPr>
            <a:endParaRPr lang="ru-RU" sz="2400" dirty="0"/>
          </a:p>
          <a:p>
            <a:pPr>
              <a:buNone/>
            </a:pPr>
            <a:r>
              <a:rPr lang="ru-RU" sz="2400" dirty="0" smtClean="0"/>
              <a:t>Новые функции – в области хранения и обработки информации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142876"/>
            <a:ext cx="741521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Возможности IT-технологий для решения задач взаимодействия библиотеки и университета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Освоение библиотекой новых функций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Основные принципы: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Сокращение трудозатрат университета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Использование информационной инфраструктуры университета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Кооперация с подразделениями университета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142876"/>
            <a:ext cx="741521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Возможности IT-технологий для решения задач взаимодействия библиотеки и университета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Освоение библиотекой новых функций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Возможные направления:</a:t>
            </a:r>
          </a:p>
          <a:p>
            <a:r>
              <a:rPr lang="ru-RU" sz="2400" dirty="0" smtClean="0"/>
              <a:t>Книгообеспеченность</a:t>
            </a:r>
          </a:p>
          <a:p>
            <a:r>
              <a:rPr lang="ru-RU" sz="2400" dirty="0" smtClean="0"/>
              <a:t>Размещение публикаций в РИНЦ</a:t>
            </a:r>
          </a:p>
          <a:p>
            <a:r>
              <a:rPr lang="ru-RU" sz="2400" dirty="0" smtClean="0"/>
              <a:t>Сбор и хранение научных публикаций</a:t>
            </a:r>
          </a:p>
          <a:p>
            <a:r>
              <a:rPr lang="ru-RU" sz="2400" dirty="0" smtClean="0"/>
              <a:t>Сбор и хранение студенческих работ (курсовых, ВКР)</a:t>
            </a:r>
          </a:p>
          <a:p>
            <a:r>
              <a:rPr lang="ru-RU" sz="2400" dirty="0" smtClean="0"/>
              <a:t>Сбор, хранение и использование учебных изданий университетских авторов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142876"/>
            <a:ext cx="741521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Возможности IT-технологий для решения задач взаимодействия библиотеки и университета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Примеры новых функций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867652"/>
          <a:ext cx="8143932" cy="4561744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428892"/>
                <a:gridCol w="2714644"/>
                <a:gridCol w="3000396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Новая функция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Условия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Результат</a:t>
                      </a:r>
                      <a:endParaRPr lang="ru-RU" sz="1600" dirty="0"/>
                    </a:p>
                  </a:txBody>
                  <a:tcPr/>
                </a:tc>
              </a:tr>
              <a:tr h="9090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Присвоение </a:t>
                      </a:r>
                      <a:r>
                        <a:rPr lang="en-US" sz="1600" dirty="0" smtClean="0"/>
                        <a:t>DOI </a:t>
                      </a:r>
                      <a:r>
                        <a:rPr lang="ru-RU" sz="1600" dirty="0" smtClean="0"/>
                        <a:t>научным статьям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сотрудник библиотеки, 9 сотрудников научных журналов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996 </a:t>
                      </a:r>
                      <a:r>
                        <a:rPr lang="en-US" sz="1600" dirty="0" smtClean="0"/>
                        <a:t>DOI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ru-RU" sz="1600" baseline="0" dirty="0" smtClean="0"/>
                        <a:t>за год</a:t>
                      </a:r>
                      <a:endParaRPr lang="ru-RU" sz="1600" dirty="0"/>
                    </a:p>
                  </a:txBody>
                  <a:tcPr/>
                </a:tc>
              </a:tr>
              <a:tr h="1113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Размещение ВКР и студенческих работ в электронной библиотеке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 сотрудник библиотеки,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13864</a:t>
                      </a:r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студентов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18367 ВКР за три года</a:t>
                      </a:r>
                    </a:p>
                    <a:p>
                      <a:r>
                        <a:rPr lang="ru-RU" sz="1600" dirty="0" smtClean="0"/>
                        <a:t>15775 учебных работ за год</a:t>
                      </a:r>
                      <a:endParaRPr lang="ru-RU" sz="1600" dirty="0"/>
                    </a:p>
                  </a:txBody>
                  <a:tcPr/>
                </a:tc>
              </a:tr>
              <a:tr h="92654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Издание учебников и учебных пособий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сотрудника библиотеки </a:t>
                      </a:r>
                    </a:p>
                    <a:p>
                      <a:r>
                        <a:rPr lang="ru-RU" sz="1600" dirty="0" smtClean="0"/>
                        <a:t>4 сотрудника издательства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247 учебников, учебных и учебно-методических пособий за последние</a:t>
                      </a:r>
                      <a:r>
                        <a:rPr lang="ru-RU" sz="1600" baseline="0" dirty="0" smtClean="0"/>
                        <a:t> полтора</a:t>
                      </a:r>
                      <a:r>
                        <a:rPr lang="ru-RU" sz="1600" dirty="0" smtClean="0"/>
                        <a:t> года</a:t>
                      </a:r>
                      <a:endParaRPr lang="ru-RU" sz="1600" dirty="0"/>
                    </a:p>
                  </a:txBody>
                  <a:tcPr/>
                </a:tc>
              </a:tr>
              <a:tr h="111305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Книгообеспеченность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</a:t>
                      </a:r>
                      <a:r>
                        <a:rPr lang="ru-RU" sz="1600" dirty="0" smtClean="0"/>
                        <a:t>сотрудника </a:t>
                      </a:r>
                      <a:r>
                        <a:rPr lang="ru-RU" sz="1600" dirty="0" err="1" smtClean="0"/>
                        <a:t>ИТ-службы</a:t>
                      </a:r>
                      <a:r>
                        <a:rPr lang="ru-RU" sz="1600" dirty="0" smtClean="0"/>
                        <a:t> библиотеки</a:t>
                      </a:r>
                    </a:p>
                    <a:p>
                      <a:r>
                        <a:rPr lang="ru-RU" sz="1600" dirty="0" smtClean="0"/>
                        <a:t>5 библиотекарей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826 проверенных и подписанных программ за последний год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071538" y="142876"/>
            <a:ext cx="741521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Возможности IT-технологий для решения задач взаимодействия библиотеки и университета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Выводы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освоение новых функций необходимо для сохранения роли библиотеки</a:t>
            </a:r>
          </a:p>
          <a:p>
            <a:r>
              <a:rPr lang="ru-RU" sz="2400" dirty="0" smtClean="0"/>
              <a:t>основное соображение, которым следует руководствоваться - сокращение трудозатрат</a:t>
            </a:r>
          </a:p>
          <a:p>
            <a:r>
              <a:rPr lang="ru-RU" sz="2400" dirty="0" smtClean="0"/>
              <a:t>новые функции должны базироваться на использовании информационных технологий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142876"/>
            <a:ext cx="741521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Возможности IT-технологий для решения задач взаимодействия библиотеки и университета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Александр Богомолов</a:t>
            </a:r>
          </a:p>
          <a:p>
            <a:pPr marL="0" indent="0">
              <a:buNone/>
            </a:pPr>
            <a:r>
              <a:rPr lang="ru-RU" sz="2400" dirty="0" smtClean="0"/>
              <a:t>помощник директора библиотеки по автоматизации библиотечных процессов и информатизации</a:t>
            </a:r>
          </a:p>
          <a:p>
            <a:pPr marL="0" indent="0">
              <a:buNone/>
            </a:pPr>
            <a:endParaRPr lang="ru-RU" sz="2400" dirty="0" smtClean="0"/>
          </a:p>
          <a:p>
            <a:pPr>
              <a:buNone/>
            </a:pPr>
            <a:r>
              <a:rPr lang="en-US" sz="2400" dirty="0" smtClean="0">
                <a:hlinkClick r:id="rId2"/>
              </a:rPr>
              <a:t>abogomolov@sfedu.ru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+7(863) 218-40-00 </a:t>
            </a:r>
            <a:r>
              <a:rPr lang="ru-RU" sz="2400" dirty="0" smtClean="0"/>
              <a:t>доб.</a:t>
            </a:r>
            <a:r>
              <a:rPr lang="en-US" sz="2400" dirty="0" smtClean="0"/>
              <a:t> 12</a:t>
            </a:r>
            <a:r>
              <a:rPr lang="ru-RU" sz="2400" dirty="0" smtClean="0"/>
              <a:t>-</a:t>
            </a:r>
            <a:r>
              <a:rPr lang="en-US" sz="2400" dirty="0" smtClean="0"/>
              <a:t>511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42852"/>
            <a:ext cx="92869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142876"/>
            <a:ext cx="7415210" cy="857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Возможности IT-технологий для решения задач взаимодействия библиотеки и университета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325</Words>
  <Application>Microsoft Office PowerPoint</Application>
  <PresentationFormat>Экран (4:3)</PresentationFormat>
  <Paragraphs>67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Возможности IT-технологий для решения задач взаимодействия библиотеки и университета</vt:lpstr>
      <vt:lpstr>Изменение информационного ландшафта</vt:lpstr>
      <vt:lpstr>Изменение роли библиотеки</vt:lpstr>
      <vt:lpstr>Освоение библиотекой новых функций</vt:lpstr>
      <vt:lpstr>Освоение библиотекой новых функций</vt:lpstr>
      <vt:lpstr>Примеры новых функций</vt:lpstr>
      <vt:lpstr>Выводы</vt:lpstr>
      <vt:lpstr>Спасибо за внимание!</vt:lpstr>
    </vt:vector>
  </TitlesOfParts>
  <Company>ZNB SFEDU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Возможности IT-технологий для решения задач взаимодействия библиотеки и университета</dc:title>
  <dc:creator>Пользователь</dc:creator>
  <cp:lastModifiedBy>Пользователь</cp:lastModifiedBy>
  <cp:revision>39</cp:revision>
  <dcterms:created xsi:type="dcterms:W3CDTF">2018-11-05T08:51:12Z</dcterms:created>
  <dcterms:modified xsi:type="dcterms:W3CDTF">2018-11-05T15:17:03Z</dcterms:modified>
</cp:coreProperties>
</file>