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chart29.xml" ContentType="application/vnd.openxmlformats-officedocument.drawingml.char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25.xml" ContentType="application/vnd.openxmlformats-officedocument.drawingml.chart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charts/chart14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32.xml" ContentType="application/vnd.openxmlformats-officedocument.drawingml.chart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42.xml" ContentType="application/vnd.openxmlformats-officedocument.presentationml.notesSlide+xml"/>
  <Override PartName="/ppt/charts/chart21.xml" ContentType="application/vnd.openxmlformats-officedocument.drawingml.chart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charts/chart19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6.xml" ContentType="application/vnd.openxmlformats-officedocument.drawingml.chart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charts/chart15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33.xml" ContentType="application/vnd.openxmlformats-officedocument.drawingml.chart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32.xml" ContentType="application/vnd.openxmlformats-officedocument.presentationml.notesSlide+xml"/>
  <Override PartName="/ppt/charts/chart22.xml" ContentType="application/vnd.openxmlformats-officedocument.drawingml.chart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27.xml" ContentType="application/vnd.openxmlformats-officedocument.drawingml.chart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34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23.xml" ContentType="application/vnd.openxmlformats-officedocument.drawingml.chart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30.xml" ContentType="application/vnd.openxmlformats-officedocument.drawingml.chart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28.xml" ContentType="application/vnd.openxmlformats-officedocument.drawingml.char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charts/chart31.xml" ContentType="application/vnd.openxmlformats-officedocument.drawingml.chart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8" r:id="rId1"/>
    <p:sldMasterId id="2147484076" r:id="rId2"/>
  </p:sldMasterIdLst>
  <p:notesMasterIdLst>
    <p:notesMasterId r:id="rId86"/>
  </p:notesMasterIdLst>
  <p:sldIdLst>
    <p:sldId id="609" r:id="rId3"/>
    <p:sldId id="719" r:id="rId4"/>
    <p:sldId id="610" r:id="rId5"/>
    <p:sldId id="651" r:id="rId6"/>
    <p:sldId id="649" r:id="rId7"/>
    <p:sldId id="650" r:id="rId8"/>
    <p:sldId id="652" r:id="rId9"/>
    <p:sldId id="653" r:id="rId10"/>
    <p:sldId id="654" r:id="rId11"/>
    <p:sldId id="655" r:id="rId12"/>
    <p:sldId id="657" r:id="rId13"/>
    <p:sldId id="658" r:id="rId14"/>
    <p:sldId id="659" r:id="rId15"/>
    <p:sldId id="611" r:id="rId16"/>
    <p:sldId id="660" r:id="rId17"/>
    <p:sldId id="656" r:id="rId18"/>
    <p:sldId id="612" r:id="rId19"/>
    <p:sldId id="661" r:id="rId20"/>
    <p:sldId id="668" r:id="rId21"/>
    <p:sldId id="669" r:id="rId22"/>
    <p:sldId id="667" r:id="rId23"/>
    <p:sldId id="677" r:id="rId24"/>
    <p:sldId id="616" r:id="rId25"/>
    <p:sldId id="623" r:id="rId26"/>
    <p:sldId id="624" r:id="rId27"/>
    <p:sldId id="672" r:id="rId28"/>
    <p:sldId id="673" r:id="rId29"/>
    <p:sldId id="674" r:id="rId30"/>
    <p:sldId id="675" r:id="rId31"/>
    <p:sldId id="676" r:id="rId32"/>
    <p:sldId id="625" r:id="rId33"/>
    <p:sldId id="684" r:id="rId34"/>
    <p:sldId id="685" r:id="rId35"/>
    <p:sldId id="686" r:id="rId36"/>
    <p:sldId id="687" r:id="rId37"/>
    <p:sldId id="688" r:id="rId38"/>
    <p:sldId id="689" r:id="rId39"/>
    <p:sldId id="690" r:id="rId40"/>
    <p:sldId id="691" r:id="rId41"/>
    <p:sldId id="692" r:id="rId42"/>
    <p:sldId id="693" r:id="rId43"/>
    <p:sldId id="694" r:id="rId44"/>
    <p:sldId id="695" r:id="rId45"/>
    <p:sldId id="696" r:id="rId46"/>
    <p:sldId id="697" r:id="rId47"/>
    <p:sldId id="698" r:id="rId48"/>
    <p:sldId id="699" r:id="rId49"/>
    <p:sldId id="700" r:id="rId50"/>
    <p:sldId id="701" r:id="rId51"/>
    <p:sldId id="702" r:id="rId52"/>
    <p:sldId id="703" r:id="rId53"/>
    <p:sldId id="704" r:id="rId54"/>
    <p:sldId id="705" r:id="rId55"/>
    <p:sldId id="706" r:id="rId56"/>
    <p:sldId id="626" r:id="rId57"/>
    <p:sldId id="670" r:id="rId58"/>
    <p:sldId id="671" r:id="rId59"/>
    <p:sldId id="679" r:id="rId60"/>
    <p:sldId id="680" r:id="rId61"/>
    <p:sldId id="619" r:id="rId62"/>
    <p:sldId id="627" r:id="rId63"/>
    <p:sldId id="620" r:id="rId64"/>
    <p:sldId id="621" r:id="rId65"/>
    <p:sldId id="589" r:id="rId66"/>
    <p:sldId id="628" r:id="rId67"/>
    <p:sldId id="622" r:id="rId68"/>
    <p:sldId id="629" r:id="rId69"/>
    <p:sldId id="708" r:id="rId70"/>
    <p:sldId id="717" r:id="rId71"/>
    <p:sldId id="716" r:id="rId72"/>
    <p:sldId id="709" r:id="rId73"/>
    <p:sldId id="712" r:id="rId74"/>
    <p:sldId id="713" r:id="rId75"/>
    <p:sldId id="714" r:id="rId76"/>
    <p:sldId id="648" r:id="rId77"/>
    <p:sldId id="715" r:id="rId78"/>
    <p:sldId id="683" r:id="rId79"/>
    <p:sldId id="662" r:id="rId80"/>
    <p:sldId id="663" r:id="rId81"/>
    <p:sldId id="664" r:id="rId82"/>
    <p:sldId id="710" r:id="rId83"/>
    <p:sldId id="718" r:id="rId84"/>
    <p:sldId id="665" r:id="rId85"/>
  </p:sldIdLst>
  <p:sldSz cx="12192000" cy="6858000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00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A00001"/>
    <a:srgbClr val="008000"/>
    <a:srgbClr val="996633"/>
    <a:srgbClr val="376092"/>
    <a:srgbClr val="95AC67"/>
    <a:srgbClr val="95AC66"/>
    <a:srgbClr val="5279A7"/>
    <a:srgbClr val="6490C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0" autoAdjust="0"/>
    <p:restoredTop sz="95878" autoAdjust="0"/>
  </p:normalViewPr>
  <p:slideViewPr>
    <p:cSldViewPr showGuides="1">
      <p:cViewPr varScale="1">
        <p:scale>
          <a:sx n="66" d="100"/>
          <a:sy n="66" d="100"/>
        </p:scale>
        <p:origin x="-360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7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5004248362914746E-2"/>
          <c:y val="0.10785195265984586"/>
          <c:w val="0.50940495022285337"/>
          <c:h val="0.764139698763629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Lbl>
              <c:idx val="0"/>
              <c:layout>
                <c:manualLayout>
                  <c:x val="1.2732002477844475E-2"/>
                  <c:y val="1.0138146812185059E-2"/>
                </c:manualLayout>
              </c:layout>
              <c:spPr/>
              <c:txPr>
                <a:bodyPr/>
                <a:lstStyle/>
                <a:p>
                  <a:pPr>
                    <a:defRPr sz="2400"/>
                  </a:pPr>
                  <a:endParaRPr lang="ru-RU"/>
                </a:p>
              </c:txPr>
              <c:showPercent val="1"/>
            </c:dLbl>
            <c:dLbl>
              <c:idx val="1"/>
              <c:layout>
                <c:manualLayout>
                  <c:x val="3.9675823803838488E-2"/>
                  <c:y val="4.7084242209841379E-2"/>
                </c:manualLayout>
              </c:layout>
              <c:spPr/>
              <c:txPr>
                <a:bodyPr/>
                <a:lstStyle/>
                <a:p>
                  <a:pPr>
                    <a:defRPr sz="2400"/>
                  </a:pPr>
                  <a:endParaRPr lang="ru-RU"/>
                </a:p>
              </c:txPr>
              <c:showPercent val="1"/>
            </c:dLbl>
            <c:dLbl>
              <c:idx val="2"/>
              <c:layout>
                <c:manualLayout>
                  <c:x val="-8.0351678720943065E-2"/>
                  <c:y val="2.8169019517533471E-2"/>
                </c:manualLayout>
              </c:layout>
              <c:spPr/>
              <c:txPr>
                <a:bodyPr/>
                <a:lstStyle/>
                <a:p>
                  <a:pPr>
                    <a:defRPr sz="2400"/>
                  </a:pPr>
                  <a:endParaRPr lang="ru-RU"/>
                </a:p>
              </c:txPr>
              <c:showPercent val="1"/>
            </c:dLbl>
            <c:showPercent val="1"/>
          </c:dLbls>
          <c:cat>
            <c:strRef>
              <c:f>Лист1!$A$2:$A$4</c:f>
              <c:strCache>
                <c:ptCount val="3"/>
                <c:pt idx="0">
                  <c:v>На бумажном носителе</c:v>
                </c:pt>
                <c:pt idx="1">
                  <c:v>На электронном носителе</c:v>
                </c:pt>
                <c:pt idx="2">
                  <c:v>На микроносителе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0.27500000000000002</c:v>
                </c:pt>
                <c:pt idx="1">
                  <c:v>0.63700000000000145</c:v>
                </c:pt>
                <c:pt idx="2">
                  <c:v>9.0000000000000066E-2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59918483918323751"/>
          <c:y val="1.4705854075932853E-2"/>
          <c:w val="0.37771733618043501"/>
          <c:h val="0.95294126695701564"/>
        </c:manualLayout>
      </c:layout>
      <c:txPr>
        <a:bodyPr/>
        <a:lstStyle/>
        <a:p>
          <a:pPr>
            <a:defRPr sz="2400" b="0" i="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rotX val="75"/>
      <c:depthPercent val="60"/>
      <c:perspective val="30"/>
    </c:view3D>
    <c:plotArea>
      <c:layout>
        <c:manualLayout>
          <c:layoutTarget val="inner"/>
          <c:xMode val="edge"/>
          <c:yMode val="edge"/>
          <c:x val="2.8684610440109858E-2"/>
          <c:y val="6.5344666004852503E-2"/>
          <c:w val="0.60479010703529201"/>
          <c:h val="0.838019341936916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4.6399060818639253E-2"/>
                  <c:y val="-3.7263780726872676E-2"/>
                </c:manualLayout>
              </c:layout>
              <c:tx>
                <c:rich>
                  <a:bodyPr/>
                  <a:lstStyle/>
                  <a:p>
                    <a:r>
                      <a:rPr lang="en-US" sz="2800"/>
                      <a:t>9</a:t>
                    </a:r>
                    <a:r>
                      <a:rPr lang="en-US"/>
                      <a:t>1</a:t>
                    </a:r>
                    <a:r>
                      <a:rPr lang="ru-RU"/>
                      <a:t>,8</a:t>
                    </a:r>
                    <a:r>
                      <a:rPr lang="en-US"/>
                      <a:t>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BD-8C43-9CB4-5FA0AD016362}"/>
                </c:ext>
              </c:extLst>
            </c:dLbl>
            <c:dLbl>
              <c:idx val="1"/>
              <c:layout>
                <c:manualLayout>
                  <c:x val="-4.8256529335401102E-2"/>
                  <c:y val="0.14872932858206497"/>
                </c:manualLayout>
              </c:layout>
              <c:showPercent val="1"/>
            </c:dLbl>
            <c:dLbl>
              <c:idx val="2"/>
              <c:layout>
                <c:manualLayout>
                  <c:x val="6.049038721053987E-2"/>
                  <c:y val="0.11118368450864299"/>
                </c:manualLayout>
              </c:layout>
              <c:tx>
                <c:rich>
                  <a:bodyPr/>
                  <a:lstStyle/>
                  <a:p>
                    <a:r>
                      <a:rPr lang="ru-RU" sz="2800" dirty="0"/>
                      <a:t>0</a:t>
                    </a:r>
                    <a:r>
                      <a:rPr lang="ru-RU" dirty="0"/>
                      <a:t>,2</a:t>
                    </a:r>
                    <a:r>
                      <a:rPr lang="en-US" dirty="0"/>
                      <a:t>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BD-8C43-9CB4-5FA0AD016362}"/>
                </c:ext>
              </c:extLst>
            </c:dLbl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зарубежная  патентная документация</c:v>
                </c:pt>
                <c:pt idx="1">
                  <c:v>отечественная патентная документация</c:v>
                </c:pt>
                <c:pt idx="2">
                  <c:v>непатентная литература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91.8</c:v>
                </c:pt>
                <c:pt idx="1">
                  <c:v>8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A6-409F-8C5D-923C813D01B1}"/>
            </c:ext>
          </c:extLst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0575570968305192"/>
          <c:y val="0.14085456807167138"/>
          <c:w val="0.39424429031694924"/>
          <c:h val="0.79371422888496257"/>
        </c:manualLayout>
      </c:layout>
      <c:txPr>
        <a:bodyPr/>
        <a:lstStyle/>
        <a:p>
          <a:pPr>
            <a:defRPr sz="2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scene3d>
      <a:camera prst="orthographicFront"/>
      <a:lightRig rig="threePt" dir="t"/>
    </a:scene3d>
    <a:sp3d>
      <a:bevelT w="165100" prst="coolSlan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doughnutChart>
        <c:varyColors val="1"/>
        <c:firstSliceAng val="0"/>
        <c:holeSize val="50"/>
      </c:doughnutChart>
      <c:spPr>
        <a:noFill/>
        <a:ln w="25266">
          <a:noFill/>
        </a:ln>
      </c:spPr>
    </c:plotArea>
    <c:legend>
      <c:legendPos val="r"/>
      <c:layout/>
    </c:legend>
    <c:plotVisOnly val="1"/>
    <c:dispBlanksAs val="zero"/>
  </c:chart>
  <c:txPr>
    <a:bodyPr/>
    <a:lstStyle/>
    <a:p>
      <a:pPr>
        <a:defRPr sz="1788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5B5883-7A88-8C44-9EB0-7150D613E8A3}" type="datetimeFigureOut">
              <a:rPr lang="ru-RU"/>
              <a:pPr>
                <a:defRPr/>
              </a:pPr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0A38A25-6791-E848-8101-D918DC4F1D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88452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449288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10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DB3F-3C4F-4B0D-927D-AAC8FB9A3DF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174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DB3F-3C4F-4B0D-927D-AAC8FB9A3DF0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174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DB3F-3C4F-4B0D-927D-AAC8FB9A3DF0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174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DB3F-3C4F-4B0D-927D-AAC8FB9A3DF0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174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16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2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21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3550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30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31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32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3550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34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35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36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37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38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39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40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41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4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42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43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44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45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331003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47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48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49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50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51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5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0814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52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53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54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55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56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57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58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59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60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61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6125"/>
            <a:ext cx="662940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6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0814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62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63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64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65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66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67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68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69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70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71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Объекты</a:t>
            </a:r>
            <a:r>
              <a:rPr lang="ru-RU" baseline="0" dirty="0" smtClean="0"/>
              <a:t> интеллектуальной собственности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DB3F-3C4F-4B0D-927D-AAC8FB9A3DF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1740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72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73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74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75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76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77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78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79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80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82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96718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200" dirty="0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6442" indent="-28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8372" indent="-22967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7721" indent="-22967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7070" indent="-22967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6419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5767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5116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04465" indent="-229674" defTabSz="91710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26C47-F5C1-47D7-AA2C-5A42568FDF91}" type="slidenum">
              <a:rPr lang="ru-RU">
                <a:solidFill>
                  <a:srgbClr val="000000"/>
                </a:solidFill>
                <a:latin typeface="Calibri" pitchFamily="34" charset="0"/>
              </a:rPr>
              <a:pPr eaLnBrk="1" hangingPunct="1"/>
              <a:t>8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11620" name="Номер слайда 3"/>
          <p:cNvSpPr txBox="1">
            <a:spLocks noGrp="1"/>
          </p:cNvSpPr>
          <p:nvPr/>
        </p:nvSpPr>
        <p:spPr bwMode="auto">
          <a:xfrm>
            <a:off x="3883852" y="9447844"/>
            <a:ext cx="2972547" cy="49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70" tIns="45935" rIns="91870" bIns="45935" anchor="b"/>
          <a:lstStyle>
            <a:lvl1pPr defTabSz="8969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969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69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69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69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0825C32-054E-42E3-BCF9-14721F2F661E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+mn-ea"/>
              </a:rPr>
              <a:pPr algn="r" eaLnBrk="1" hangingPunct="1"/>
              <a:t>83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8A25-6791-E848-8101-D918DC4F1D49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A7FED-F6CF-40C6-A5FD-14CFA3D88FB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1D88A-19B3-4093-9B4D-90CCABA8B01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202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CDACD-6AB5-4A45-8E7C-B85B81C2AE3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13403-B22D-4C3E-A524-56E3BFCD30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8814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69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69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F4AE-E6B7-4A53-B4A5-1EC7D82204A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AD4DC-B792-4678-AB41-FCA17E722B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2506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7266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3998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3020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2430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334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6591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7419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163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490AC-831A-4E03-A617-5E619A354B6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49F97-2F7B-4D94-9618-0ADCF55803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4826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786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5617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60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60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1751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9" y="440693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9" y="290671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BF244-D92E-41C2-9A22-43FFAF84E18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3CC02-1D9E-41B3-9925-E9687C541EA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28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8697E-59BB-4ADF-931E-1F047779657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A525A-5878-4CED-8324-2E4B2A7363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043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8" indent="0">
              <a:buNone/>
              <a:defRPr sz="1800" b="1"/>
            </a:lvl3pPr>
            <a:lvl4pPr marL="1370322" indent="0">
              <a:buNone/>
              <a:defRPr sz="1600" b="1"/>
            </a:lvl4pPr>
            <a:lvl5pPr marL="1827094" indent="0">
              <a:buNone/>
              <a:defRPr sz="1600" b="1"/>
            </a:lvl5pPr>
            <a:lvl6pPr marL="2283868" indent="0">
              <a:buNone/>
              <a:defRPr sz="1600" b="1"/>
            </a:lvl6pPr>
            <a:lvl7pPr marL="2740642" indent="0">
              <a:buNone/>
              <a:defRPr sz="1600" b="1"/>
            </a:lvl7pPr>
            <a:lvl8pPr marL="3197412" indent="0">
              <a:buNone/>
              <a:defRPr sz="1600" b="1"/>
            </a:lvl8pPr>
            <a:lvl9pPr marL="365418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8" indent="0">
              <a:buNone/>
              <a:defRPr sz="1800" b="1"/>
            </a:lvl3pPr>
            <a:lvl4pPr marL="1370322" indent="0">
              <a:buNone/>
              <a:defRPr sz="1600" b="1"/>
            </a:lvl4pPr>
            <a:lvl5pPr marL="1827094" indent="0">
              <a:buNone/>
              <a:defRPr sz="1600" b="1"/>
            </a:lvl5pPr>
            <a:lvl6pPr marL="2283868" indent="0">
              <a:buNone/>
              <a:defRPr sz="1600" b="1"/>
            </a:lvl6pPr>
            <a:lvl7pPr marL="2740642" indent="0">
              <a:buNone/>
              <a:defRPr sz="1600" b="1"/>
            </a:lvl7pPr>
            <a:lvl8pPr marL="3197412" indent="0">
              <a:buNone/>
              <a:defRPr sz="1600" b="1"/>
            </a:lvl8pPr>
            <a:lvl9pPr marL="365418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9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C86E0-47FB-4EF2-BA8A-EFEE7972ED6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85B7E-B015-473E-B44C-57CAAD7D1B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394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25F50-CA67-432A-B19B-7F9BD0885E0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A63D4-B346-42C8-A693-4BFCFD03A2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998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24B58-F7DE-46FA-B959-39F67DC8854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AC55A-AE4B-4D01-AB0E-C6CA1FA0E7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933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8" indent="0">
              <a:buNone/>
              <a:defRPr sz="1000"/>
            </a:lvl3pPr>
            <a:lvl4pPr marL="1370322" indent="0">
              <a:buNone/>
              <a:defRPr sz="900"/>
            </a:lvl4pPr>
            <a:lvl5pPr marL="1827094" indent="0">
              <a:buNone/>
              <a:defRPr sz="900"/>
            </a:lvl5pPr>
            <a:lvl6pPr marL="2283868" indent="0">
              <a:buNone/>
              <a:defRPr sz="900"/>
            </a:lvl6pPr>
            <a:lvl7pPr marL="2740642" indent="0">
              <a:buNone/>
              <a:defRPr sz="900"/>
            </a:lvl7pPr>
            <a:lvl8pPr marL="3197412" indent="0">
              <a:buNone/>
              <a:defRPr sz="900"/>
            </a:lvl8pPr>
            <a:lvl9pPr marL="365418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7C97A-3AE3-4978-8852-F3A55F27BFD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64E19-3678-47E9-A770-FCA2EAD374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855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2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8" indent="0">
              <a:buNone/>
              <a:defRPr sz="2400"/>
            </a:lvl3pPr>
            <a:lvl4pPr marL="1370322" indent="0">
              <a:buNone/>
              <a:defRPr sz="2000"/>
            </a:lvl4pPr>
            <a:lvl5pPr marL="1827094" indent="0">
              <a:buNone/>
              <a:defRPr sz="2000"/>
            </a:lvl5pPr>
            <a:lvl6pPr marL="2283868" indent="0">
              <a:buNone/>
              <a:defRPr sz="2000"/>
            </a:lvl6pPr>
            <a:lvl7pPr marL="2740642" indent="0">
              <a:buNone/>
              <a:defRPr sz="2000"/>
            </a:lvl7pPr>
            <a:lvl8pPr marL="3197412" indent="0">
              <a:buNone/>
              <a:defRPr sz="2000"/>
            </a:lvl8pPr>
            <a:lvl9pPr marL="3654188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2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8" indent="0">
              <a:buNone/>
              <a:defRPr sz="1000"/>
            </a:lvl3pPr>
            <a:lvl4pPr marL="1370322" indent="0">
              <a:buNone/>
              <a:defRPr sz="900"/>
            </a:lvl4pPr>
            <a:lvl5pPr marL="1827094" indent="0">
              <a:buNone/>
              <a:defRPr sz="900"/>
            </a:lvl5pPr>
            <a:lvl6pPr marL="2283868" indent="0">
              <a:buNone/>
              <a:defRPr sz="900"/>
            </a:lvl6pPr>
            <a:lvl7pPr marL="2740642" indent="0">
              <a:buNone/>
              <a:defRPr sz="900"/>
            </a:lvl7pPr>
            <a:lvl8pPr marL="3197412" indent="0">
              <a:buNone/>
              <a:defRPr sz="900"/>
            </a:lvl8pPr>
            <a:lvl9pPr marL="365418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DE674-1512-44AB-8139-9F65EE992AD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0D061-D486-4108-9FF5-12DB96B72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738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7" rIns="91350" bIns="456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0" tIns="45677" rIns="91350" bIns="45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l" defTabSz="91354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205C98-D35C-4DC9-B7AD-0D2E2FC78E91}" type="datetime1">
              <a:rPr lang="ru-RU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defRPr/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ctr" defTabSz="91354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350" tIns="45677" rIns="91350" bIns="45677" rtlCol="0" anchor="ctr"/>
          <a:lstStyle>
            <a:lvl1pPr algn="r" defTabSz="91354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EB3A0C-0F36-4CF4-ACD2-9670C7C5C733}" type="slidenum">
              <a:rPr lang="ru-RU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024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55" indent="-228387" algn="l" defTabSz="9135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9" indent="-228387" algn="l" defTabSz="9135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03" indent="-228387" algn="l" defTabSz="9135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76" indent="-228387" algn="l" defTabSz="9135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8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2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4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8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42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12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88" algn="l" defTabSz="9135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42CC5D-2418-4BB7-A121-D3561A502C0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06.11.2018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321CA02-9805-4165-9FEA-CCF0AD2D67D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243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patentscope.wipo.int/" TargetMode="External"/><Relationship Id="rId3" Type="http://schemas.openxmlformats.org/officeDocument/2006/relationships/chart" Target="../charts/chart33.xml"/><Relationship Id="rId7" Type="http://schemas.openxmlformats.org/officeDocument/2006/relationships/hyperlink" Target="https://ru.espacenet.com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ibrary.ru/defaultx.asp" TargetMode="External"/><Relationship Id="rId5" Type="http://schemas.openxmlformats.org/officeDocument/2006/relationships/hyperlink" Target="https://&#1085;&#1101;&#1073;.&#1088;&#1092;/" TargetMode="External"/><Relationship Id="rId4" Type="http://schemas.openxmlformats.org/officeDocument/2006/relationships/hyperlink" Target="http://new.fips.ru/elektronnye-servisy/informatsionno-poiskovaya-sistem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new.fips.ru/" TargetMode="External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33600" y="188913"/>
            <a:ext cx="10058400" cy="1584325"/>
          </a:xfrm>
        </p:spPr>
        <p:txBody>
          <a:bodyPr>
            <a:normAutofit fontScale="90000"/>
          </a:bodyPr>
          <a:lstStyle/>
          <a:p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 </a:t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27448" y="4653136"/>
            <a:ext cx="102971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Ушакова Ольга Борисовна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Заместитель заведующего  отделением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Всероссийская патентно-техническая библиотека 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Федерального института промышленной собственности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912" y="332656"/>
            <a:ext cx="1152128" cy="71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2" y="260648"/>
            <a:ext cx="24860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260648"/>
            <a:ext cx="704797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79376" y="2130425"/>
            <a:ext cx="11305256" cy="21626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mpd="sng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200" b="1" dirty="0" smtClean="0">
                <a:solidFill>
                  <a:schemeClr val="bg2">
                    <a:lumMod val="25000"/>
                  </a:schemeClr>
                </a:solidFill>
              </a:rPr>
              <a:t>Поисково-аналитические инструменты и аналитические продукты Федерального института промышленной собственности</a:t>
            </a:r>
            <a:endParaRPr lang="ru-RU" sz="4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9656" y="5934670"/>
            <a:ext cx="698477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IX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 Региональная научно-практическая конференция</a:t>
            </a:r>
          </a:p>
          <a:p>
            <a:pPr algn="ctr"/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«Вузовская библиотека 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XXI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 века: перспективы развития»</a:t>
            </a:r>
          </a:p>
          <a:p>
            <a:pPr algn="ctr"/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7 ноября 2018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007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Состав фонда ВПТБ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2842751396"/>
              </p:ext>
            </p:extLst>
          </p:nvPr>
        </p:nvGraphicFramePr>
        <p:xfrm>
          <a:off x="983432" y="1556792"/>
          <a:ext cx="1051316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8715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28" y="-10886"/>
            <a:ext cx="12195627" cy="343542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1703515" y="0"/>
            <a:ext cx="2152052" cy="332656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3231787" y="-10886"/>
            <a:ext cx="1133833" cy="343542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4365571" y="-10886"/>
            <a:ext cx="5768200" cy="343542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10135056" y="-10886"/>
            <a:ext cx="2056944" cy="343542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5974979" y="-10886"/>
            <a:ext cx="1742233" cy="343542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2" descr="Похожее изображение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7" b="16476"/>
          <a:stretch>
            <a:fillRect/>
          </a:stretch>
        </p:blipFill>
        <p:spPr bwMode="auto">
          <a:xfrm>
            <a:off x="415132" y="2420888"/>
            <a:ext cx="4572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1656557" y="1627790"/>
            <a:ext cx="2089150" cy="20939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</a:rPr>
              <a:t>36 079 </a:t>
            </a:r>
            <a:r>
              <a:rPr lang="ru-RU" sz="2000" dirty="0" smtClean="0">
                <a:solidFill>
                  <a:srgbClr val="297FD5">
                    <a:lumMod val="75000"/>
                  </a:srgbClr>
                </a:solidFill>
              </a:rPr>
              <a:t>единиц хранения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5132" y="688442"/>
            <a:ext cx="110814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Фонд описаний к российским привилегиям на изобретения</a:t>
            </a:r>
            <a:endParaRPr lang="ru-RU" sz="3200" b="1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83742" y="2132856"/>
            <a:ext cx="6202362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составная часть Государственного патентного фонда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91944" y="3068960"/>
            <a:ext cx="6202362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A66AC"/>
              </a:buClr>
              <a:buSzPct val="100000"/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информация об уровне промышленного развития России в XIX-начале XX вв.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91944" y="4077072"/>
            <a:ext cx="62293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A66AC"/>
              </a:buClr>
              <a:buSzPct val="100000"/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уникальный источник знаний в области истории развития изобретательской мысли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591944" y="5013176"/>
            <a:ext cx="62293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A66AC"/>
              </a:buClr>
              <a:buSzPct val="100000"/>
              <a:defRPr/>
            </a:pPr>
            <a:r>
              <a:rPr 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источник информации о развитии экономики страны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F67263F4-ADF1-497B-9CA6-19C5379B3F20}"/>
              </a:ext>
            </a:extLst>
          </p:cNvPr>
          <p:cNvSpPr/>
          <p:nvPr/>
        </p:nvSpPr>
        <p:spPr>
          <a:xfrm>
            <a:off x="435384" y="6165304"/>
            <a:ext cx="11756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A66AC"/>
              </a:buClr>
              <a:buSzPct val="100000"/>
              <a:defRPr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Собрание царских привилегий на изобретения  - объект научного и культурного наследия</a:t>
            </a:r>
          </a:p>
        </p:txBody>
      </p:sp>
    </p:spTree>
    <p:extLst>
      <p:ext uri="{BB962C8B-B14F-4D97-AF65-F5344CB8AC3E}">
        <p14:creationId xmlns:p14="http://schemas.microsoft.com/office/powerpoint/2010/main" xmlns="" val="202204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28" y="-10886"/>
            <a:ext cx="12195627" cy="343542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1703515" y="0"/>
            <a:ext cx="2152052" cy="332656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3231787" y="-10886"/>
            <a:ext cx="1133833" cy="343542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4365571" y="-10886"/>
            <a:ext cx="5768200" cy="343542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10135056" y="-10886"/>
            <a:ext cx="2056944" cy="343542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5974979" y="-10886"/>
            <a:ext cx="1742233" cy="343542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200" b="1" kern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Привилегия - это охранный документ, </a:t>
            </a:r>
            <a:br>
              <a:rPr lang="ru-RU" altLang="ru-RU" sz="3200" b="1" kern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ru-RU" altLang="ru-RU" sz="3200" b="1" kern="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удостоверяющий факт предъявления изобретения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9E7E3EC2-9669-41F2-92D3-2DCD5C3F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916" y="1556792"/>
            <a:ext cx="3664931" cy="530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AB177665-CAB4-4657-A092-03C203E6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808" y="3717032"/>
            <a:ext cx="7611789" cy="2466467"/>
          </a:xfrm>
        </p:spPr>
        <p:txBody>
          <a:bodyPr>
            <a:normAutofit lnSpcReduction="10000"/>
          </a:bodyPr>
          <a:lstStyle/>
          <a:p>
            <a:pPr marL="0" lvl="0" indent="0" defTabSz="892175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Привилегия выдавалась на изобретения, которые приносили пользу государству сроком на  3</a:t>
            </a:r>
            <a:r>
              <a:rPr lang="ru-RU" sz="3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5 </a:t>
            </a:r>
            <a:r>
              <a:rPr lang="ru-RU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10 лет с уплатой пошлины от 300 до 1,5 тыс. руб.</a:t>
            </a:r>
          </a:p>
          <a:p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CADC250-CF75-457E-B14B-F054F0F61936}"/>
              </a:ext>
            </a:extLst>
          </p:cNvPr>
          <p:cNvSpPr/>
          <p:nvPr/>
        </p:nvSpPr>
        <p:spPr>
          <a:xfrm>
            <a:off x="4367808" y="1844824"/>
            <a:ext cx="743993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eaLnBrk="0" hangingPunct="0">
              <a:spcBef>
                <a:spcPct val="30000"/>
              </a:spcBef>
            </a:pPr>
            <a:r>
              <a:rPr lang="ru-RU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Манифест «О привилегиях на разные изобретения и открытия в ремеслах и художествах» был подписан в 1812 г.</a:t>
            </a:r>
          </a:p>
        </p:txBody>
      </p:sp>
    </p:spTree>
    <p:extLst>
      <p:ext uri="{BB962C8B-B14F-4D97-AF65-F5344CB8AC3E}">
        <p14:creationId xmlns:p14="http://schemas.microsoft.com/office/powerpoint/2010/main" xmlns="" val="22184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28" y="-10886"/>
            <a:ext cx="12195627" cy="343542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1703515" y="0"/>
            <a:ext cx="2152052" cy="332656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3231787" y="-10886"/>
            <a:ext cx="1133833" cy="343542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4365571" y="-10886"/>
            <a:ext cx="5768200" cy="343542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10135056" y="-10886"/>
            <a:ext cx="2056944" cy="343542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5974979" y="-10886"/>
            <a:ext cx="1742233" cy="343542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ru-RU" sz="3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Привилегия № 19735 выдана К.Э. Циолковскому</a:t>
            </a:r>
            <a:endParaRPr lang="ru-RU" sz="34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6" descr="Z:\ПРОЕКТЫ\привилегия Циолковского -скан-копия\4. ПМ 19310 л.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07" t="6129" r="2429" b="6668"/>
          <a:stretch>
            <a:fillRect/>
          </a:stretch>
        </p:blipFill>
        <p:spPr bwMode="auto">
          <a:xfrm>
            <a:off x="4802101" y="1700808"/>
            <a:ext cx="7061141" cy="434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Z:\ПРОЕКТЫ\привилегия Циолковского -скан-копия\2. ПМ 19310 л.1 об.-л.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0716" r="9985" b="13895"/>
          <a:stretch>
            <a:fillRect/>
          </a:stretch>
        </p:blipFill>
        <p:spPr bwMode="auto">
          <a:xfrm>
            <a:off x="335360" y="1198563"/>
            <a:ext cx="4392488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81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5663952" y="548680"/>
            <a:ext cx="60486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1885 г.</a:t>
            </a: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 Софья Кроткова, вдова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Электрическая автоматически действующая система для предупреждения воровства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744072" y="3501008"/>
            <a:ext cx="4369140" cy="31040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9" name="Picture 2" descr="C:\Users\Себастьян\Desktop\Новая папка\180\01.jpg"/>
          <p:cNvPicPr>
            <a:picLocks noChangeAspect="1" noChangeArrowheads="1"/>
          </p:cNvPicPr>
          <p:nvPr/>
        </p:nvPicPr>
        <p:blipFill rotWithShape="1">
          <a:blip r:embed="rId5" cstate="print"/>
          <a:srcRect l="6616" t="3060" r="6105" b="5799"/>
          <a:stretch/>
        </p:blipFill>
        <p:spPr bwMode="auto">
          <a:xfrm>
            <a:off x="551384" y="0"/>
            <a:ext cx="4807074" cy="6901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628" y="-10886"/>
            <a:ext cx="12195627" cy="343542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1703515" y="0"/>
            <a:ext cx="2152052" cy="332656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3231787" y="-10886"/>
            <a:ext cx="1133833" cy="343542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4365571" y="-10886"/>
            <a:ext cx="5768200" cy="343542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10135056" y="-10886"/>
            <a:ext cx="2056944" cy="343542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5974979" y="-10886"/>
            <a:ext cx="1742233" cy="343542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4" descr="C:\Users\otd5522\Desktop\ап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2780928"/>
            <a:ext cx="731838" cy="71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84" y="1772816"/>
            <a:ext cx="781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368" y="5301208"/>
            <a:ext cx="1439862" cy="50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otd5522\Desktop\пра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352" y="3789040"/>
            <a:ext cx="1581150" cy="12049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8" name="Заголовок 2"/>
          <p:cNvSpPr txBox="1">
            <a:spLocks/>
          </p:cNvSpPr>
          <p:nvPr/>
        </p:nvSpPr>
        <p:spPr>
          <a:xfrm>
            <a:off x="1103313" y="260350"/>
            <a:ext cx="10363200" cy="12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Крупные </a:t>
            </a:r>
            <a:r>
              <a:rPr kumimoji="0" lang="ru-RU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фондодержатели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b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дореволюционных отечественных патентных документов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Объект 3"/>
          <p:cNvSpPr>
            <a:spLocks noGrp="1"/>
          </p:cNvSpPr>
          <p:nvPr>
            <p:ph sz="quarter" idx="1"/>
          </p:nvPr>
        </p:nvSpPr>
        <p:spPr>
          <a:xfrm>
            <a:off x="2062163" y="1700212"/>
            <a:ext cx="9650412" cy="4897139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200" b="1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Всероссийская </a:t>
            </a:r>
            <a:r>
              <a:rPr lang="ru-RU" sz="2200" b="1" dirty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патентно-техническая библиотека</a:t>
            </a:r>
            <a:r>
              <a:rPr lang="ru-RU" sz="2200" dirty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, г. Москва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2200" dirty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i="1" dirty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описания к привилегиям на изобретения 1814-1917 гг. (</a:t>
            </a:r>
            <a:r>
              <a:rPr lang="ru-RU" sz="22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36 079 </a:t>
            </a:r>
            <a:r>
              <a:rPr lang="ru-RU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документов)</a:t>
            </a:r>
            <a:r>
              <a:rPr lang="ru-RU" sz="2200" i="1" dirty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pPr marL="0" indent="0" eaLnBrk="1" fontAlgn="auto" hangingPunct="1"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ru-RU" sz="2200" dirty="0">
              <a:solidFill>
                <a:srgbClr val="11111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200" b="1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Государственная </a:t>
            </a:r>
            <a:r>
              <a:rPr lang="ru-RU" sz="2200" b="1" dirty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публичная научно-техническая библиотека СО РАН</a:t>
            </a:r>
            <a:r>
              <a:rPr lang="ru-RU" sz="2200" dirty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, г. Новосибирск </a:t>
            </a:r>
          </a:p>
          <a:p>
            <a:pPr marL="0" indent="0">
              <a:buFontTx/>
              <a:buChar char="-"/>
              <a:defRPr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описания </a:t>
            </a:r>
            <a:r>
              <a:rPr lang="ru-RU" sz="2200" i="1" dirty="0">
                <a:latin typeface="Arial" pitchFamily="34" charset="0"/>
                <a:cs typeface="Arial" pitchFamily="34" charset="0"/>
              </a:rPr>
              <a:t>изобретений к привилегиям с 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1896 </a:t>
            </a:r>
            <a:r>
              <a:rPr lang="ru-RU" sz="2200" i="1" dirty="0">
                <a:latin typeface="Arial" pitchFamily="34" charset="0"/>
                <a:cs typeface="Arial" pitchFamily="34" charset="0"/>
              </a:rPr>
              <a:t>по 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1917 </a:t>
            </a:r>
            <a:r>
              <a:rPr lang="ru-RU" sz="2200" i="1" dirty="0">
                <a:latin typeface="Arial" pitchFamily="34" charset="0"/>
                <a:cs typeface="Arial" pitchFamily="34" charset="0"/>
              </a:rPr>
              <a:t>гг.; </a:t>
            </a:r>
            <a:r>
              <a:rPr lang="ru-RU" sz="2200" i="1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i="1" dirty="0" smtClean="0"/>
              <a:t>25 777</a:t>
            </a:r>
            <a:r>
              <a:rPr lang="ru-RU" sz="2400" b="1" i="1" dirty="0" smtClean="0"/>
              <a:t> </a:t>
            </a:r>
            <a:r>
              <a:rPr lang="ru-RU" sz="2200" i="1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документов</a:t>
            </a:r>
            <a:r>
              <a:rPr lang="ru-RU" sz="2200" i="1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0" indent="0">
              <a:buFontTx/>
              <a:buChar char="-"/>
              <a:defRPr/>
            </a:pPr>
            <a:endParaRPr lang="ru-RU" sz="2200" i="1" dirty="0" smtClean="0">
              <a:solidFill>
                <a:srgbClr val="111111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200" b="1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Российская национальная библиотека</a:t>
            </a:r>
            <a:r>
              <a:rPr lang="ru-RU" sz="2200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, г. Санкт-Петербург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 описания изобретений к привилегиям с </a:t>
            </a:r>
            <a:r>
              <a:rPr lang="ru-RU" sz="2200" i="1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1865 по1917 гг. (</a:t>
            </a:r>
            <a:r>
              <a:rPr lang="ru-RU" sz="2200" b="1" i="1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5 400 </a:t>
            </a:r>
            <a:r>
              <a:rPr lang="ru-RU" sz="2200" i="1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документов);</a:t>
            </a:r>
          </a:p>
          <a:p>
            <a:pPr marL="0" indent="0">
              <a:buFontTx/>
              <a:buChar char="-"/>
              <a:defRPr/>
            </a:pPr>
            <a:endParaRPr lang="ru-RU" sz="2200" i="1" dirty="0">
              <a:solidFill>
                <a:srgbClr val="11111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ru-RU" sz="2200" i="1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200" b="1" dirty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 Российский государственный исторический архив</a:t>
            </a:r>
            <a:r>
              <a:rPr lang="ru-RU" sz="2200" dirty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, г. Санкт-Петербург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2200" i="1" dirty="0">
                <a:latin typeface="Arial" pitchFamily="34" charset="0"/>
                <a:cs typeface="Arial" pitchFamily="34" charset="0"/>
              </a:rPr>
              <a:t> заявочные материалы на выдачу привилегий и описание выданных привилегий сосредоточены </a:t>
            </a:r>
            <a:r>
              <a:rPr lang="ru-RU" sz="2200" i="1" dirty="0" smtClean="0"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2200" i="1" dirty="0">
                <a:latin typeface="Arial" pitchFamily="34" charset="0"/>
                <a:cs typeface="Arial" pitchFamily="34" charset="0"/>
              </a:rPr>
              <a:t>чем в 30 фондах Архива.</a:t>
            </a:r>
            <a:endParaRPr lang="ru-RU" sz="2200" i="1" dirty="0">
              <a:solidFill>
                <a:srgbClr val="11111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5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695400" y="764704"/>
            <a:ext cx="10657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Преимущества патентной документации</a:t>
            </a:r>
            <a:endParaRPr lang="ru-RU" altLang="ru-RU" sz="3200" b="1" dirty="0">
              <a:solidFill>
                <a:srgbClr val="002060"/>
              </a:solidFill>
              <a:latin typeface="Calibri Light" charset="0"/>
            </a:endParaRPr>
          </a:p>
        </p:txBody>
      </p:sp>
      <p:sp>
        <p:nvSpPr>
          <p:cNvPr id="13" name="Объект 4"/>
          <p:cNvSpPr txBox="1">
            <a:spLocks/>
          </p:cNvSpPr>
          <p:nvPr/>
        </p:nvSpPr>
        <p:spPr>
          <a:xfrm>
            <a:off x="1199456" y="1844824"/>
            <a:ext cx="10308976" cy="432048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исследования Европейского Патентного Ведомства показывают, что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 70% до 90 %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информации, содержащейся в патентных документах,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больше нигде не публикуется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патентный документ предлагает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значительно более подробную информацию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 технологии, чем любой другой вид научной или технической публикации.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5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332656"/>
            <a:ext cx="12192000" cy="1224136"/>
          </a:xfrm>
        </p:spPr>
        <p:txBody>
          <a:bodyPr/>
          <a:lstStyle/>
          <a:p>
            <a:r>
              <a:rPr lang="ru-RU" sz="3200" b="1" dirty="0" smtClean="0"/>
              <a:t>Библиографические данные патентных документов создаются по единой схеме в соответствии со стандартом </a:t>
            </a:r>
            <a:r>
              <a:rPr lang="en-US" sz="3200" b="1" dirty="0" smtClean="0"/>
              <a:t>ST9</a:t>
            </a:r>
            <a:endParaRPr lang="ru-RU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16" y="1628800"/>
            <a:ext cx="107727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1143000"/>
          </a:xfrm>
        </p:spPr>
        <p:txBody>
          <a:bodyPr/>
          <a:lstStyle/>
          <a:p>
            <a:r>
              <a:rPr lang="ru-RU" b="1" dirty="0" smtClean="0"/>
              <a:t>Коды ИНИД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>(международно-согласованные номера для идентификации библиографических данных)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92" y="1619250"/>
            <a:ext cx="106870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1415480" y="3356992"/>
            <a:ext cx="7992888" cy="432048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5"/>
            <a:ext cx="7502462" cy="652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9309" y="332657"/>
            <a:ext cx="7272691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5015880" y="3068960"/>
            <a:ext cx="3600400" cy="1296144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95800" y="476672"/>
            <a:ext cx="360040" cy="288032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0706" name="Picture 2" descr="http://2.bp.blogspot.com/-Je0KLl250L0/Vm8QTCME-0I/AAAAAAAAAJo/htSN16AC2rQ/s1600/stick_figure_superhero_anim_500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4152" y="476672"/>
            <a:ext cx="5156051" cy="687473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51384" y="1484784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002060"/>
                </a:solidFill>
              </a:rPr>
              <a:t>Зачем Вам патентная грамотность?</a:t>
            </a:r>
            <a:endParaRPr lang="ru-RU" sz="4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5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2656"/>
            <a:ext cx="12243983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2765696"/>
            <a:ext cx="7809854" cy="409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756464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1411" y="2276872"/>
            <a:ext cx="10780589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0582" y="260648"/>
            <a:ext cx="554141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2279576" y="4581128"/>
            <a:ext cx="576064" cy="360040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Поиск в информационно-поисковой системе ФИПС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http://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www1.fips.ru/wps/portal/IPS_Ru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1983" y="332656"/>
            <a:ext cx="12243983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9028" y="1619597"/>
            <a:ext cx="12192000" cy="206127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3791744" y="1628800"/>
            <a:ext cx="1008112" cy="504056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9376" y="2276872"/>
            <a:ext cx="9793088" cy="1296144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235021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407368" y="5157192"/>
            <a:ext cx="2160240" cy="288032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192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2063552" y="2924944"/>
            <a:ext cx="1872208" cy="216024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85325480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04664"/>
            <a:ext cx="12108867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0" y="3573016"/>
            <a:ext cx="623392" cy="288032"/>
          </a:xfrm>
          <a:prstGeom prst="roundRect">
            <a:avLst/>
          </a:prstGeom>
          <a:noFill/>
          <a:ln w="38100"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777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7798262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24398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519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29638681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2656"/>
            <a:ext cx="12243983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0984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5146259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360"/>
            <a:ext cx="12192000" cy="64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2927648" y="6309320"/>
            <a:ext cx="2520280" cy="216024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521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Сегодня Вы узнаете </a:t>
            </a:r>
            <a:r>
              <a:rPr lang="ru-RU" dirty="0" smtClean="0"/>
              <a:t>немного нового про:</a:t>
            </a: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idx="1"/>
          </p:nvPr>
        </p:nvSpPr>
        <p:spPr>
          <a:xfrm>
            <a:off x="551384" y="1628800"/>
            <a:ext cx="10972800" cy="4525963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ru-RU" dirty="0" smtClean="0"/>
              <a:t>Всероссийскую патентно-техническую библиотеку</a:t>
            </a:r>
          </a:p>
          <a:p>
            <a:pPr>
              <a:spcBef>
                <a:spcPts val="3000"/>
              </a:spcBef>
            </a:pPr>
            <a:r>
              <a:rPr lang="ru-RU" dirty="0" smtClean="0"/>
              <a:t>Патентную информацию (совсем немного :-)</a:t>
            </a:r>
          </a:p>
          <a:p>
            <a:pPr>
              <a:spcBef>
                <a:spcPts val="3000"/>
              </a:spcBef>
            </a:pPr>
            <a:r>
              <a:rPr lang="ru-RU" dirty="0" smtClean="0"/>
              <a:t>Поиск в Информационно-поисковой системе ФИПС, в </a:t>
            </a:r>
            <a:r>
              <a:rPr lang="ru-RU" dirty="0" err="1" smtClean="0"/>
              <a:t>PatScape.ru</a:t>
            </a:r>
            <a:r>
              <a:rPr lang="ru-RU" dirty="0" smtClean="0"/>
              <a:t>,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en-US" dirty="0" smtClean="0"/>
              <a:t>Espacenet</a:t>
            </a:r>
          </a:p>
          <a:p>
            <a:pPr>
              <a:spcBef>
                <a:spcPts val="3000"/>
              </a:spcBef>
            </a:pPr>
            <a:r>
              <a:rPr lang="ru-RU" dirty="0" smtClean="0"/>
              <a:t>Новые аналитические продукты ФИПС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0358"/>
            <a:ext cx="12192001" cy="649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Статусы патентных документов </a:t>
            </a:r>
            <a:r>
              <a:rPr lang="ru-RU" dirty="0" smtClean="0"/>
              <a:t>в ИПС ФИПС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376" y="1628800"/>
            <a:ext cx="7848872" cy="37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544272" y="16288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действует</a:t>
            </a:r>
            <a:endParaRPr lang="ru-RU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376" y="2276872"/>
            <a:ext cx="7848872" cy="34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8472264" y="234888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</a:t>
            </a:r>
            <a:r>
              <a:rPr lang="ru-RU" b="1" dirty="0" smtClean="0"/>
              <a:t>ожет прекратить действие</a:t>
            </a:r>
            <a:endParaRPr lang="ru-RU" b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384" y="3068959"/>
            <a:ext cx="7776864" cy="52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8544272" y="306896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</a:t>
            </a:r>
            <a:r>
              <a:rPr lang="ru-RU" b="1" dirty="0" smtClean="0"/>
              <a:t>рекратил действие, но может быть восстановлен</a:t>
            </a:r>
            <a:endParaRPr lang="ru-RU" b="1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392" y="4293095"/>
            <a:ext cx="7704856" cy="34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544272" y="42930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</a:t>
            </a:r>
            <a:r>
              <a:rPr lang="ru-RU" b="1" dirty="0" smtClean="0"/>
              <a:t>е действует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b="1" dirty="0" err="1" smtClean="0">
                <a:solidFill>
                  <a:srgbClr val="002060"/>
                </a:solidFill>
              </a:rPr>
              <a:t>PatScape.ru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http://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patscape.ru/search/new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49863602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12192000" cy="64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065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000656" cy="639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9019862" y="6208846"/>
            <a:ext cx="720080" cy="504056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2656"/>
            <a:ext cx="12243985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2656"/>
            <a:ext cx="12243983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24398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2656"/>
            <a:ext cx="12243985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12192000" cy="649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404664"/>
            <a:ext cx="848627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35147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15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2656"/>
            <a:ext cx="12243983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5"/>
            <a:ext cx="12192000" cy="649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12192000" cy="64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5"/>
            <a:ext cx="12192000" cy="649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847528" y="1628800"/>
            <a:ext cx="4752528" cy="288032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2656"/>
            <a:ext cx="12243983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60648"/>
            <a:ext cx="12192001" cy="649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567608" y="5085184"/>
            <a:ext cx="1296144" cy="216024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16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11886382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192000" cy="64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563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24398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9081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192000" cy="64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8425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24398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3791744" y="980728"/>
            <a:ext cx="648072" cy="504056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6453336"/>
            <a:ext cx="1343472" cy="404664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68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9" y="2"/>
            <a:ext cx="2152651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7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1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71864" y="908720"/>
            <a:ext cx="73201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Библиотека создана в </a:t>
            </a:r>
            <a:r>
              <a:rPr lang="ru-RU" sz="2800" b="1" dirty="0" smtClean="0"/>
              <a:t>1896 </a:t>
            </a:r>
            <a:r>
              <a:rPr lang="ru-RU" sz="2800" dirty="0" smtClean="0"/>
              <a:t>году, одновременно с Комитетом по техническим делам при Департаменте Торговли и Мануфактур</a:t>
            </a:r>
          </a:p>
          <a:p>
            <a:endParaRPr lang="ru-RU" sz="2800" dirty="0" smtClean="0"/>
          </a:p>
          <a:p>
            <a:r>
              <a:rPr lang="ru-RU" sz="2800" dirty="0" smtClean="0"/>
              <a:t>До </a:t>
            </a:r>
            <a:r>
              <a:rPr lang="ru-RU" sz="2800" b="1" dirty="0" smtClean="0"/>
              <a:t>1917 </a:t>
            </a:r>
            <a:r>
              <a:rPr lang="ru-RU" sz="2800" dirty="0" smtClean="0"/>
              <a:t>г. она была закрыта для всех, кроме экспертов Комитета</a:t>
            </a:r>
          </a:p>
          <a:p>
            <a:endParaRPr lang="ru-RU" sz="2800" dirty="0" smtClean="0"/>
          </a:p>
          <a:p>
            <a:r>
              <a:rPr lang="ru-RU" sz="2800" dirty="0" smtClean="0"/>
              <a:t>Полностью открытой становится в </a:t>
            </a:r>
            <a:r>
              <a:rPr lang="ru-RU" sz="2800" b="1" dirty="0" smtClean="0"/>
              <a:t>1950</a:t>
            </a:r>
            <a:r>
              <a:rPr lang="ru-RU" sz="2800" dirty="0" smtClean="0"/>
              <a:t>г.</a:t>
            </a:r>
          </a:p>
          <a:p>
            <a:endParaRPr lang="ru-RU" sz="2800" dirty="0" smtClean="0"/>
          </a:p>
          <a:p>
            <a:r>
              <a:rPr lang="ru-RU" sz="2800" dirty="0" smtClean="0"/>
              <a:t>С </a:t>
            </a:r>
            <a:r>
              <a:rPr lang="ru-RU" sz="2800" b="1" dirty="0" smtClean="0"/>
              <a:t>1997</a:t>
            </a:r>
            <a:r>
              <a:rPr lang="ru-RU" sz="2800" dirty="0" smtClean="0"/>
              <a:t> г. ВПТБ – </a:t>
            </a:r>
            <a:r>
              <a:rPr lang="ru-RU" sz="2800" b="1" dirty="0" smtClean="0"/>
              <a:t>структурное подразделение</a:t>
            </a:r>
            <a:r>
              <a:rPr lang="ru-RU" sz="2800" dirty="0" smtClean="0"/>
              <a:t> Федерального института промышленной собственности</a:t>
            </a:r>
            <a:endParaRPr lang="ru-RU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1165"/>
            <a:ext cx="4832745" cy="236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27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243982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2656"/>
            <a:ext cx="12243983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12192000" cy="649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12379098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01115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7896200" y="692696"/>
            <a:ext cx="792088" cy="504056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39616" y="1412776"/>
            <a:ext cx="2304256" cy="864096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983432" y="1484784"/>
            <a:ext cx="10294168" cy="2115689"/>
          </a:xfrm>
        </p:spPr>
        <p:txBody>
          <a:bodyPr/>
          <a:lstStyle/>
          <a:p>
            <a:r>
              <a:rPr lang="ru-RU" sz="4900" b="1" dirty="0" smtClean="0">
                <a:solidFill>
                  <a:schemeClr val="bg2">
                    <a:lumMod val="25000"/>
                  </a:schemeClr>
                </a:solidFill>
              </a:rPr>
              <a:t>Европейское патентное ведомство</a:t>
            </a: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>Espacenet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https://ru.espacenet.com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</a:p>
          <a:p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12192000" cy="649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376" y="3284984"/>
            <a:ext cx="875465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839416" y="3861048"/>
            <a:ext cx="4752528" cy="360040"/>
          </a:xfrm>
          <a:prstGeom prst="roundRect">
            <a:avLst/>
          </a:prstGeom>
          <a:noFill/>
          <a:ln w="38100"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61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243983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6023992" y="2060848"/>
            <a:ext cx="576064" cy="288032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192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23502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68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9" y="2"/>
            <a:ext cx="2152651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7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1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5400" y="155679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Picture 2" descr="http://www1.fips.ru/wps/wcm/connect/68ba0200410860d9bf92bf8b4e6670f3/old_build.jpg?MOD=AJPERES&amp;CACHEID=68ba0200410860d9bf92bf8b4e6670f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2780928"/>
            <a:ext cx="2857500" cy="22002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71864" y="908720"/>
            <a:ext cx="73201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Территориальное размещение библиотеки:</a:t>
            </a:r>
          </a:p>
          <a:p>
            <a:endParaRPr lang="ru-RU" sz="2800" dirty="0" smtClean="0"/>
          </a:p>
          <a:p>
            <a:pPr>
              <a:spcBef>
                <a:spcPts val="1200"/>
              </a:spcBef>
            </a:pPr>
            <a:r>
              <a:rPr lang="ru-RU" sz="2800" b="1" dirty="0" smtClean="0"/>
              <a:t>1896 г. </a:t>
            </a:r>
            <a:r>
              <a:rPr lang="ru-RU" sz="2800" dirty="0" smtClean="0"/>
              <a:t>- г. Санкт-Петербург</a:t>
            </a:r>
          </a:p>
          <a:p>
            <a:pPr>
              <a:spcBef>
                <a:spcPts val="1200"/>
              </a:spcBef>
            </a:pPr>
            <a:r>
              <a:rPr lang="ru-RU" sz="2800" b="1" dirty="0" smtClean="0"/>
              <a:t>1918 г</a:t>
            </a:r>
            <a:r>
              <a:rPr lang="ru-RU" sz="2800" dirty="0" smtClean="0"/>
              <a:t>. – г. Москва</a:t>
            </a:r>
          </a:p>
          <a:p>
            <a:pPr>
              <a:spcBef>
                <a:spcPts val="1200"/>
              </a:spcBef>
            </a:pPr>
            <a:r>
              <a:rPr lang="ru-RU" sz="2800" b="1" dirty="0" smtClean="0"/>
              <a:t>1924 г. </a:t>
            </a:r>
            <a:r>
              <a:rPr lang="ru-RU" sz="2800" dirty="0" smtClean="0"/>
              <a:t>– г. Ленинград</a:t>
            </a:r>
          </a:p>
          <a:p>
            <a:pPr>
              <a:spcBef>
                <a:spcPts val="1200"/>
              </a:spcBef>
            </a:pPr>
            <a:r>
              <a:rPr lang="ru-RU" sz="2800" b="1" dirty="0" smtClean="0"/>
              <a:t>1941 – 1943 </a:t>
            </a:r>
            <a:r>
              <a:rPr lang="ru-RU" sz="2800" dirty="0" smtClean="0"/>
              <a:t>гг. – г. Чехов</a:t>
            </a:r>
          </a:p>
          <a:p>
            <a:pPr>
              <a:spcBef>
                <a:spcPts val="1200"/>
              </a:spcBef>
            </a:pPr>
            <a:r>
              <a:rPr lang="ru-RU" sz="2800" b="1" dirty="0" smtClean="0"/>
              <a:t>1944</a:t>
            </a:r>
            <a:r>
              <a:rPr lang="ru-RU" sz="2800" dirty="0" smtClean="0"/>
              <a:t> г. – г. Москва (Политехнический музей)</a:t>
            </a:r>
          </a:p>
          <a:p>
            <a:pPr>
              <a:spcBef>
                <a:spcPts val="1200"/>
              </a:spcBef>
            </a:pPr>
            <a:r>
              <a:rPr lang="ru-RU" sz="2800" b="1" dirty="0" smtClean="0"/>
              <a:t>1962</a:t>
            </a:r>
            <a:r>
              <a:rPr lang="ru-RU" sz="2800" dirty="0" smtClean="0"/>
              <a:t> г. – г. Москва (</a:t>
            </a:r>
            <a:r>
              <a:rPr lang="ru-RU" sz="2800" dirty="0" err="1" smtClean="0"/>
              <a:t>Бережковская</a:t>
            </a:r>
            <a:r>
              <a:rPr lang="ru-RU" sz="2800" dirty="0" smtClean="0"/>
              <a:t> </a:t>
            </a:r>
            <a:r>
              <a:rPr lang="ru-RU" sz="2800" dirty="0" smtClean="0"/>
              <a:t>набережная, д. 24)</a:t>
            </a:r>
            <a:endParaRPr lang="ru-RU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4832745" cy="236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2" descr="new_bui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14875"/>
            <a:ext cx="2857500" cy="21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527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2656"/>
            <a:ext cx="12243983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24398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192000" cy="64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1742" y="332785"/>
            <a:ext cx="12243742" cy="652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1704" y="3432043"/>
            <a:ext cx="6912768" cy="63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24398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1487488" y="2780928"/>
            <a:ext cx="1944216" cy="2304256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192000" cy="64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1487488" y="2924944"/>
            <a:ext cx="1872208" cy="360040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03712" y="4005064"/>
            <a:ext cx="3600400" cy="216024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24398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487488" y="4293096"/>
            <a:ext cx="1944216" cy="360040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03712" y="4149080"/>
            <a:ext cx="4536504" cy="432048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24398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487488" y="1988840"/>
            <a:ext cx="1872208" cy="216024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235019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943872" y="5301208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https://patentscope.wipo.int/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Запомните, здесь можно провести поиск бесплатно: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97152"/>
          </a:xfrm>
          <a:ln>
            <a:noFill/>
          </a:ln>
        </p:spPr>
        <p:txBody>
          <a:bodyPr/>
          <a:lstStyle/>
          <a:p>
            <a:pPr>
              <a:buNone/>
            </a:pPr>
            <a:r>
              <a:rPr lang="ru-RU" b="1" dirty="0" smtClean="0"/>
              <a:t>Советские и российские патентные документы </a:t>
            </a:r>
            <a:r>
              <a:rPr lang="ru-RU" dirty="0" smtClean="0"/>
              <a:t>ищем в:</a:t>
            </a:r>
          </a:p>
          <a:p>
            <a:r>
              <a:rPr lang="ru-RU" dirty="0" smtClean="0">
                <a:hlinkClick r:id="rId4"/>
              </a:rPr>
              <a:t>ИПС ФИПС</a:t>
            </a:r>
            <a:endParaRPr lang="ru-RU" dirty="0" smtClean="0"/>
          </a:p>
          <a:p>
            <a:r>
              <a:rPr lang="ru-RU" dirty="0" smtClean="0">
                <a:hlinkClick r:id="rId5"/>
              </a:rPr>
              <a:t>Национальной электронной библиотеке</a:t>
            </a:r>
            <a:endParaRPr lang="ru-RU" dirty="0" smtClean="0"/>
          </a:p>
          <a:p>
            <a:r>
              <a:rPr lang="ru-RU" dirty="0" smtClean="0"/>
              <a:t>С 2019 г. в </a:t>
            </a:r>
            <a:r>
              <a:rPr lang="ru-RU" dirty="0" smtClean="0">
                <a:hlinkClick r:id="rId6"/>
              </a:rPr>
              <a:t>Научной электронной библиотеке</a:t>
            </a:r>
            <a:endParaRPr lang="ru-RU" dirty="0" smtClean="0"/>
          </a:p>
          <a:p>
            <a:pPr>
              <a:spcBef>
                <a:spcPts val="5400"/>
              </a:spcBef>
              <a:buNone/>
            </a:pPr>
            <a:r>
              <a:rPr lang="ru-RU" b="1" dirty="0" smtClean="0"/>
              <a:t>Зарубежные патентные документы </a:t>
            </a:r>
            <a:r>
              <a:rPr lang="ru-RU" dirty="0" smtClean="0"/>
              <a:t>ищем в:</a:t>
            </a:r>
          </a:p>
          <a:p>
            <a:r>
              <a:rPr lang="en-US" dirty="0" smtClean="0">
                <a:hlinkClick r:id="rId7"/>
              </a:rPr>
              <a:t>Espacenet</a:t>
            </a:r>
            <a:endParaRPr lang="ru-RU" dirty="0" smtClean="0"/>
          </a:p>
          <a:p>
            <a:r>
              <a:rPr lang="en-US" dirty="0" smtClean="0">
                <a:hlinkClick r:id="rId8"/>
              </a:rPr>
              <a:t>PATENTSCOPE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832304" y="4149080"/>
            <a:ext cx="2808312" cy="523220"/>
          </a:xfrm>
          <a:prstGeom prst="rect">
            <a:avLst/>
          </a:prstGeom>
          <a:noFill/>
          <a:ln>
            <a:solidFill>
              <a:srgbClr val="A0000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cap="all" dirty="0" smtClean="0">
                <a:solidFill>
                  <a:schemeClr val="bg2">
                    <a:lumMod val="25000"/>
                  </a:schemeClr>
                </a:solidFill>
              </a:rPr>
              <a:t>patscape.ru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628" y="4308752"/>
            <a:ext cx="12192001" cy="1058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41784"/>
            <a:ext cx="109728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ВСЕРОССИЙСКАЯ ПАТЕНТНО-ТЕХНИЧЕСКАЯ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БИБЛИОТЕКА СЕГОДНЯ</a:t>
            </a:r>
          </a:p>
        </p:txBody>
      </p:sp>
      <p:pic>
        <p:nvPicPr>
          <p:cNvPr id="4" name="Picture 2" descr="Похожее изображение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7" b="16476"/>
          <a:stretch/>
        </p:blipFill>
        <p:spPr bwMode="auto">
          <a:xfrm>
            <a:off x="3855564" y="1565146"/>
            <a:ext cx="4572032" cy="23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7428" y="5805264"/>
            <a:ext cx="11482806" cy="629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700" b="1" dirty="0">
                <a:solidFill>
                  <a:schemeClr val="bg2">
                    <a:lumMod val="25000"/>
                  </a:schemeClr>
                </a:solidFill>
                <a:latin typeface="Calibri"/>
                <a:ea typeface="+mn-ea"/>
                <a:cs typeface="+mn-cs"/>
              </a:rPr>
              <a:t>патенты на изобретения, полезные модели и промышленные образцы, 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700" b="1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+mn-ea"/>
                <a:cs typeface="+mn-cs"/>
              </a:rPr>
              <a:t>свидетельства </a:t>
            </a:r>
            <a:r>
              <a:rPr lang="ru-RU" sz="2700" b="1" dirty="0">
                <a:solidFill>
                  <a:schemeClr val="bg2">
                    <a:lumMod val="25000"/>
                  </a:schemeClr>
                </a:solidFill>
                <a:latin typeface="Calibri"/>
                <a:ea typeface="+mn-ea"/>
                <a:cs typeface="+mn-cs"/>
              </a:rPr>
              <a:t>на товарные </a:t>
            </a:r>
            <a:r>
              <a:rPr lang="ru-RU" sz="2700" b="1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+mn-ea"/>
                <a:cs typeface="+mn-cs"/>
              </a:rPr>
              <a:t>знаки и др.</a:t>
            </a:r>
            <a:endParaRPr lang="ru-RU" sz="2700" b="1" dirty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2662" y="4389114"/>
            <a:ext cx="10787138" cy="100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629DD1"/>
              </a:buClr>
              <a:buSzPct val="100000"/>
              <a:defRPr/>
            </a:pPr>
            <a:r>
              <a:rPr lang="ru-RU" sz="2800" b="1" kern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ГОСУДАРСТВЕННЫЙ ПАТЕНТНЫЙ ФОНД </a:t>
            </a:r>
          </a:p>
          <a:p>
            <a:pPr algn="ctr" defTabSz="685800" fontAlgn="auto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629DD1"/>
              </a:buClr>
              <a:buSzPct val="100000"/>
              <a:defRPr/>
            </a:pPr>
            <a:r>
              <a:rPr lang="ru-RU" sz="2400" b="1" kern="0" dirty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НАСЧИТЫВАЕТ</a:t>
            </a:r>
            <a:r>
              <a:rPr lang="en-US" sz="2400" b="1" kern="0" dirty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2400" b="1" kern="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около </a:t>
            </a:r>
            <a:r>
              <a:rPr lang="ru-RU" sz="2800" b="1" kern="0" dirty="0" smtClean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130 МЛН</a:t>
            </a:r>
            <a:r>
              <a:rPr lang="ru-RU" sz="2800" b="1" kern="0" dirty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. </a:t>
            </a:r>
            <a:r>
              <a:rPr lang="ru-RU" sz="2400" b="1" kern="0" dirty="0">
                <a:solidFill>
                  <a:srgbClr val="4BACC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ДОКУМЕНТОВ НА ВСЕХ ВИДАХ НОСИТЕЛЕЙ </a:t>
            </a:r>
            <a:endParaRPr lang="ru-RU" sz="2400" kern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628" y="-10886"/>
            <a:ext cx="12195627" cy="343542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1703512" y="0"/>
            <a:ext cx="2152052" cy="332656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3231738" y="-10886"/>
            <a:ext cx="1133833" cy="343542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4365571" y="-10886"/>
            <a:ext cx="5768200" cy="343542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10135056" y="-10886"/>
            <a:ext cx="2056944" cy="343542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5974970" y="-10886"/>
            <a:ext cx="1742233" cy="343542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4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192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055440" y="260648"/>
            <a:ext cx="10363200" cy="1181993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Новые аналитические продукты ФИПС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400" y="1695450"/>
            <a:ext cx="108108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192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2" y="3695700"/>
            <a:ext cx="88677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12192000" cy="661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12241761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332656"/>
            <a:ext cx="11832482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489"/>
            <a:ext cx="12162209" cy="648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7881124" y="2060848"/>
            <a:ext cx="2016224" cy="504056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824192" y="3356992"/>
            <a:ext cx="2088232" cy="2808312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5599"/>
            <a:ext cx="12192000" cy="650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3952" y="4797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35560" y="704744"/>
            <a:ext cx="5256584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http://www.wipo.int/portal/ru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3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2243982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9048328" y="5229200"/>
            <a:ext cx="1440160" cy="288032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767408" y="2132856"/>
            <a:ext cx="10972800" cy="2218258"/>
          </a:xfrm>
        </p:spPr>
        <p:txBody>
          <a:bodyPr/>
          <a:lstStyle/>
          <a:p>
            <a:r>
              <a:rPr lang="ru-RU" sz="3200" b="1" dirty="0" smtClean="0"/>
              <a:t>ГРАЖДАНСКИЙ КОДЕКС РОССИЙСКОЙ ФЕДЕРАЦИИ</a:t>
            </a:r>
            <a:br>
              <a:rPr lang="ru-RU" sz="3200" b="1" dirty="0" smtClean="0"/>
            </a:br>
            <a:r>
              <a:rPr lang="ru-RU" sz="3200" b="1" dirty="0" smtClean="0"/>
              <a:t> </a:t>
            </a:r>
            <a:r>
              <a:rPr lang="ru-RU" sz="3200" b="1" dirty="0" smtClean="0"/>
              <a:t>ЧАСТЬ ЧЕТВЕРТАЯ</a:t>
            </a:r>
            <a:br>
              <a:rPr lang="ru-RU" sz="3200" b="1" dirty="0" smtClean="0"/>
            </a:br>
            <a:r>
              <a:rPr lang="ru-RU" sz="3200" dirty="0" smtClean="0"/>
              <a:t>18 декабря 2006 </a:t>
            </a:r>
            <a:r>
              <a:rPr lang="ru-RU" sz="3200" dirty="0" smtClean="0"/>
              <a:t>года                                                          N</a:t>
            </a:r>
            <a:r>
              <a:rPr lang="ru-RU" sz="3200" dirty="0" smtClean="0"/>
              <a:t> </a:t>
            </a:r>
            <a:r>
              <a:rPr lang="ru-RU" sz="3200" dirty="0" smtClean="0"/>
              <a:t>230-ФЗ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609600" y="4365104"/>
            <a:ext cx="10972800" cy="1761059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Глава 72. ПАТЕНТНОЕ </a:t>
            </a:r>
            <a:r>
              <a:rPr lang="ru-RU" b="1" dirty="0" smtClean="0"/>
              <a:t>ПРАВО</a:t>
            </a:r>
          </a:p>
          <a:p>
            <a:endParaRPr lang="ru-RU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67408" y="476672"/>
            <a:ext cx="11089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Каким основным документом регулируется патентное право в Российской Федерации?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677" rIns="91350" bIns="45677" anchor="ctr"/>
          <a:lstStyle/>
          <a:p>
            <a:pPr algn="ctr" defTabSz="9135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2D1F4-C7C5-47DE-A9CA-F02E6F8FE6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5400" y="162880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391477" y="260648"/>
            <a:ext cx="9558867" cy="166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Times New Roman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Государственный патентный фонд включает: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" name="Объект 3"/>
          <p:cNvSpPr txBox="1">
            <a:spLocks/>
          </p:cNvSpPr>
          <p:nvPr/>
        </p:nvSpPr>
        <p:spPr>
          <a:xfrm>
            <a:off x="931335" y="2247900"/>
            <a:ext cx="6460810" cy="4133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Патентную документацию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Патентно-ассоциируемую литературу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Патентно-правовую литературу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Нормативно-методическую, справочную литературу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7" descr="Хранилище пат_сов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200" y="4797152"/>
            <a:ext cx="2969683" cy="151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8" descr="Изображение 0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8208" y="2564904"/>
            <a:ext cx="2916767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8715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0360"/>
            <a:ext cx="12192000" cy="649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8688288" y="1700808"/>
            <a:ext cx="1296144" cy="720080"/>
          </a:xfrm>
          <a:prstGeom prst="roundRect">
            <a:avLst/>
          </a:prstGeom>
          <a:noFill/>
          <a:ln>
            <a:solidFill>
              <a:srgbClr val="A00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01625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99370045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http://f1.mylove.ru/TNnaiU1U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7648" y="-1"/>
            <a:ext cx="6858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4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-3175" y="1484784"/>
            <a:ext cx="12195175" cy="9350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072188"/>
            <a:ext cx="1219200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endParaRPr lang="ru-RU" sz="2400">
              <a:solidFill>
                <a:srgbClr val="595959"/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86036" name="Rectangle 28"/>
          <p:cNvSpPr>
            <a:spLocks noChangeArrowheads="1"/>
          </p:cNvSpPr>
          <p:nvPr/>
        </p:nvSpPr>
        <p:spPr bwMode="auto">
          <a:xfrm>
            <a:off x="0" y="3267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2813"/>
            <a:endParaRPr lang="ru-RU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86040" name="Rectangle 33"/>
          <p:cNvSpPr>
            <a:spLocks noChangeArrowheads="1"/>
          </p:cNvSpPr>
          <p:nvPr/>
        </p:nvSpPr>
        <p:spPr bwMode="auto">
          <a:xfrm>
            <a:off x="0" y="3186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2813"/>
            <a:endParaRPr lang="ru-RU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86042" name="Rectangle 35"/>
          <p:cNvSpPr>
            <a:spLocks noChangeArrowheads="1"/>
          </p:cNvSpPr>
          <p:nvPr/>
        </p:nvSpPr>
        <p:spPr bwMode="auto">
          <a:xfrm>
            <a:off x="0" y="3305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2813"/>
            <a:endParaRPr lang="ru-RU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86044" name="Rectangle 37"/>
          <p:cNvSpPr>
            <a:spLocks noChangeArrowheads="1"/>
          </p:cNvSpPr>
          <p:nvPr/>
        </p:nvSpPr>
        <p:spPr bwMode="auto">
          <a:xfrm>
            <a:off x="0" y="3284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2813"/>
            <a:endParaRPr lang="ru-RU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7448" y="585145"/>
            <a:ext cx="9937104" cy="616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b="1" dirty="0">
              <a:solidFill>
                <a:srgbClr val="11111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Мы открыты для сотрудничества!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Отделение 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Всероссийская патентно-техническая библиотека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Федерального института промышленной собственности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Адрес</a:t>
            </a:r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Бережковская</a:t>
            </a:r>
            <a:r>
              <a:rPr lang="ru-RU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наб., д.24, Москва, Г-59б, ГСП-3б, 125993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Справки </a:t>
            </a:r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 телефону: </a:t>
            </a:r>
            <a:r>
              <a:rPr lang="ru-RU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+7 (499) 240-41-97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e-</a:t>
            </a:r>
            <a:r>
              <a:rPr lang="ru-RU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mail</a:t>
            </a:r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vptb@rupto.ru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  <a:hlinkClick r:id="rId3"/>
              </a:rPr>
              <a:t>http://new.fips.ru/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1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430" y="585145"/>
            <a:ext cx="156666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0" y="476672"/>
            <a:ext cx="691208" cy="74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6672"/>
            <a:ext cx="24860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Рисунок 5" descr="image0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6300788"/>
            <a:ext cx="12195175" cy="63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3863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03512" y="260648"/>
            <a:ext cx="9558867" cy="67945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Государственный патентный фонд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5497" name="Прямоугольник 8"/>
          <p:cNvSpPr>
            <a:spLocks noChangeArrowheads="1"/>
          </p:cNvSpPr>
          <p:nvPr/>
        </p:nvSpPr>
        <p:spPr bwMode="auto">
          <a:xfrm>
            <a:off x="7968208" y="3068960"/>
            <a:ext cx="3844701" cy="31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828675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defTabSz="828675" hangingPunct="0">
              <a:buClr>
                <a:srgbClr val="000000"/>
              </a:buClr>
              <a:buSzPct val="100000"/>
            </a:pPr>
            <a:r>
              <a:rPr lang="ru-RU" sz="23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Фонд индексирован по </a:t>
            </a:r>
            <a:r>
              <a:rPr lang="ru-RU" sz="23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М</a:t>
            </a:r>
            <a:r>
              <a:rPr lang="ru-RU" sz="23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еждународной </a:t>
            </a:r>
            <a:r>
              <a:rPr lang="ru-RU" sz="23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П</a:t>
            </a:r>
            <a:r>
              <a:rPr lang="ru-RU" sz="23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атентной</a:t>
            </a:r>
            <a:r>
              <a:rPr lang="ru-RU" sz="23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К</a:t>
            </a:r>
            <a:r>
              <a:rPr lang="ru-RU" sz="23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лассификации </a:t>
            </a:r>
            <a:endParaRPr lang="ru-RU" sz="23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ctr" defTabSz="828675" hangingPunct="0">
              <a:buClr>
                <a:srgbClr val="000000"/>
              </a:buClr>
              <a:buSzPct val="100000"/>
            </a:pPr>
            <a:r>
              <a:rPr lang="ru-RU" sz="23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и специализированному </a:t>
            </a:r>
            <a:r>
              <a:rPr lang="ru-RU" sz="23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рубрикатору</a:t>
            </a:r>
            <a:r>
              <a:rPr lang="ru-RU" sz="23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</a:p>
          <a:p>
            <a:pPr algn="ctr" defTabSz="828675" hangingPunct="0">
              <a:buClr>
                <a:srgbClr val="000000"/>
              </a:buClr>
              <a:buSzPct val="100000"/>
            </a:pPr>
            <a:r>
              <a:rPr lang="ru-RU" sz="23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патентно-правовой литературы</a:t>
            </a:r>
            <a:endParaRPr lang="ru-RU" sz="230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368800" y="7316789"/>
            <a:ext cx="5664200" cy="123825"/>
          </a:xfrm>
          <a:prstGeom prst="wedgeRectCallou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>
              <a:lnSpc>
                <a:spcPct val="73000"/>
              </a:lnSpc>
              <a:spcBef>
                <a:spcPct val="20000"/>
              </a:spcBef>
              <a:buClr>
                <a:srgbClr val="006666"/>
              </a:buClr>
              <a:buSzPct val="70000"/>
              <a:defRPr/>
            </a:pPr>
            <a:endParaRPr lang="ru-RU" sz="2000" kern="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4" name="Object 1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58904827"/>
              </p:ext>
            </p:extLst>
          </p:nvPr>
        </p:nvGraphicFramePr>
        <p:xfrm>
          <a:off x="618066" y="7064376"/>
          <a:ext cx="5281084" cy="50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ct 1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67217056"/>
              </p:ext>
            </p:extLst>
          </p:nvPr>
        </p:nvGraphicFramePr>
        <p:xfrm>
          <a:off x="335360" y="2132856"/>
          <a:ext cx="7488767" cy="4392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95400" y="801689"/>
            <a:ext cx="11162167" cy="1258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это часть государственного ресурса научно-технической информации России, предназначенная для информационного обеспечения государственной политики в области охраны объектов промышленной собственности</a:t>
            </a:r>
          </a:p>
        </p:txBody>
      </p:sp>
      <p:sp>
        <p:nvSpPr>
          <p:cNvPr id="13" name="Rectangle 8"/>
          <p:cNvSpPr/>
          <p:nvPr/>
        </p:nvSpPr>
        <p:spPr>
          <a:xfrm>
            <a:off x="-3175" y="-11113"/>
            <a:ext cx="12195175" cy="344488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1703388" y="0"/>
            <a:ext cx="2152650" cy="333375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3232150" y="-11113"/>
            <a:ext cx="1133475" cy="344488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4365625" y="-11113"/>
            <a:ext cx="5767388" cy="344488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7"/>
          <p:cNvSpPr/>
          <p:nvPr/>
        </p:nvSpPr>
        <p:spPr>
          <a:xfrm>
            <a:off x="10134600" y="-11113"/>
            <a:ext cx="2057400" cy="344488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975350" y="-11113"/>
            <a:ext cx="1741488" cy="344488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7686</TotalTime>
  <Words>791</Words>
  <Application>Microsoft Office PowerPoint</Application>
  <PresentationFormat>Произвольный</PresentationFormat>
  <Paragraphs>248</Paragraphs>
  <Slides>83</Slides>
  <Notes>80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83</vt:i4>
      </vt:variant>
    </vt:vector>
  </HeadingPairs>
  <TitlesOfParts>
    <vt:vector size="85" baseType="lpstr">
      <vt:lpstr>Тема Office</vt:lpstr>
      <vt:lpstr>1_Тема Office</vt:lpstr>
      <vt:lpstr>                 </vt:lpstr>
      <vt:lpstr>Слайд 2</vt:lpstr>
      <vt:lpstr>Сегодня Вы узнаете немного нового про:</vt:lpstr>
      <vt:lpstr>Слайд 4</vt:lpstr>
      <vt:lpstr>Слайд 5</vt:lpstr>
      <vt:lpstr>Слайд 6</vt:lpstr>
      <vt:lpstr>ВСЕРОССИЙСКАЯ ПАТЕНТНО-ТЕХНИЧЕСКАЯ  БИБЛИОТЕКА СЕГОДНЯ</vt:lpstr>
      <vt:lpstr>Слайд 8</vt:lpstr>
      <vt:lpstr>Государственный патентный фонд </vt:lpstr>
      <vt:lpstr>Состав фонда ВПТБ</vt:lpstr>
      <vt:lpstr>Слайд 11</vt:lpstr>
      <vt:lpstr>Привилегия - это охранный документ,  удостоверяющий факт предъявления изобретения</vt:lpstr>
      <vt:lpstr>Привилегия № 19735 выдана К.Э. Циолковскому</vt:lpstr>
      <vt:lpstr>Слайд 14</vt:lpstr>
      <vt:lpstr>Слайд 15</vt:lpstr>
      <vt:lpstr>Слайд 16</vt:lpstr>
      <vt:lpstr>Библиографические данные патентных документов создаются по единой схеме в соответствии со стандартом ST9</vt:lpstr>
      <vt:lpstr>Коды ИНИД  (международно-согласованные номера для идентификации библиографических данных)</vt:lpstr>
      <vt:lpstr>Слайд 19</vt:lpstr>
      <vt:lpstr>Слайд 20</vt:lpstr>
      <vt:lpstr>Слайд 21</vt:lpstr>
      <vt:lpstr>Поиск в информационно-поисковой системе ФИПС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Статусы патентных документов в ИПС ФИПС</vt:lpstr>
      <vt:lpstr>PatScape.ru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Европейское патентное ведомство Espacenet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Запомните, здесь можно провести поиск бесплатно:</vt:lpstr>
      <vt:lpstr>Слайд 70</vt:lpstr>
      <vt:lpstr>Новые аналитические продукты ФИПС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ГРАЖДАНСКИЙ КОДЕКС РОССИЙСКОЙ ФЕДЕРАЦИИ  ЧАСТЬ ЧЕТВЕРТАЯ 18 декабря 2006 года                                                          N 230-ФЗ </vt:lpstr>
      <vt:lpstr>Слайд 80</vt:lpstr>
      <vt:lpstr>Слайд 81</vt:lpstr>
      <vt:lpstr>Слайд 82</vt:lpstr>
      <vt:lpstr>Слайд 83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Поисково-аналитические инструменты и аналитические продукты Федерального института промышленной собственности </dc:title>
  <dc:creator>Ушакова Ольга Борисовна</dc:creator>
  <cp:keywords>ВПТБ ФИПС</cp:keywords>
  <cp:lastModifiedBy>Ольга</cp:lastModifiedBy>
  <cp:revision>771</cp:revision>
  <cp:lastPrinted>2018-01-24T17:54:45Z</cp:lastPrinted>
  <dcterms:created xsi:type="dcterms:W3CDTF">2017-03-02T20:07:40Z</dcterms:created>
  <dcterms:modified xsi:type="dcterms:W3CDTF">2018-11-06T20:41:37Z</dcterms:modified>
</cp:coreProperties>
</file>